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5345-0DD1-4586-BEE5-46925B072A84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AD48-DA70-4A50-BCEB-8E7D0F70F4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AD48-DA70-4A50-BCEB-8E7D0F70F46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8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782114"/>
            <a:ext cx="4059738" cy="23635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929" y="3429000"/>
            <a:ext cx="4059738" cy="162885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E9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97" y="286045"/>
            <a:ext cx="8354605" cy="101803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83" y="1800147"/>
            <a:ext cx="8343635" cy="4500388"/>
          </a:xfrm>
        </p:spPr>
        <p:txBody>
          <a:bodyPr/>
          <a:lstStyle>
            <a:lvl1pPr algn="l">
              <a:defRPr sz="2800">
                <a:solidFill>
                  <a:srgbClr val="00B050"/>
                </a:solidFill>
              </a:defRPr>
            </a:lvl1pPr>
            <a:lvl2pPr algn="l">
              <a:defRPr>
                <a:solidFill>
                  <a:srgbClr val="00B050"/>
                </a:solidFill>
              </a:defRPr>
            </a:lvl2pPr>
            <a:lvl3pPr algn="l">
              <a:defRPr>
                <a:solidFill>
                  <a:srgbClr val="00B050"/>
                </a:solidFill>
              </a:defRPr>
            </a:lvl3pPr>
            <a:lvl4pPr algn="l">
              <a:defRPr>
                <a:solidFill>
                  <a:srgbClr val="00B050"/>
                </a:solidFill>
              </a:defRPr>
            </a:lvl4pPr>
            <a:lvl5pPr algn="l"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250"/>
            <a:ext cx="6252670" cy="101803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25"/>
            <a:ext cx="6252670" cy="4750527"/>
          </a:xfrm>
        </p:spPr>
        <p:txBody>
          <a:bodyPr/>
          <a:lstStyle>
            <a:lvl1pPr algn="l">
              <a:defRPr sz="2800">
                <a:solidFill>
                  <a:srgbClr val="FFBC43"/>
                </a:solidFill>
              </a:defRPr>
            </a:lvl1pPr>
            <a:lvl2pPr algn="l">
              <a:defRPr>
                <a:solidFill>
                  <a:srgbClr val="FFBC43"/>
                </a:solidFill>
              </a:defRPr>
            </a:lvl2pPr>
            <a:lvl3pPr algn="l">
              <a:defRPr>
                <a:solidFill>
                  <a:srgbClr val="FFBC43"/>
                </a:solidFill>
              </a:defRPr>
            </a:lvl3pPr>
            <a:lvl4pPr algn="l">
              <a:defRPr>
                <a:solidFill>
                  <a:srgbClr val="FFBC43"/>
                </a:solidFill>
              </a:defRPr>
            </a:lvl4pPr>
            <a:lvl5pPr algn="l">
              <a:defRPr>
                <a:solidFill>
                  <a:srgbClr val="FFBC43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72" y="337324"/>
            <a:ext cx="8268795" cy="1018033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771" y="2207360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771" y="2837223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B050"/>
                </a:solidFill>
              </a:defRPr>
            </a:lvl1pPr>
            <a:lvl2pPr algn="ctr">
              <a:defRPr sz="2000">
                <a:solidFill>
                  <a:srgbClr val="00B050"/>
                </a:solidFill>
              </a:defRPr>
            </a:lvl2pPr>
            <a:lvl3pPr algn="ctr">
              <a:defRPr sz="1800">
                <a:solidFill>
                  <a:srgbClr val="00B050"/>
                </a:solidFill>
              </a:defRPr>
            </a:lvl3pPr>
            <a:lvl4pPr algn="ctr">
              <a:defRPr sz="1600">
                <a:solidFill>
                  <a:srgbClr val="00B050"/>
                </a:solidFill>
              </a:defRPr>
            </a:lvl4pPr>
            <a:lvl5pPr algn="ctr"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93" y="2207360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893" y="2837223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B050"/>
                </a:solidFill>
              </a:defRPr>
            </a:lvl1pPr>
            <a:lvl2pPr algn="ctr">
              <a:defRPr sz="2000">
                <a:solidFill>
                  <a:srgbClr val="00B050"/>
                </a:solidFill>
              </a:defRPr>
            </a:lvl2pPr>
            <a:lvl3pPr algn="ctr">
              <a:defRPr sz="1800">
                <a:solidFill>
                  <a:srgbClr val="00B050"/>
                </a:solidFill>
              </a:defRPr>
            </a:lvl3pPr>
            <a:lvl4pPr algn="ctr">
              <a:defRPr sz="1600">
                <a:solidFill>
                  <a:srgbClr val="00B050"/>
                </a:solidFill>
              </a:defRPr>
            </a:lvl4pPr>
            <a:lvl5pPr algn="ctr"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5EA8-BEBA-45F4-8F94-403EB099B21F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C7BE-38FA-43C0-8E24-44645FF544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解鎖未來教育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3" y="3429000"/>
            <a:ext cx="4057123" cy="162885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09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為什麼我們這樣生活，那樣</a:t>
            </a:r>
            <a:r>
              <a:rPr lang="zh-TW" altLang="en-US" dirty="0" smtClean="0"/>
              <a:t>工作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大腦當家：</a:t>
            </a:r>
            <a:r>
              <a:rPr lang="en-US" altLang="zh-TW" dirty="0"/>
              <a:t>12</a:t>
            </a:r>
            <a:r>
              <a:rPr lang="zh-TW" altLang="en-US" dirty="0"/>
              <a:t>個讓大腦靈活的守則，工作學習都輕鬆</a:t>
            </a:r>
            <a:r>
              <a:rPr lang="zh-TW" altLang="en-US" dirty="0" smtClean="0"/>
              <a:t>有效率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為未來而教：葉丙成的</a:t>
            </a:r>
            <a:r>
              <a:rPr lang="en-US" altLang="zh-TW" dirty="0"/>
              <a:t>BTS</a:t>
            </a:r>
            <a:r>
              <a:rPr lang="zh-TW" altLang="en-US" dirty="0"/>
              <a:t>教育新思</a:t>
            </a:r>
            <a:r>
              <a:rPr lang="zh-TW" altLang="en-US" dirty="0" smtClean="0"/>
              <a:t>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邁向目的之路：幫助孩子發現內心的召喚，踏上自己的英雄</a:t>
            </a:r>
            <a:r>
              <a:rPr lang="zh-TW" altLang="en-US" dirty="0" smtClean="0"/>
              <a:t>旅程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失控，是最好的</a:t>
            </a:r>
            <a:r>
              <a:rPr lang="zh-TW" altLang="en-US" dirty="0" smtClean="0"/>
              <a:t>安排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第二座</a:t>
            </a:r>
            <a:r>
              <a:rPr lang="zh-TW" altLang="en-US" dirty="0" smtClean="0"/>
              <a:t>山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拖延心理學</a:t>
            </a:r>
          </a:p>
        </p:txBody>
      </p:sp>
    </p:spTree>
    <p:extLst>
      <p:ext uri="{BB962C8B-B14F-4D97-AF65-F5344CB8AC3E}">
        <p14:creationId xmlns:p14="http://schemas.microsoft.com/office/powerpoint/2010/main" val="30057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動機，單純的</a:t>
            </a:r>
            <a:r>
              <a:rPr lang="zh-TW" altLang="en-US" dirty="0" smtClean="0"/>
              <a:t>力量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最</a:t>
            </a:r>
            <a:r>
              <a:rPr lang="zh-TW" altLang="en-US" dirty="0"/>
              <a:t>有生產力的</a:t>
            </a:r>
            <a:r>
              <a:rPr lang="zh-TW" altLang="en-US" dirty="0" smtClean="0"/>
              <a:t>一年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設計思考全攻</a:t>
            </a:r>
            <a:r>
              <a:rPr lang="zh-TW" altLang="en-US" dirty="0" smtClean="0"/>
              <a:t>略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三零</a:t>
            </a:r>
            <a:r>
              <a:rPr lang="zh-TW" altLang="en-US" dirty="0" smtClean="0"/>
              <a:t>世界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學思達：張輝誠的翻轉</a:t>
            </a:r>
            <a:r>
              <a:rPr lang="zh-TW" altLang="en-US" dirty="0" smtClean="0"/>
              <a:t>實踐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研究生完成求生手冊：方法、秘訣、潛</a:t>
            </a:r>
            <a:r>
              <a:rPr lang="zh-TW" altLang="en-US" dirty="0" smtClean="0"/>
              <a:t>規則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拚教養：全球化、親職焦慮與不平等</a:t>
            </a:r>
            <a:r>
              <a:rPr lang="zh-TW" altLang="en-US" dirty="0" smtClean="0"/>
              <a:t>童年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無聊的</a:t>
            </a:r>
            <a:r>
              <a:rPr lang="zh-TW" altLang="en-US" dirty="0" smtClean="0"/>
              <a:t>價值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讓思考變得可見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868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斜槓時代的高效閱讀法：用乘法讀書法建構跨界知識網，提升自我戰力，拓展成功</a:t>
            </a:r>
            <a:r>
              <a:rPr lang="zh-TW" altLang="en-US" dirty="0" smtClean="0"/>
              <a:t>人生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用「自主學習」來翻轉教育！沒有課表、沒有分數的瑟谷</a:t>
            </a:r>
            <a:r>
              <a:rPr lang="zh-TW" altLang="en-US" dirty="0" smtClean="0"/>
              <a:t>學校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唐鳯：我所看待的自由與</a:t>
            </a:r>
            <a:r>
              <a:rPr lang="zh-TW" altLang="en-US" dirty="0" smtClean="0"/>
              <a:t>未來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我有一個夢：一場溫柔而堅定的體制內</a:t>
            </a:r>
            <a:r>
              <a:rPr lang="zh-TW" altLang="en-US" dirty="0" smtClean="0"/>
              <a:t>革命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台灣教育的另一片天空：</a:t>
            </a:r>
            <a:r>
              <a:rPr lang="en-US" altLang="zh-TW" dirty="0"/>
              <a:t>20</a:t>
            </a:r>
            <a:r>
              <a:rPr lang="zh-TW" altLang="en-US" dirty="0"/>
              <a:t>年民間實驗教育</a:t>
            </a:r>
            <a:r>
              <a:rPr lang="zh-TW" altLang="en-US" dirty="0" smtClean="0"/>
              <a:t>里程碑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哲學能做什麼：公共議題的哲學論辯與思維練習</a:t>
            </a:r>
          </a:p>
        </p:txBody>
      </p:sp>
    </p:spTree>
    <p:extLst>
      <p:ext uri="{BB962C8B-B14F-4D97-AF65-F5344CB8AC3E}">
        <p14:creationId xmlns:p14="http://schemas.microsoft.com/office/powerpoint/2010/main" val="16833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書呆與阿</a:t>
            </a:r>
            <a:r>
              <a:rPr lang="zh-TW" altLang="en-US" dirty="0" smtClean="0"/>
              <a:t>宅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什麼時候是好時候：掌握完美時機的科學</a:t>
            </a:r>
            <a:r>
              <a:rPr lang="zh-TW" altLang="en-US" dirty="0" smtClean="0"/>
              <a:t>秘密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活出意義</a:t>
            </a:r>
            <a:r>
              <a:rPr lang="zh-TW" altLang="en-US" dirty="0" smtClean="0"/>
              <a:t>來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IKGAI</a:t>
            </a:r>
            <a:r>
              <a:rPr lang="zh-TW" altLang="en-US" dirty="0"/>
              <a:t>．生之意義</a:t>
            </a:r>
          </a:p>
        </p:txBody>
      </p:sp>
    </p:spTree>
    <p:extLst>
      <p:ext uri="{BB962C8B-B14F-4D97-AF65-F5344CB8AC3E}">
        <p14:creationId xmlns:p14="http://schemas.microsoft.com/office/powerpoint/2010/main" val="14172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值得參考的地方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章節安排</a:t>
            </a:r>
            <a:endParaRPr lang="en-US" altLang="zh-TW" dirty="0" smtClean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共分為三大主題，</a:t>
            </a:r>
            <a:r>
              <a:rPr lang="en-US" altLang="zh-TW" dirty="0" smtClean="0"/>
              <a:t>13</a:t>
            </a:r>
            <a:r>
              <a:rPr lang="zh-TW" altLang="en-US" dirty="0" smtClean="0"/>
              <a:t>個小主題</a:t>
            </a:r>
            <a:endParaRPr lang="en-US" altLang="zh-TW" dirty="0" smtClean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每個主題由一個提問</a:t>
            </a:r>
            <a:r>
              <a:rPr lang="zh-TW" altLang="en-US" dirty="0"/>
              <a:t>開始，搭配故事有助於釐</a:t>
            </a:r>
            <a:r>
              <a:rPr lang="zh-TW" altLang="en-US" dirty="0" smtClean="0"/>
              <a:t>清脈絡。清晰想討論的議題。</a:t>
            </a:r>
            <a:endParaRPr lang="en-US" altLang="zh-TW" dirty="0" smtClean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每章的字數，適合利用短時間閱讀的讀者。</a:t>
            </a:r>
            <a:endParaRPr lang="en-US" altLang="zh-TW" dirty="0" smtClean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/>
              <a:t>每章最後的重點回顧，有助於回顧每個章節提到的概念。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879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需要再討論的地方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故事的取材太過狹隘，聚焦在填鴨式的教學對學習的影響。太多個人經驗。</a:t>
            </a:r>
            <a:endParaRPr lang="en-US" altLang="zh-TW" dirty="0" smtClean="0"/>
          </a:p>
          <a:p>
            <a:r>
              <a:rPr lang="zh-TW" altLang="en-US" dirty="0" smtClean="0"/>
              <a:t>有</a:t>
            </a:r>
            <a:r>
              <a:rPr lang="en-US" altLang="zh-TW" dirty="0" smtClean="0"/>
              <a:t>2/3</a:t>
            </a:r>
            <a:r>
              <a:rPr lang="zh-TW" altLang="en-US" dirty="0" smtClean="0"/>
              <a:t>的內容，只是摘要參考書籍的結果（上課筆記的概念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後文的說理無法回答前文的提問。</a:t>
            </a:r>
            <a:endParaRPr lang="en-US" altLang="zh-TW" dirty="0" smtClean="0"/>
          </a:p>
          <a:p>
            <a:r>
              <a:rPr lang="zh-TW" altLang="en-US" dirty="0" smtClean="0"/>
              <a:t>忽略人的認知發展階段，幼兒期、青少年期、成年期的生理特質不同，可使用的策略也不同。</a:t>
            </a:r>
            <a:endParaRPr lang="en-US" altLang="zh-TW" dirty="0" smtClean="0"/>
          </a:p>
          <a:p>
            <a:r>
              <a:rPr lang="zh-TW" altLang="en-US" dirty="0" smtClean="0"/>
              <a:t>學習策略聚焦在如何整理學習資料，對於實作、跨域、等較少著墨。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9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不相信人有自然的內在學習動機，強調教師需要先籍由外在獎賞建立學生的學習習慣，感受到學習的成就後，學生才會有內在學習動機。</a:t>
            </a:r>
            <a:endParaRPr lang="en-US" altLang="zh-TW" dirty="0" smtClean="0"/>
          </a:p>
          <a:p>
            <a:r>
              <a:rPr lang="zh-TW" altLang="en-US" smtClean="0"/>
              <a:t>還是把學習聚焦在課業的學習上面。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95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解鎖未來教育</a:t>
            </a:r>
            <a:r>
              <a:rPr lang="en-US" altLang="zh-TW" dirty="0" smtClean="0"/>
              <a:t>/</a:t>
            </a:r>
            <a:r>
              <a:rPr lang="zh-TW" altLang="en-US" smtClean="0"/>
              <a:t>時報出版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作者：簡志</a:t>
            </a:r>
            <a:r>
              <a:rPr lang="zh-TW" altLang="en-US" dirty="0" smtClean="0"/>
              <a:t>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*</a:t>
            </a:r>
            <a:r>
              <a:rPr lang="zh-TW" altLang="en-US" dirty="0" smtClean="0"/>
              <a:t>中原</a:t>
            </a:r>
            <a:r>
              <a:rPr lang="zh-TW" altLang="en-US" dirty="0"/>
              <a:t>大學教育研究所副教授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美國</a:t>
            </a:r>
            <a:r>
              <a:rPr lang="zh-TW" altLang="en-US" dirty="0"/>
              <a:t>德州農工教育科技博士</a:t>
            </a:r>
          </a:p>
          <a:p>
            <a:pPr marL="0" indent="0">
              <a:buNone/>
            </a:pPr>
            <a:r>
              <a:rPr lang="zh-TW" altLang="en-US" dirty="0"/>
              <a:t>章節架構：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提問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故事</a:t>
            </a:r>
            <a:r>
              <a:rPr lang="zh-TW" altLang="en-US" dirty="0"/>
              <a:t>劇場</a:t>
            </a:r>
          </a:p>
          <a:p>
            <a:pPr marL="0" indent="0">
              <a:buNone/>
            </a:pPr>
            <a:r>
              <a:rPr lang="zh-TW" altLang="en-US" dirty="0" smtClean="0"/>
              <a:t> 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理論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解</a:t>
            </a:r>
            <a:r>
              <a:rPr lang="zh-TW" altLang="en-US" dirty="0"/>
              <a:t>藥</a:t>
            </a:r>
          </a:p>
          <a:p>
            <a:pPr marL="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學習</a:t>
            </a:r>
            <a:r>
              <a:rPr lang="zh-TW" altLang="en-US" dirty="0"/>
              <a:t>資源推薦</a:t>
            </a:r>
          </a:p>
          <a:p>
            <a:pPr marL="0" indent="0">
              <a:buNone/>
            </a:pPr>
            <a:r>
              <a:rPr lang="zh-TW" altLang="en-US" dirty="0" smtClean="0"/>
              <a:t>          </a:t>
            </a:r>
            <a:r>
              <a:rPr lang="en-US" altLang="zh-TW" dirty="0" smtClean="0"/>
              <a:t>*</a:t>
            </a:r>
            <a:r>
              <a:rPr lang="zh-TW" altLang="en-US" dirty="0" smtClean="0"/>
              <a:t>重點</a:t>
            </a:r>
            <a:r>
              <a:rPr lang="zh-TW" altLang="en-US" dirty="0"/>
              <a:t>回顧</a:t>
            </a:r>
          </a:p>
        </p:txBody>
      </p:sp>
    </p:spTree>
    <p:extLst>
      <p:ext uri="{BB962C8B-B14F-4D97-AF65-F5344CB8AC3E}">
        <p14:creationId xmlns:p14="http://schemas.microsoft.com/office/powerpoint/2010/main" val="15976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經濟條件充足、學習資源豐富的情況下，孩子為什麼沒有學習動機？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上學、寫作業好無聊。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我的小孩書也念不好、平時也沒有目標，叫他好好念書也不是，追求興趣也不是？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有興趣的事很多，但針對興趣深入做學習或鍛鍊就開始覺麻煩，不想行動。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容易被手機訊息吸引，忘了原本上網找資料的事。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不願意上床睡覺、不容易入睡。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2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不按時繳交作業。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容易被外在娛樂吸引，拖延、找樂子來玩。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服務學習對成績沒有幫助，為什麼要做服務學習呢？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108</a:t>
            </a:r>
            <a:r>
              <a:rPr lang="zh-TW" altLang="en-US" dirty="0" smtClean="0"/>
              <a:t>課綱後，升學除了基本能力考試外，課外活動、服務學習、各項學科分數都要納入計算，造成父母親恐慌，逼孩子學科、才藝都要補習。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孩子有手機、平板等太多用在打電動、社交軟體上，用在學習使用上的比例偏低。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8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中上階層家庭，著重培養孩子成為狼性競爭者，追求外語及國際化學習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出國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厭惡強方學習與權威文化的家長，傾向體制外教育，常有回不了體制學校的問題。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缺乏文化刺激與家庭陪伴。父母對孩子的期望是早早有份可以養家糊口的工作。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相信考試制度能讓孩子未來有高薪的工作，常將孩子的學習外包給公立學校及市場補習班。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3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素養考題，光是看題目就要花很長的時間，學生壓力比過去更大。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自主學習怎麼教？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什麼才是真正的跨域學習？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學習應不應該被評量？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偏鄉孩子缺乏文化刺激和資源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偏鄉教師不足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偏鄉工作機會少，多數有隔代教養的問題。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04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學生不知道自己的志向是什麼？考上大學不知道選哪一個科系？沒有興趣是不是要硬著頭皮讀完？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一定要上大學嗎？選熱門科系才有前途嗎？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按父母的期待考上好大學，也有一份高薪的收入，但是越來越不快樂。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如何保持遠距教學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線上教學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的教育品質？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停課不停學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75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理論或策略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馬斯洛需求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改變習慣黃金</a:t>
            </a:r>
            <a:r>
              <a:rPr lang="zh-TW" altLang="en-US" dirty="0" smtClean="0"/>
              <a:t>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艾瑞克森心理社會發展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庫柏的學習經驗</a:t>
            </a:r>
            <a:r>
              <a:rPr lang="zh-TW" altLang="en-US" dirty="0" smtClean="0"/>
              <a:t>圈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社會規範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設計</a:t>
            </a:r>
            <a:r>
              <a:rPr lang="zh-TW" altLang="en-US" dirty="0" smtClean="0"/>
              <a:t>思考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泰勒的科學管理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翻轉</a:t>
            </a:r>
            <a:r>
              <a:rPr lang="zh-TW" altLang="en-US" dirty="0" smtClean="0"/>
              <a:t>教室、學</a:t>
            </a:r>
            <a:r>
              <a:rPr lang="zh-TW" altLang="en-US" dirty="0"/>
              <a:t>思</a:t>
            </a:r>
            <a:r>
              <a:rPr lang="zh-TW" altLang="en-US" dirty="0" smtClean="0"/>
              <a:t>達、拼圖</a:t>
            </a:r>
            <a:r>
              <a:rPr lang="zh-TW" altLang="en-US" dirty="0"/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28012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理論或策略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數位</a:t>
            </a:r>
            <a:r>
              <a:rPr lang="zh-TW" altLang="en-US" dirty="0" smtClean="0"/>
              <a:t>落差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數位文化</a:t>
            </a:r>
            <a:r>
              <a:rPr lang="zh-TW" altLang="en-US" dirty="0" smtClean="0"/>
              <a:t>資本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布魯姆教育目標分類</a:t>
            </a:r>
            <a:r>
              <a:rPr lang="zh-TW" altLang="en-US" dirty="0" smtClean="0"/>
              <a:t>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學習</a:t>
            </a:r>
            <a:r>
              <a:rPr lang="zh-TW" altLang="en-US" dirty="0" smtClean="0"/>
              <a:t>金字塔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哈佛零點</a:t>
            </a:r>
            <a:r>
              <a:rPr lang="zh-TW" altLang="en-US" dirty="0" smtClean="0"/>
              <a:t>計畫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瑟谷</a:t>
            </a:r>
            <a:r>
              <a:rPr lang="zh-TW" altLang="en-US" dirty="0" smtClean="0"/>
              <a:t>學校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印度牆中</a:t>
            </a:r>
            <a:r>
              <a:rPr lang="zh-TW" altLang="en-US" dirty="0" smtClean="0"/>
              <a:t>洞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工作知能法（</a:t>
            </a:r>
            <a:r>
              <a:rPr lang="en-US" altLang="zh-TW" dirty="0"/>
              <a:t>KSAA</a:t>
            </a:r>
            <a:r>
              <a:rPr lang="zh-TW" altLang="en-US" dirty="0"/>
              <a:t>）</a:t>
            </a:r>
            <a:r>
              <a:rPr lang="en-US" altLang="zh-TW" dirty="0"/>
              <a:t>:Knowledge</a:t>
            </a:r>
            <a:r>
              <a:rPr lang="zh-TW" altLang="en-US" dirty="0"/>
              <a:t>、</a:t>
            </a:r>
            <a:r>
              <a:rPr lang="en-US" altLang="zh-TW" dirty="0"/>
              <a:t>Skill</a:t>
            </a:r>
            <a:r>
              <a:rPr lang="zh-TW" altLang="en-US" dirty="0"/>
              <a:t>、</a:t>
            </a:r>
            <a:r>
              <a:rPr lang="en-US" altLang="zh-TW" dirty="0"/>
              <a:t>Ability</a:t>
            </a:r>
            <a:r>
              <a:rPr lang="zh-TW" altLang="en-US" dirty="0"/>
              <a:t>、</a:t>
            </a:r>
            <a:r>
              <a:rPr lang="en-US" altLang="zh-TW" dirty="0"/>
              <a:t>Attitude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5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162090-kids-programming-classes-template-16x9</Template>
  <TotalTime>127</TotalTime>
  <Words>1039</Words>
  <Application>Microsoft Office PowerPoint</Application>
  <PresentationFormat>如螢幕大小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解鎖未來教育</vt:lpstr>
      <vt:lpstr>解鎖未來教育/時報出版</vt:lpstr>
      <vt:lpstr>現象</vt:lpstr>
      <vt:lpstr>現象</vt:lpstr>
      <vt:lpstr>現象</vt:lpstr>
      <vt:lpstr>現象</vt:lpstr>
      <vt:lpstr>現象</vt:lpstr>
      <vt:lpstr>理論或策略</vt:lpstr>
      <vt:lpstr>理論或策略</vt:lpstr>
      <vt:lpstr>參考書籍</vt:lpstr>
      <vt:lpstr>參考書籍</vt:lpstr>
      <vt:lpstr>參考書籍</vt:lpstr>
      <vt:lpstr>參考書籍</vt:lpstr>
      <vt:lpstr>值得參考的地方</vt:lpstr>
      <vt:lpstr>需要再討論的地方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lingyu</dc:creator>
  <cp:lastModifiedBy>lingyu</cp:lastModifiedBy>
  <cp:revision>13</cp:revision>
  <dcterms:created xsi:type="dcterms:W3CDTF">2022-03-21T07:52:22Z</dcterms:created>
  <dcterms:modified xsi:type="dcterms:W3CDTF">2022-03-21T12:44:38Z</dcterms:modified>
</cp:coreProperties>
</file>