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75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</p:sldIdLst>
  <p:sldSz cx="18288000" cy="10287000"/>
  <p:notesSz cx="6858000" cy="9144000"/>
  <p:embeddedFontLst>
    <p:embeddedFont>
      <p:font typeface="芫荽" panose="02020500000000000000" charset="-12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Open Sans" panose="020B0606030504020204" pitchFamily="34" charset="0"/>
      <p:regular r:id="rId28"/>
      <p:bold r:id="rId29"/>
    </p:embeddedFont>
    <p:embeddedFont>
      <p:font typeface="Open Sans Bold" panose="020B0806030504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132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talk.ltn.com.tw/article/paper/1699153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7430289"/>
            <a:ext cx="16230600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丁丁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3844290"/>
            <a:ext cx="16230600" cy="3003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zh-TW" altLang="en-US" sz="9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發展</a:t>
            </a:r>
            <a:r>
              <a:rPr lang="en-US" sz="9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全民國防教育</a:t>
            </a:r>
            <a:endParaRPr lang="en-US" sz="96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marL="0" lvl="0" indent="0" algn="ctr">
              <a:lnSpc>
                <a:spcPts val="12000"/>
              </a:lnSpc>
            </a:pPr>
            <a:r>
              <a:rPr lang="zh-TW" altLang="en-US" sz="9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台灣在危機當中</a:t>
            </a:r>
            <a:endParaRPr lang="en-US" sz="96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97536" cy="10287000"/>
            <a:chOff x="0" y="0"/>
            <a:chExt cx="34173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A8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97536" y="-9525"/>
            <a:ext cx="16305354" cy="10850472"/>
          </a:xfrm>
          <a:custGeom>
            <a:avLst/>
            <a:gdLst/>
            <a:ahLst/>
            <a:cxnLst/>
            <a:rect l="l" t="t" r="r" b="b"/>
            <a:pathLst>
              <a:path w="16305354" h="10850472">
                <a:moveTo>
                  <a:pt x="0" y="0"/>
                </a:moveTo>
                <a:lnTo>
                  <a:pt x="16305353" y="0"/>
                </a:lnTo>
                <a:lnTo>
                  <a:pt x="16305353" y="10850472"/>
                </a:lnTo>
                <a:lnTo>
                  <a:pt x="0" y="108504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063757" y="2736977"/>
            <a:ext cx="15539132" cy="6831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52513" lvl="1" indent="-576256" algn="l">
              <a:lnSpc>
                <a:spcPts val="6726"/>
              </a:lnSpc>
              <a:buAutoNum type="arabicPeriod"/>
            </a:pPr>
            <a:r>
              <a:rPr lang="en-US" sz="5338" spc="-106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美元霸權</a:t>
            </a:r>
            <a:r>
              <a:rPr lang="en-US" sz="5338" spc="-1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marL="2305025" lvl="2" indent="-768342" algn="l">
              <a:lnSpc>
                <a:spcPts val="6726"/>
              </a:lnSpc>
              <a:buAutoNum type="alphaLcPeriod"/>
            </a:pPr>
            <a:r>
              <a:rPr lang="en-US" sz="5338" spc="-106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美國擁有</a:t>
            </a:r>
            <a:r>
              <a:rPr lang="zh-TW" altLang="en-US" sz="5338" spc="-1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國際貿易的</a:t>
            </a:r>
            <a:r>
              <a:rPr lang="en-US" sz="5338" spc="-106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鑄幣權</a:t>
            </a:r>
            <a:endParaRPr lang="en-US" sz="5338" spc="-106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305025" lvl="2" indent="-768342" algn="l">
              <a:lnSpc>
                <a:spcPts val="6726"/>
              </a:lnSpc>
              <a:buAutoNum type="alphaLcPeriod"/>
            </a:pPr>
            <a:r>
              <a:rPr lang="en-US" sz="5338" spc="-106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美國入超</a:t>
            </a:r>
            <a:r>
              <a:rPr lang="en-US" sz="5338" spc="-1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=&gt;</a:t>
            </a:r>
            <a:r>
              <a:rPr lang="en-US" sz="5338" spc="-106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外國持有美元</a:t>
            </a:r>
            <a:endParaRPr lang="en-US" sz="5338" spc="-106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305025" lvl="2" indent="-768342" algn="l">
              <a:lnSpc>
                <a:spcPts val="6726"/>
              </a:lnSpc>
              <a:buAutoNum type="alphaLcPeriod"/>
            </a:pPr>
            <a:r>
              <a:rPr lang="en-US" sz="5338" spc="-106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外國持有美元</a:t>
            </a:r>
            <a:r>
              <a:rPr lang="en-US" sz="5338" spc="-1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=&gt;</a:t>
            </a:r>
          </a:p>
          <a:p>
            <a:pPr marL="3457538" lvl="3" indent="-864384" algn="l">
              <a:lnSpc>
                <a:spcPts val="6726"/>
              </a:lnSpc>
              <a:buAutoNum type="romanLcPeriod"/>
            </a:pPr>
            <a:r>
              <a:rPr lang="en-US" sz="5338" spc="-106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從事國際貿易</a:t>
            </a:r>
            <a:endParaRPr lang="en-US" sz="5338" spc="-106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57538" lvl="3" indent="-864384" algn="l">
              <a:lnSpc>
                <a:spcPts val="6726"/>
              </a:lnSpc>
              <a:buAutoNum type="romanLcPeriod"/>
            </a:pPr>
            <a:r>
              <a:rPr lang="en-US" sz="5338" spc="-106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買美債存回美國、投資美國</a:t>
            </a:r>
            <a:endParaRPr lang="en-US" sz="5338" spc="-106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57538" lvl="3" indent="-864384" algn="l">
              <a:lnSpc>
                <a:spcPts val="6726"/>
              </a:lnSpc>
              <a:buAutoNum type="romanLcPeriod"/>
            </a:pPr>
            <a:r>
              <a:rPr lang="zh-TW" altLang="en-US" sz="5338" spc="-1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美債獲利 </a:t>
            </a:r>
            <a:r>
              <a:rPr lang="en-US" altLang="zh-TW" sz="5338" spc="-1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=&gt; </a:t>
            </a:r>
            <a:r>
              <a:rPr lang="zh-TW" altLang="en-US" sz="5338" spc="-1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政府收入 </a:t>
            </a:r>
            <a:r>
              <a:rPr lang="en-US" altLang="zh-TW" sz="5338" spc="-1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=&gt; </a:t>
            </a:r>
            <a:r>
              <a:rPr lang="zh-TW" altLang="en-US" sz="5338" spc="-1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支付美債利息</a:t>
            </a:r>
            <a:endParaRPr lang="en-US" sz="5338" spc="-106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305025" lvl="2" indent="-768342" algn="l">
              <a:lnSpc>
                <a:spcPts val="6726"/>
              </a:lnSpc>
              <a:spcBef>
                <a:spcPct val="0"/>
              </a:spcBef>
              <a:buAutoNum type="alphaLcPeriod"/>
            </a:pPr>
            <a:r>
              <a:rPr lang="en-US" sz="5338" spc="-106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合計資本帳與貿易帳是均衡的</a:t>
            </a:r>
            <a:endParaRPr lang="en-US" sz="5338" spc="-106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7610657" y="-9525"/>
            <a:ext cx="1297536" cy="10287000"/>
            <a:chOff x="0" y="0"/>
            <a:chExt cx="341738" cy="27093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4FFA2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7768182" y="19050"/>
            <a:ext cx="1263836" cy="10287000"/>
            <a:chOff x="0" y="0"/>
            <a:chExt cx="332862" cy="27093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32862" cy="2709333"/>
            </a:xfrm>
            <a:custGeom>
              <a:avLst/>
              <a:gdLst/>
              <a:ahLst/>
              <a:cxnLst/>
              <a:rect l="l" t="t" r="r" b="b"/>
              <a:pathLst>
                <a:path w="332862" h="2709333">
                  <a:moveTo>
                    <a:pt x="0" y="0"/>
                  </a:moveTo>
                  <a:lnTo>
                    <a:pt x="332862" y="0"/>
                  </a:lnTo>
                  <a:lnTo>
                    <a:pt x="33286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2F1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32862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7958604" y="0"/>
            <a:ext cx="1297536" cy="10287000"/>
            <a:chOff x="0" y="0"/>
            <a:chExt cx="341738" cy="270933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2C4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8126075" y="0"/>
            <a:ext cx="1297536" cy="10287000"/>
            <a:chOff x="0" y="0"/>
            <a:chExt cx="341738" cy="270933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8A2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34418" y="990600"/>
            <a:ext cx="1028700" cy="800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5000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美國全球霸權的基礎</a:t>
            </a:r>
          </a:p>
          <a:p>
            <a:pPr algn="ctr">
              <a:lnSpc>
                <a:spcPts val="6300"/>
              </a:lnSpc>
            </a:pPr>
            <a:r>
              <a:rPr lang="en-US" sz="5000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207587" y="769997"/>
            <a:ext cx="9041813" cy="10969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75"/>
              </a:lnSpc>
              <a:spcBef>
                <a:spcPct val="0"/>
              </a:spcBef>
            </a:pPr>
            <a:r>
              <a:rPr lang="en-US" sz="7838" spc="-156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美國全球霸權的基礎</a:t>
            </a:r>
            <a:endParaRPr lang="en-US" sz="7838" spc="-156" dirty="0">
              <a:solidFill>
                <a:srgbClr val="000000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97536" cy="10287000"/>
            <a:chOff x="0" y="0"/>
            <a:chExt cx="34173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A8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610657" y="-9525"/>
            <a:ext cx="1297536" cy="10287000"/>
            <a:chOff x="0" y="0"/>
            <a:chExt cx="341738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4FFA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768182" y="19050"/>
            <a:ext cx="1263836" cy="10287000"/>
            <a:chOff x="0" y="0"/>
            <a:chExt cx="332862" cy="2709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2862" cy="2709333"/>
            </a:xfrm>
            <a:custGeom>
              <a:avLst/>
              <a:gdLst/>
              <a:ahLst/>
              <a:cxnLst/>
              <a:rect l="l" t="t" r="r" b="b"/>
              <a:pathLst>
                <a:path w="332862" h="2709333">
                  <a:moveTo>
                    <a:pt x="0" y="0"/>
                  </a:moveTo>
                  <a:lnTo>
                    <a:pt x="332862" y="0"/>
                  </a:lnTo>
                  <a:lnTo>
                    <a:pt x="33286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2F1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332862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958604" y="0"/>
            <a:ext cx="1297536" cy="10287000"/>
            <a:chOff x="0" y="0"/>
            <a:chExt cx="341738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2C4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8126075" y="0"/>
            <a:ext cx="1297536" cy="10287000"/>
            <a:chOff x="0" y="0"/>
            <a:chExt cx="341738" cy="270933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8A2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735639" y="6579540"/>
            <a:ext cx="6122438" cy="3443871"/>
          </a:xfrm>
          <a:custGeom>
            <a:avLst/>
            <a:gdLst/>
            <a:ahLst/>
            <a:cxnLst/>
            <a:rect l="l" t="t" r="r" b="b"/>
            <a:pathLst>
              <a:path w="6122438" h="3443871">
                <a:moveTo>
                  <a:pt x="0" y="0"/>
                </a:moveTo>
                <a:lnTo>
                  <a:pt x="6122438" y="0"/>
                </a:lnTo>
                <a:lnTo>
                  <a:pt x="6122438" y="3443871"/>
                </a:lnTo>
                <a:lnTo>
                  <a:pt x="0" y="34438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597422" y="2603937"/>
            <a:ext cx="7364683" cy="1948150"/>
          </a:xfrm>
          <a:custGeom>
            <a:avLst/>
            <a:gdLst/>
            <a:ahLst/>
            <a:cxnLst/>
            <a:rect l="l" t="t" r="r" b="b"/>
            <a:pathLst>
              <a:path w="7364683" h="1948150">
                <a:moveTo>
                  <a:pt x="0" y="0"/>
                </a:moveTo>
                <a:lnTo>
                  <a:pt x="7364682" y="0"/>
                </a:lnTo>
                <a:lnTo>
                  <a:pt x="7364682" y="1948151"/>
                </a:lnTo>
                <a:lnTo>
                  <a:pt x="0" y="19481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8910" b="-72654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267110" y="6579540"/>
            <a:ext cx="6025307" cy="3889882"/>
          </a:xfrm>
          <a:custGeom>
            <a:avLst/>
            <a:gdLst/>
            <a:ahLst/>
            <a:cxnLst/>
            <a:rect l="l" t="t" r="r" b="b"/>
            <a:pathLst>
              <a:path w="6025307" h="3889882">
                <a:moveTo>
                  <a:pt x="0" y="0"/>
                </a:moveTo>
                <a:lnTo>
                  <a:pt x="6025306" y="0"/>
                </a:lnTo>
                <a:lnTo>
                  <a:pt x="6025306" y="3889881"/>
                </a:lnTo>
                <a:lnTo>
                  <a:pt x="0" y="38898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34418" y="990600"/>
            <a:ext cx="1028700" cy="800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5000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美國全球霸權的基礎</a:t>
            </a:r>
          </a:p>
          <a:p>
            <a:pPr algn="ctr">
              <a:lnSpc>
                <a:spcPts val="6300"/>
              </a:lnSpc>
            </a:pPr>
            <a:r>
              <a:rPr lang="en-US" sz="5000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207587" y="746696"/>
            <a:ext cx="9118013" cy="10969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75"/>
              </a:lnSpc>
              <a:spcBef>
                <a:spcPct val="0"/>
              </a:spcBef>
            </a:pPr>
            <a:r>
              <a:rPr lang="en-US" sz="7838" spc="-156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美國全球霸權的基礎</a:t>
            </a:r>
            <a:endParaRPr lang="en-US" sz="7838" spc="-156" dirty="0">
              <a:solidFill>
                <a:srgbClr val="000000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3296880" y="3764882"/>
            <a:ext cx="11638320" cy="33987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26"/>
              </a:lnSpc>
            </a:pPr>
            <a:r>
              <a:rPr lang="en-US" sz="5338" spc="-1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2.美軍霸權</a:t>
            </a:r>
          </a:p>
          <a:p>
            <a:pPr algn="l">
              <a:lnSpc>
                <a:spcPts val="6726"/>
              </a:lnSpc>
            </a:pPr>
            <a:r>
              <a:rPr lang="en-US" sz="5338" spc="-1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3.好萊塢輸出</a:t>
            </a:r>
            <a:r>
              <a:rPr lang="zh-TW" altLang="en-US" sz="5338" spc="-1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親</a:t>
            </a:r>
            <a:r>
              <a:rPr lang="en-US" sz="5338" spc="-106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美價值</a:t>
            </a:r>
            <a:r>
              <a:rPr lang="zh-TW" altLang="en-US" sz="5338" spc="-1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觀 </a:t>
            </a:r>
            <a:r>
              <a:rPr lang="en-US" sz="5338" spc="-1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=&gt; </a:t>
            </a:r>
            <a:r>
              <a:rPr lang="en-US" sz="5338" spc="-106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美國是好</a:t>
            </a:r>
            <a:r>
              <a:rPr lang="zh-TW" altLang="en-US" sz="5338" spc="-1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人</a:t>
            </a:r>
            <a:endParaRPr lang="en-US" sz="5338" spc="-106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6726"/>
              </a:lnSpc>
            </a:pPr>
            <a:r>
              <a:rPr lang="en-US" sz="5338" spc="-1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4.尖端科研</a:t>
            </a:r>
            <a:r>
              <a:rPr lang="zh-TW" altLang="en-US" sz="5338" spc="-1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環境 </a:t>
            </a:r>
            <a:r>
              <a:rPr lang="en-US" sz="5338" spc="-1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=&gt; 收</a:t>
            </a:r>
            <a:r>
              <a:rPr lang="zh-TW" altLang="en-US" sz="5338" spc="-1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攏</a:t>
            </a:r>
            <a:r>
              <a:rPr lang="en-US" sz="5338" spc="-106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各國人才</a:t>
            </a:r>
            <a:endParaRPr lang="en-US" sz="5338" spc="-106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6726"/>
              </a:lnSpc>
              <a:spcBef>
                <a:spcPct val="0"/>
              </a:spcBef>
            </a:pPr>
            <a:endParaRPr lang="en-US" sz="5338" spc="-106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97536" cy="10287000"/>
            <a:chOff x="0" y="0"/>
            <a:chExt cx="34173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4FFA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9729" y="-952500"/>
            <a:ext cx="15619062" cy="15013824"/>
          </a:xfrm>
          <a:custGeom>
            <a:avLst/>
            <a:gdLst/>
            <a:ahLst/>
            <a:cxnLst/>
            <a:rect l="l" t="t" r="r" b="b"/>
            <a:pathLst>
              <a:path w="15619062" h="15013824">
                <a:moveTo>
                  <a:pt x="0" y="0"/>
                </a:moveTo>
                <a:lnTo>
                  <a:pt x="15619063" y="0"/>
                </a:lnTo>
                <a:lnTo>
                  <a:pt x="15619063" y="15013823"/>
                </a:lnTo>
                <a:lnTo>
                  <a:pt x="0" y="150138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4418" y="990600"/>
            <a:ext cx="1028700" cy="800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5000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美國經濟與社會分裂</a:t>
            </a:r>
          </a:p>
          <a:p>
            <a:pPr algn="ctr">
              <a:lnSpc>
                <a:spcPts val="6300"/>
              </a:lnSpc>
            </a:pPr>
            <a:endParaRPr lang="en-US" sz="5000" b="1" spc="-10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276600" y="746696"/>
            <a:ext cx="12039600" cy="10969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75"/>
              </a:lnSpc>
              <a:spcBef>
                <a:spcPct val="0"/>
              </a:spcBef>
            </a:pPr>
            <a:r>
              <a:rPr lang="en-US" sz="7838" spc="-156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美國經濟與</a:t>
            </a:r>
            <a:r>
              <a:rPr lang="zh-TW" altLang="en-US" sz="7838" spc="-156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社會</a:t>
            </a:r>
            <a:r>
              <a:rPr lang="en-US" sz="7838" spc="-156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分裂的根源</a:t>
            </a:r>
            <a:endParaRPr lang="en-US" sz="7838" spc="-156" dirty="0">
              <a:solidFill>
                <a:srgbClr val="000000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203723" y="3849085"/>
            <a:ext cx="10787398" cy="4226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52513" lvl="1" indent="-576256" algn="l">
              <a:lnSpc>
                <a:spcPts val="6726"/>
              </a:lnSpc>
              <a:buAutoNum type="arabicPeriod"/>
            </a:pPr>
            <a:r>
              <a:rPr lang="zh-TW" altLang="en-US" sz="5338" spc="-1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美國將</a:t>
            </a:r>
            <a:r>
              <a:rPr lang="en-US" altLang="zh-TW" sz="5338" spc="-106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產業</a:t>
            </a:r>
            <a:r>
              <a:rPr lang="zh-TW" altLang="en-US" sz="5338" spc="-1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的</a:t>
            </a:r>
            <a:r>
              <a:rPr lang="en-US" sz="5338" spc="-106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低端</a:t>
            </a:r>
            <a:r>
              <a:rPr lang="zh-TW" altLang="en-US" sz="5338" spc="-1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部分</a:t>
            </a:r>
            <a:r>
              <a:rPr lang="en-US" sz="5338" spc="-106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拋出</a:t>
            </a:r>
            <a:r>
              <a:rPr lang="en-US" sz="5338" spc="-1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marL="1152513" lvl="1" indent="-576256" algn="l">
              <a:lnSpc>
                <a:spcPts val="6726"/>
              </a:lnSpc>
              <a:buAutoNum type="arabicPeriod"/>
            </a:pPr>
            <a:r>
              <a:rPr lang="en-US" sz="5338" spc="-106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兩岸賺飽的錢沒有分給中部鐵鏽州</a:t>
            </a:r>
            <a:r>
              <a:rPr lang="en-US" sz="5338" spc="-1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(</a:t>
            </a:r>
            <a:r>
              <a:rPr lang="en-US" sz="5338" spc="-106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建制派腐敗</a:t>
            </a:r>
            <a:r>
              <a:rPr lang="en-US" sz="5338" spc="-1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) </a:t>
            </a:r>
          </a:p>
          <a:p>
            <a:pPr marL="1152513" lvl="1" indent="-576256" algn="l">
              <a:lnSpc>
                <a:spcPts val="6726"/>
              </a:lnSpc>
              <a:buAutoNum type="arabicPeriod"/>
            </a:pPr>
            <a:r>
              <a:rPr lang="en-US" sz="5338" spc="-106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美國分裂到部份人民不覺得</a:t>
            </a:r>
            <a:r>
              <a:rPr lang="zh-TW" altLang="en-US" sz="5338" spc="-1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華府</a:t>
            </a:r>
            <a:r>
              <a:rPr lang="en-US" sz="5338" spc="-106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治理有正當性</a:t>
            </a:r>
            <a:r>
              <a:rPr lang="en-US" sz="5338" spc="-1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=&gt; </a:t>
            </a:r>
            <a:r>
              <a:rPr lang="en-US" sz="5338" spc="-106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川普崛起</a:t>
            </a:r>
            <a:endParaRPr lang="en-US" sz="5338" spc="-106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7768182" y="19050"/>
            <a:ext cx="1263836" cy="10287000"/>
            <a:chOff x="0" y="0"/>
            <a:chExt cx="332862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32862" cy="2709333"/>
            </a:xfrm>
            <a:custGeom>
              <a:avLst/>
              <a:gdLst/>
              <a:ahLst/>
              <a:cxnLst/>
              <a:rect l="l" t="t" r="r" b="b"/>
              <a:pathLst>
                <a:path w="332862" h="2709333">
                  <a:moveTo>
                    <a:pt x="0" y="0"/>
                  </a:moveTo>
                  <a:lnTo>
                    <a:pt x="332862" y="0"/>
                  </a:lnTo>
                  <a:lnTo>
                    <a:pt x="33286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2F1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332862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7958604" y="0"/>
            <a:ext cx="1297536" cy="10287000"/>
            <a:chOff x="0" y="0"/>
            <a:chExt cx="341738" cy="270933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2C4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8126075" y="0"/>
            <a:ext cx="1297536" cy="10287000"/>
            <a:chOff x="0" y="0"/>
            <a:chExt cx="341738" cy="270933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8A2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97536" cy="10287000"/>
            <a:chOff x="0" y="0"/>
            <a:chExt cx="34173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2F1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669722" y="2901342"/>
            <a:ext cx="4680310" cy="6356958"/>
          </a:xfrm>
          <a:custGeom>
            <a:avLst/>
            <a:gdLst/>
            <a:ahLst/>
            <a:cxnLst/>
            <a:rect l="l" t="t" r="r" b="b"/>
            <a:pathLst>
              <a:path w="4680310" h="6356958">
                <a:moveTo>
                  <a:pt x="0" y="0"/>
                </a:moveTo>
                <a:lnTo>
                  <a:pt x="4680310" y="0"/>
                </a:lnTo>
                <a:lnTo>
                  <a:pt x="468031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4418" y="990600"/>
            <a:ext cx="1028700" cy="10401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5000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川普的經濟與談判風格</a:t>
            </a:r>
          </a:p>
          <a:p>
            <a:pPr algn="ctr">
              <a:lnSpc>
                <a:spcPts val="6300"/>
              </a:lnSpc>
            </a:pPr>
            <a:r>
              <a:rPr lang="en-US" sz="5000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  <a:p>
            <a:pPr algn="ctr">
              <a:lnSpc>
                <a:spcPts val="6300"/>
              </a:lnSpc>
            </a:pPr>
            <a:endParaRPr lang="en-US" sz="5000" b="1" spc="-10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6300"/>
              </a:lnSpc>
            </a:pPr>
            <a:endParaRPr lang="en-US" sz="5000" b="1" spc="-10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646384" y="746696"/>
            <a:ext cx="4164616" cy="10969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75"/>
              </a:lnSpc>
              <a:spcBef>
                <a:spcPct val="0"/>
              </a:spcBef>
            </a:pPr>
            <a:r>
              <a:rPr lang="en-US" sz="7838" spc="-156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川普其人</a:t>
            </a:r>
            <a:endParaRPr lang="en-US" sz="7838" spc="-156" dirty="0">
              <a:solidFill>
                <a:srgbClr val="000000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788616" y="4082751"/>
            <a:ext cx="8057678" cy="4226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52513" lvl="1" indent="-576256" algn="l">
              <a:lnSpc>
                <a:spcPts val="6726"/>
              </a:lnSpc>
              <a:buAutoNum type="arabicPeriod"/>
            </a:pPr>
            <a:r>
              <a:rPr lang="en-US" sz="5338" spc="-10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既要、又要、還要、更要 =&gt; 失去已經擁有的</a:t>
            </a:r>
          </a:p>
          <a:p>
            <a:pPr marL="1152513" lvl="1" indent="-576256" algn="l">
              <a:lnSpc>
                <a:spcPts val="6726"/>
              </a:lnSpc>
              <a:buAutoNum type="arabicPeriod"/>
            </a:pPr>
            <a:r>
              <a:rPr lang="en-US" sz="5338" spc="-10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人人為我，我為自己</a:t>
            </a:r>
          </a:p>
          <a:p>
            <a:pPr marL="1152513" lvl="1" indent="-576256" algn="l">
              <a:lnSpc>
                <a:spcPts val="6726"/>
              </a:lnSpc>
              <a:buAutoNum type="arabicPeriod"/>
            </a:pPr>
            <a:r>
              <a:rPr lang="en-US" sz="5338" spc="-10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我死後哪怕洪水滔天</a:t>
            </a:r>
          </a:p>
          <a:p>
            <a:pPr algn="l">
              <a:lnSpc>
                <a:spcPts val="6726"/>
              </a:lnSpc>
            </a:pPr>
            <a:endParaRPr lang="en-US" sz="5338" spc="-106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7958604" y="0"/>
            <a:ext cx="1297536" cy="10287000"/>
            <a:chOff x="0" y="0"/>
            <a:chExt cx="341738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2C4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8126075" y="0"/>
            <a:ext cx="1297536" cy="10287000"/>
            <a:chOff x="0" y="0"/>
            <a:chExt cx="341738" cy="270933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8A2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97536" cy="10287000"/>
            <a:chOff x="0" y="0"/>
            <a:chExt cx="34173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2F1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19162" y="2432528"/>
            <a:ext cx="4895993" cy="7555544"/>
          </a:xfrm>
          <a:custGeom>
            <a:avLst/>
            <a:gdLst/>
            <a:ahLst/>
            <a:cxnLst/>
            <a:rect l="l" t="t" r="r" b="b"/>
            <a:pathLst>
              <a:path w="4895993" h="7555544">
                <a:moveTo>
                  <a:pt x="0" y="0"/>
                </a:moveTo>
                <a:lnTo>
                  <a:pt x="4895993" y="0"/>
                </a:lnTo>
                <a:lnTo>
                  <a:pt x="4895993" y="7555544"/>
                </a:lnTo>
                <a:lnTo>
                  <a:pt x="0" y="75555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4418" y="990600"/>
            <a:ext cx="1028700" cy="10401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5000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川普的經濟與談判風格</a:t>
            </a:r>
          </a:p>
          <a:p>
            <a:pPr algn="ctr">
              <a:lnSpc>
                <a:spcPts val="6300"/>
              </a:lnSpc>
            </a:pPr>
            <a:r>
              <a:rPr lang="en-US" sz="5000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  <a:p>
            <a:pPr algn="ctr">
              <a:lnSpc>
                <a:spcPts val="6300"/>
              </a:lnSpc>
            </a:pPr>
            <a:endParaRPr lang="en-US" sz="5000" b="1" spc="-10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6300"/>
              </a:lnSpc>
            </a:pPr>
            <a:endParaRPr lang="en-US" sz="5000" b="1" spc="-10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555522" y="746696"/>
            <a:ext cx="10083800" cy="1245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75"/>
              </a:lnSpc>
              <a:spcBef>
                <a:spcPct val="0"/>
              </a:spcBef>
            </a:pPr>
            <a:r>
              <a:rPr lang="en-US" sz="7838" spc="-156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川普談判九訣-重點節錄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286762" y="3422288"/>
            <a:ext cx="9900235" cy="5556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5028" lvl="1" indent="-457514" algn="l">
              <a:lnSpc>
                <a:spcPts val="5340"/>
              </a:lnSpc>
              <a:buFont typeface="Arial"/>
              <a:buChar char="•"/>
            </a:pPr>
            <a:r>
              <a:rPr lang="en-US" sz="4238" spc="-8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不要謙虛。  你要開價開到讓人懷疑你在開玩笑。結果反而讓人以為你知道什麼他們不知道。</a:t>
            </a:r>
          </a:p>
          <a:p>
            <a:pPr marL="915028" lvl="1" indent="-457514" algn="l">
              <a:lnSpc>
                <a:spcPts val="5340"/>
              </a:lnSpc>
              <a:buFont typeface="Arial"/>
              <a:buChar char="•"/>
            </a:pPr>
            <a:r>
              <a:rPr lang="en-US" sz="4238" spc="-8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談判不只是桌上的對話，也是場外的宣傳戰。他常常在媒體上放話，先塑造氣氛再進談判桌。</a:t>
            </a:r>
          </a:p>
          <a:p>
            <a:pPr marL="915028" lvl="1" indent="-457514" algn="l">
              <a:lnSpc>
                <a:spcPts val="5340"/>
              </a:lnSpc>
              <a:buFont typeface="Arial"/>
              <a:buChar char="•"/>
            </a:pPr>
            <a:r>
              <a:rPr lang="en-US" sz="4238" spc="-8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你有沒有槓桿不重要，只要讓對方以為你有，會唬的才是贏家。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7958604" y="0"/>
            <a:ext cx="1297536" cy="10287000"/>
            <a:chOff x="0" y="0"/>
            <a:chExt cx="341738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2C4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8126075" y="0"/>
            <a:ext cx="1297536" cy="10287000"/>
            <a:chOff x="0" y="0"/>
            <a:chExt cx="341738" cy="270933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8A2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97536" cy="10287000"/>
            <a:chOff x="0" y="0"/>
            <a:chExt cx="34173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2F1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19162" y="2432528"/>
            <a:ext cx="4895993" cy="7555544"/>
          </a:xfrm>
          <a:custGeom>
            <a:avLst/>
            <a:gdLst/>
            <a:ahLst/>
            <a:cxnLst/>
            <a:rect l="l" t="t" r="r" b="b"/>
            <a:pathLst>
              <a:path w="4895993" h="7555544">
                <a:moveTo>
                  <a:pt x="0" y="0"/>
                </a:moveTo>
                <a:lnTo>
                  <a:pt x="4895993" y="0"/>
                </a:lnTo>
                <a:lnTo>
                  <a:pt x="4895993" y="7555544"/>
                </a:lnTo>
                <a:lnTo>
                  <a:pt x="0" y="75555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4418" y="990600"/>
            <a:ext cx="1028700" cy="10401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5000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川普的經濟與談判風格</a:t>
            </a:r>
          </a:p>
          <a:p>
            <a:pPr algn="ctr">
              <a:lnSpc>
                <a:spcPts val="6300"/>
              </a:lnSpc>
            </a:pPr>
            <a:r>
              <a:rPr lang="en-US" sz="5000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</a:t>
            </a:r>
          </a:p>
          <a:p>
            <a:pPr algn="ctr">
              <a:lnSpc>
                <a:spcPts val="6300"/>
              </a:lnSpc>
            </a:pPr>
            <a:endParaRPr lang="en-US" sz="5000" b="1" spc="-10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6300"/>
              </a:lnSpc>
            </a:pPr>
            <a:endParaRPr lang="en-US" sz="5000" b="1" spc="-10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555522" y="746696"/>
            <a:ext cx="10083800" cy="1245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75"/>
              </a:lnSpc>
              <a:spcBef>
                <a:spcPct val="0"/>
              </a:spcBef>
            </a:pPr>
            <a:r>
              <a:rPr lang="en-US" sz="7838" spc="-156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川普談判九訣-重點節錄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151446" y="3422294"/>
            <a:ext cx="10338338" cy="5556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5415" lvl="1" indent="-457708" algn="l">
              <a:lnSpc>
                <a:spcPts val="5342"/>
              </a:lnSpc>
              <a:buFont typeface="Arial"/>
              <a:buChar char="•"/>
            </a:pPr>
            <a:r>
              <a:rPr lang="en-US" sz="4239" spc="-8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別示弱。即使你沒籌碼也要擺出「我可以燒掉整盤」的氣勢。這是震懾法，不是理性分析。</a:t>
            </a:r>
          </a:p>
          <a:p>
            <a:pPr marL="915415" lvl="1" indent="-457708" algn="l">
              <a:lnSpc>
                <a:spcPts val="5342"/>
              </a:lnSpc>
              <a:buFont typeface="Arial"/>
              <a:buChar char="•"/>
            </a:pPr>
            <a:r>
              <a:rPr lang="en-US" sz="4239" spc="-8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別講現實，那很無趣。講夢想、講重建、講讓城市恢復榮光。你講得夠動人，他們就會幫你算不出帳。</a:t>
            </a:r>
          </a:p>
          <a:p>
            <a:pPr marL="915415" lvl="1" indent="-457708" algn="l">
              <a:lnSpc>
                <a:spcPts val="5342"/>
              </a:lnSpc>
              <a:buFont typeface="Arial"/>
              <a:buChar char="•"/>
            </a:pPr>
            <a:r>
              <a:rPr lang="en-US" sz="4239" spc="-8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就算你搞砸了，也要說這是更高策略的一部分。錯的永遠是別人，你只是太前衛。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7958604" y="0"/>
            <a:ext cx="1297536" cy="10287000"/>
            <a:chOff x="0" y="0"/>
            <a:chExt cx="341738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2C4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8126075" y="0"/>
            <a:ext cx="1297536" cy="10287000"/>
            <a:chOff x="0" y="0"/>
            <a:chExt cx="341738" cy="270933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8A2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97536" cy="10287000"/>
            <a:chOff x="0" y="0"/>
            <a:chExt cx="34173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2F1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19162" y="2432528"/>
            <a:ext cx="4895993" cy="7555544"/>
          </a:xfrm>
          <a:custGeom>
            <a:avLst/>
            <a:gdLst/>
            <a:ahLst/>
            <a:cxnLst/>
            <a:rect l="l" t="t" r="r" b="b"/>
            <a:pathLst>
              <a:path w="4895993" h="7555544">
                <a:moveTo>
                  <a:pt x="0" y="0"/>
                </a:moveTo>
                <a:lnTo>
                  <a:pt x="4895993" y="0"/>
                </a:lnTo>
                <a:lnTo>
                  <a:pt x="4895993" y="7555544"/>
                </a:lnTo>
                <a:lnTo>
                  <a:pt x="0" y="75555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4418" y="990600"/>
            <a:ext cx="1028700" cy="10401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5000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川普的經濟與談判風格</a:t>
            </a:r>
          </a:p>
          <a:p>
            <a:pPr algn="ctr">
              <a:lnSpc>
                <a:spcPts val="6300"/>
              </a:lnSpc>
            </a:pPr>
            <a:r>
              <a:rPr lang="en-US" sz="5000" spc="-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</a:p>
          <a:p>
            <a:pPr algn="ctr">
              <a:lnSpc>
                <a:spcPts val="6300"/>
              </a:lnSpc>
            </a:pPr>
            <a:endParaRPr lang="en-US" sz="5000" spc="-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lnSpc>
                <a:spcPts val="6300"/>
              </a:lnSpc>
            </a:pPr>
            <a:endParaRPr lang="en-US" sz="5000" spc="-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555522" y="746696"/>
            <a:ext cx="10083800" cy="1245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75"/>
              </a:lnSpc>
              <a:spcBef>
                <a:spcPct val="0"/>
              </a:spcBef>
            </a:pPr>
            <a:r>
              <a:rPr lang="en-US" sz="7838" spc="-156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川普談判九訣-重點節錄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590064" y="3422294"/>
            <a:ext cx="9293631" cy="5556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5415" lvl="1" indent="-457708" algn="l">
              <a:lnSpc>
                <a:spcPts val="5342"/>
              </a:lnSpc>
              <a:buFont typeface="Arial"/>
              <a:buChar char="•"/>
            </a:pPr>
            <a:r>
              <a:rPr lang="en-US" sz="4239" spc="-8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細節是別人的事。你只要講「這會是個驚人的項目」、「相信我，這個會成功」，就足夠了。</a:t>
            </a:r>
          </a:p>
          <a:p>
            <a:pPr marL="915415" lvl="1" indent="-457708" algn="l">
              <a:lnSpc>
                <a:spcPts val="5342"/>
              </a:lnSpc>
              <a:buFont typeface="Arial"/>
              <a:buChar char="•"/>
            </a:pPr>
            <a:r>
              <a:rPr lang="en-US" sz="4239" spc="-8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就算最後只拿到一點點，也要說：「我原本就只想要這個部分，完美結局。」</a:t>
            </a:r>
          </a:p>
          <a:p>
            <a:pPr marL="915415" lvl="1" indent="-457708" algn="l">
              <a:lnSpc>
                <a:spcPts val="5342"/>
              </a:lnSpc>
              <a:buFont typeface="Arial"/>
              <a:buChar char="•"/>
            </a:pPr>
            <a:r>
              <a:rPr lang="en-US" sz="4239" spc="-8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不管談什麼，你都要保持主動。不談判，是你在選擇對方；不讓步，是你在考驗他們。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7958604" y="0"/>
            <a:ext cx="1297536" cy="10287000"/>
            <a:chOff x="0" y="0"/>
            <a:chExt cx="341738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2C4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8126075" y="0"/>
            <a:ext cx="1297536" cy="10287000"/>
            <a:chOff x="0" y="0"/>
            <a:chExt cx="341738" cy="270933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8A2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97536" cy="10287000"/>
            <a:chOff x="0" y="0"/>
            <a:chExt cx="34173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2F1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811693" y="3561967"/>
            <a:ext cx="7271571" cy="5970671"/>
          </a:xfrm>
          <a:custGeom>
            <a:avLst/>
            <a:gdLst/>
            <a:ahLst/>
            <a:cxnLst/>
            <a:rect l="l" t="t" r="r" b="b"/>
            <a:pathLst>
              <a:path w="7271571" h="5970671">
                <a:moveTo>
                  <a:pt x="0" y="0"/>
                </a:moveTo>
                <a:lnTo>
                  <a:pt x="7271571" y="0"/>
                </a:lnTo>
                <a:lnTo>
                  <a:pt x="7271571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44" r="-6235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4418" y="990600"/>
            <a:ext cx="1028700" cy="10401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5000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川普的經濟與談判風格</a:t>
            </a:r>
          </a:p>
          <a:p>
            <a:pPr algn="ctr">
              <a:lnSpc>
                <a:spcPts val="6300"/>
              </a:lnSpc>
            </a:pPr>
            <a:r>
              <a:rPr lang="en-US" sz="5000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</a:t>
            </a:r>
          </a:p>
          <a:p>
            <a:pPr algn="ctr">
              <a:lnSpc>
                <a:spcPts val="6300"/>
              </a:lnSpc>
            </a:pPr>
            <a:endParaRPr lang="en-US" sz="5000" b="1" spc="-10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6300"/>
              </a:lnSpc>
            </a:pPr>
            <a:endParaRPr lang="en-US" sz="5000" b="1" spc="-10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531040" y="746696"/>
            <a:ext cx="8337360" cy="10969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75"/>
              </a:lnSpc>
              <a:spcBef>
                <a:spcPct val="0"/>
              </a:spcBef>
            </a:pPr>
            <a:r>
              <a:rPr lang="en-US" sz="7838" spc="-156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川普談判九訣-小結</a:t>
            </a:r>
            <a:endParaRPr lang="en-US" sz="7838" spc="-156" dirty="0">
              <a:solidFill>
                <a:srgbClr val="000000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324975" y="4362450"/>
            <a:ext cx="8481229" cy="480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  <a:spcBef>
                <a:spcPct val="0"/>
              </a:spcBef>
            </a:pPr>
            <a:r>
              <a:rPr lang="en-US" sz="5000" spc="-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簡單來說，川普談判風格就是： 聲音要大、數字要唬、立場要硬、細節可以空，先威嚇、再妥協、最後將所有的榮耀歸於自己，那怕只有一成的成效，也一定要說是自己的勝利。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7958604" y="0"/>
            <a:ext cx="1297536" cy="10287000"/>
            <a:chOff x="0" y="0"/>
            <a:chExt cx="341738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2C4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8126075" y="0"/>
            <a:ext cx="1297536" cy="10287000"/>
            <a:chOff x="0" y="0"/>
            <a:chExt cx="341738" cy="270933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8A2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1209" y="0"/>
            <a:ext cx="18061441" cy="12040961"/>
          </a:xfrm>
          <a:custGeom>
            <a:avLst/>
            <a:gdLst/>
            <a:ahLst/>
            <a:cxnLst/>
            <a:rect l="l" t="t" r="r" b="b"/>
            <a:pathLst>
              <a:path w="18061441" h="12040961">
                <a:moveTo>
                  <a:pt x="0" y="0"/>
                </a:moveTo>
                <a:lnTo>
                  <a:pt x="18061441" y="0"/>
                </a:lnTo>
                <a:lnTo>
                  <a:pt x="18061441" y="12040961"/>
                </a:lnTo>
                <a:lnTo>
                  <a:pt x="0" y="120409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297536" cy="10287000"/>
            <a:chOff x="0" y="0"/>
            <a:chExt cx="341738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2C4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707962" y="1562100"/>
            <a:ext cx="13873268" cy="561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00"/>
              </a:lnSpc>
            </a:pPr>
            <a:endParaRPr dirty="0"/>
          </a:p>
          <a:p>
            <a:pPr marL="1079501" lvl="1" indent="-539750" algn="l">
              <a:lnSpc>
                <a:spcPts val="6300"/>
              </a:lnSpc>
              <a:spcBef>
                <a:spcPct val="0"/>
              </a:spcBef>
              <a:buAutoNum type="arabicPeriod"/>
            </a:pPr>
            <a:r>
              <a:rPr lang="en-US" sz="5000" spc="-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全球貿易體系：大體</a:t>
            </a:r>
            <a:r>
              <a:rPr lang="zh-TW" altLang="en-US" sz="5000" spc="-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還</a:t>
            </a:r>
            <a:r>
              <a:rPr lang="en-US" sz="5000" spc="-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算</a:t>
            </a:r>
            <a:r>
              <a:rPr lang="zh-TW" altLang="en-US" sz="5000" spc="-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符合</a:t>
            </a:r>
            <a:r>
              <a:rPr lang="en-US" sz="5000" spc="-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「</a:t>
            </a:r>
            <a:r>
              <a:rPr lang="zh-TW" altLang="en-US" sz="5000" spc="-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等價交換</a:t>
            </a:r>
            <a:r>
              <a:rPr lang="en-US" sz="5000" spc="-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」</a:t>
            </a:r>
            <a:r>
              <a:rPr lang="zh-TW" altLang="en-US" sz="5000" spc="-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的貿易規則</a:t>
            </a:r>
            <a:r>
              <a:rPr lang="en-US" sz="5000" spc="-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，</a:t>
            </a:r>
            <a:r>
              <a:rPr lang="en-US" sz="5000" spc="-1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大家可以透過分工取利，不用奸滑害人</a:t>
            </a:r>
            <a:r>
              <a:rPr lang="en-US" sz="5000" spc="-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。</a:t>
            </a:r>
          </a:p>
          <a:p>
            <a:pPr marL="1079501" lvl="1" indent="-539750" algn="l">
              <a:lnSpc>
                <a:spcPts val="6300"/>
              </a:lnSpc>
              <a:spcBef>
                <a:spcPct val="0"/>
              </a:spcBef>
              <a:buAutoNum type="arabicPeriod"/>
            </a:pPr>
            <a:r>
              <a:rPr lang="en-US" sz="5000" spc="-1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聯合國體系：有一系列的公約當「規則</a:t>
            </a:r>
            <a:r>
              <a:rPr lang="en-US" sz="5000" spc="-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」，</a:t>
            </a:r>
            <a:r>
              <a:rPr lang="en-US" sz="5000" spc="-1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不用凡事暴力解決</a:t>
            </a:r>
            <a:endParaRPr lang="en-US" sz="5000" spc="-1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lnSpc>
                <a:spcPts val="6300"/>
              </a:lnSpc>
              <a:spcBef>
                <a:spcPct val="0"/>
              </a:spcBef>
            </a:pPr>
            <a:endParaRPr lang="en-US" sz="5000" spc="-1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8126075" y="0"/>
            <a:ext cx="1297536" cy="10287000"/>
            <a:chOff x="0" y="0"/>
            <a:chExt cx="341738" cy="27093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8A2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34418" y="990600"/>
            <a:ext cx="1028700" cy="960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5000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國際大體和平的基礎</a:t>
            </a:r>
          </a:p>
          <a:p>
            <a:pPr algn="ctr">
              <a:lnSpc>
                <a:spcPts val="6300"/>
              </a:lnSpc>
            </a:pPr>
            <a:r>
              <a:rPr lang="en-US" sz="5000" spc="-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</a:p>
          <a:p>
            <a:pPr algn="ctr">
              <a:lnSpc>
                <a:spcPts val="6300"/>
              </a:lnSpc>
            </a:pPr>
            <a:endParaRPr lang="en-US" sz="5000" spc="-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lnSpc>
                <a:spcPts val="6300"/>
              </a:lnSpc>
            </a:pPr>
            <a:endParaRPr lang="en-US" sz="5000" spc="-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646384" y="746696"/>
            <a:ext cx="4164616" cy="10969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75"/>
              </a:lnSpc>
              <a:spcBef>
                <a:spcPct val="0"/>
              </a:spcBef>
            </a:pPr>
            <a:r>
              <a:rPr lang="zh-TW" altLang="en-US" sz="7838" spc="-156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信任架構</a:t>
            </a:r>
            <a:endParaRPr lang="en-US" sz="7838" spc="-156" dirty="0">
              <a:solidFill>
                <a:srgbClr val="000000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FED6C2-C3DF-4B3D-A375-56EF7101188D}"/>
              </a:ext>
            </a:extLst>
          </p:cNvPr>
          <p:cNvSpPr txBox="1"/>
          <p:nvPr/>
        </p:nvSpPr>
        <p:spPr>
          <a:xfrm>
            <a:off x="7750576" y="6511767"/>
            <a:ext cx="4164616" cy="10969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75"/>
              </a:lnSpc>
              <a:spcBef>
                <a:spcPct val="0"/>
              </a:spcBef>
            </a:pPr>
            <a:r>
              <a:rPr lang="zh-TW" altLang="en-US" sz="7838" spc="-156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核戰威懾</a:t>
            </a:r>
            <a:endParaRPr lang="en-US" sz="7838" spc="-156" dirty="0">
              <a:solidFill>
                <a:srgbClr val="000000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302898C3-91CE-4F94-851D-4E131348EA9F}"/>
              </a:ext>
            </a:extLst>
          </p:cNvPr>
          <p:cNvSpPr txBox="1"/>
          <p:nvPr/>
        </p:nvSpPr>
        <p:spPr>
          <a:xfrm>
            <a:off x="2707962" y="8036266"/>
            <a:ext cx="13903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spc="-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大戰會相互保證毀滅</a:t>
            </a:r>
            <a:r>
              <a:rPr lang="en-US" altLang="zh-TW" sz="4800" spc="-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。</a:t>
            </a:r>
            <a:endParaRPr lang="zh-TW" altLang="en-US" sz="4800" b="1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97536" cy="10287000"/>
            <a:chOff x="0" y="0"/>
            <a:chExt cx="34173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2C4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8126075" y="0"/>
            <a:ext cx="1297536" cy="10287000"/>
            <a:chOff x="0" y="0"/>
            <a:chExt cx="341738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8A2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230327" y="0"/>
            <a:ext cx="16828539" cy="10356024"/>
          </a:xfrm>
          <a:custGeom>
            <a:avLst/>
            <a:gdLst/>
            <a:ahLst/>
            <a:cxnLst/>
            <a:rect l="l" t="t" r="r" b="b"/>
            <a:pathLst>
              <a:path w="16828539" h="10356024">
                <a:moveTo>
                  <a:pt x="0" y="0"/>
                </a:moveTo>
                <a:lnTo>
                  <a:pt x="16828539" y="0"/>
                </a:lnTo>
                <a:lnTo>
                  <a:pt x="16828539" y="10356024"/>
                </a:lnTo>
                <a:lnTo>
                  <a:pt x="0" y="10356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34418" y="990600"/>
            <a:ext cx="1028700" cy="960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5000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國際大體和平的基礎</a:t>
            </a:r>
          </a:p>
          <a:p>
            <a:pPr algn="ctr">
              <a:lnSpc>
                <a:spcPts val="6300"/>
              </a:lnSpc>
            </a:pPr>
            <a:r>
              <a:rPr lang="en-US" sz="5000" spc="-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</a:p>
          <a:p>
            <a:pPr algn="ctr">
              <a:lnSpc>
                <a:spcPts val="6300"/>
              </a:lnSpc>
            </a:pPr>
            <a:endParaRPr lang="en-US" sz="5000" spc="-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lnSpc>
                <a:spcPts val="6300"/>
              </a:lnSpc>
            </a:pPr>
            <a:endParaRPr lang="en-US" sz="5000" spc="-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844405" y="2004710"/>
            <a:ext cx="11734800" cy="10969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75"/>
              </a:lnSpc>
              <a:spcBef>
                <a:spcPct val="0"/>
              </a:spcBef>
            </a:pPr>
            <a:r>
              <a:rPr lang="zh-TW" altLang="en-US" sz="7838" spc="-156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川普帶來的深層影響</a:t>
            </a:r>
            <a:endParaRPr lang="en-US" sz="7838" spc="-156" dirty="0">
              <a:solidFill>
                <a:srgbClr val="000000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276599" y="4152900"/>
            <a:ext cx="13371839" cy="1575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00"/>
              </a:lnSpc>
              <a:spcBef>
                <a:spcPct val="0"/>
              </a:spcBef>
            </a:pPr>
            <a:r>
              <a:rPr lang="en-US" sz="5000" spc="-1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信任架構</a:t>
            </a:r>
            <a:r>
              <a:rPr lang="en-US" sz="5000" spc="-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=&gt; </a:t>
            </a:r>
            <a:r>
              <a:rPr lang="en-US" sz="5000" spc="-1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小國警覺：世界變叢林，規則不再保護弱者，只</a:t>
            </a:r>
            <a:r>
              <a:rPr lang="zh-TW" altLang="en-US" sz="5000" spc="-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能結</a:t>
            </a:r>
            <a:r>
              <a:rPr lang="en-US" sz="5000" spc="-1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盟與自救</a:t>
            </a:r>
            <a:r>
              <a:rPr lang="en-US" sz="5000" spc="-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。 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D2E3126C-76C6-47D5-B5AB-4A00CFCB95E2}"/>
              </a:ext>
            </a:extLst>
          </p:cNvPr>
          <p:cNvSpPr txBox="1"/>
          <p:nvPr/>
        </p:nvSpPr>
        <p:spPr>
          <a:xfrm>
            <a:off x="1600200" y="6945338"/>
            <a:ext cx="16078200" cy="10888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75"/>
              </a:lnSpc>
              <a:spcBef>
                <a:spcPct val="0"/>
              </a:spcBef>
            </a:pPr>
            <a:r>
              <a:rPr lang="zh-TW" altLang="en-US" sz="7500" spc="-156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這樣的世界遠比過去</a:t>
            </a:r>
            <a:r>
              <a:rPr lang="en-US" altLang="zh-TW" sz="7500" spc="-156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80</a:t>
            </a:r>
            <a:r>
              <a:rPr lang="zh-TW" altLang="en-US" sz="7500" spc="-156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年危險得多得多</a:t>
            </a:r>
            <a:endParaRPr lang="en-US" sz="7500" spc="-156" dirty="0">
              <a:solidFill>
                <a:srgbClr val="000000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47750" y="2006382"/>
            <a:ext cx="5679522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8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大綱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9277350" y="0"/>
            <a:ext cx="1297536" cy="10287000"/>
            <a:chOff x="0" y="0"/>
            <a:chExt cx="341738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8A7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624969" y="1046517"/>
            <a:ext cx="602298" cy="9240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6"/>
              </a:lnSpc>
            </a:pPr>
            <a:r>
              <a:rPr lang="en-US" sz="4838" b="1" spc="-96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習</a:t>
            </a:r>
          </a:p>
          <a:p>
            <a:pPr algn="ctr">
              <a:lnSpc>
                <a:spcPts val="6096"/>
              </a:lnSpc>
            </a:pPr>
            <a:r>
              <a:rPr lang="en-US" sz="4838" b="1" spc="-96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近</a:t>
            </a:r>
          </a:p>
          <a:p>
            <a:pPr algn="ctr">
              <a:lnSpc>
                <a:spcPts val="6096"/>
              </a:lnSpc>
            </a:pPr>
            <a:r>
              <a:rPr lang="en-US" sz="4838" b="1" spc="-96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平</a:t>
            </a:r>
          </a:p>
          <a:p>
            <a:pPr algn="ctr">
              <a:lnSpc>
                <a:spcPts val="6096"/>
              </a:lnSpc>
            </a:pPr>
            <a:r>
              <a:rPr lang="en-US" sz="4838" b="1" spc="-96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的</a:t>
            </a:r>
          </a:p>
          <a:p>
            <a:pPr algn="ctr">
              <a:lnSpc>
                <a:spcPts val="6096"/>
              </a:lnSpc>
            </a:pPr>
            <a:r>
              <a:rPr lang="en-US" sz="4838" b="1" spc="-96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攻</a:t>
            </a:r>
          </a:p>
          <a:p>
            <a:pPr algn="ctr">
              <a:lnSpc>
                <a:spcPts val="6096"/>
              </a:lnSpc>
            </a:pPr>
            <a:r>
              <a:rPr lang="en-US" sz="4838" b="1" spc="-96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台</a:t>
            </a:r>
          </a:p>
          <a:p>
            <a:pPr algn="ctr">
              <a:lnSpc>
                <a:spcPts val="6096"/>
              </a:lnSpc>
            </a:pPr>
            <a:r>
              <a:rPr lang="en-US" sz="4838" b="1" spc="-96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準</a:t>
            </a:r>
          </a:p>
          <a:p>
            <a:pPr algn="ctr">
              <a:lnSpc>
                <a:spcPts val="6096"/>
              </a:lnSpc>
            </a:pPr>
            <a:r>
              <a:rPr lang="en-US" sz="4838" b="1" spc="-96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備</a:t>
            </a:r>
          </a:p>
          <a:p>
            <a:pPr algn="ctr">
              <a:lnSpc>
                <a:spcPts val="6096"/>
              </a:lnSpc>
            </a:pPr>
            <a:r>
              <a:rPr lang="en-US" sz="4838" b="1" spc="-96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與</a:t>
            </a:r>
          </a:p>
          <a:p>
            <a:pPr algn="ctr">
              <a:lnSpc>
                <a:spcPts val="6096"/>
              </a:lnSpc>
            </a:pPr>
            <a:r>
              <a:rPr lang="en-US" sz="4838" b="1" spc="-96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方</a:t>
            </a:r>
          </a:p>
          <a:p>
            <a:pPr algn="ctr">
              <a:lnSpc>
                <a:spcPts val="6096"/>
              </a:lnSpc>
            </a:pPr>
            <a:r>
              <a:rPr lang="en-US" sz="4838" b="1" spc="-96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案</a:t>
            </a:r>
          </a:p>
          <a:p>
            <a:pPr algn="ctr">
              <a:lnSpc>
                <a:spcPts val="6096"/>
              </a:lnSpc>
            </a:pPr>
            <a:endParaRPr lang="en-US" sz="4838" b="1" spc="-96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0574886" y="0"/>
            <a:ext cx="1297536" cy="10287000"/>
            <a:chOff x="0" y="0"/>
            <a:chExt cx="341738" cy="27093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B47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634172" y="1009650"/>
            <a:ext cx="1028700" cy="9148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2"/>
              </a:lnSpc>
            </a:pPr>
            <a:r>
              <a:rPr lang="en-US" sz="4438" b="1" spc="-88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中共攻台與選擇等待的時機</a:t>
            </a:r>
          </a:p>
          <a:p>
            <a:pPr algn="ctr">
              <a:lnSpc>
                <a:spcPts val="5592"/>
              </a:lnSpc>
            </a:pPr>
            <a:endParaRPr lang="en-US" sz="4438" b="1" spc="-88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1777172" y="0"/>
            <a:ext cx="1297536" cy="10287000"/>
            <a:chOff x="0" y="0"/>
            <a:chExt cx="341738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A8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1911589" y="990600"/>
            <a:ext cx="1028700" cy="800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5000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美國全球霸權的基礎</a:t>
            </a:r>
          </a:p>
          <a:p>
            <a:pPr algn="ctr">
              <a:lnSpc>
                <a:spcPts val="6300"/>
              </a:lnSpc>
            </a:pPr>
            <a:endParaRPr lang="en-US" sz="5000" b="1" spc="-10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3093757" y="0"/>
            <a:ext cx="1297536" cy="10287000"/>
            <a:chOff x="0" y="0"/>
            <a:chExt cx="341738" cy="270933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4FFA2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3228175" y="990600"/>
            <a:ext cx="1028700" cy="800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5000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美國經濟與社會分裂</a:t>
            </a:r>
          </a:p>
          <a:p>
            <a:pPr algn="ctr">
              <a:lnSpc>
                <a:spcPts val="6300"/>
              </a:lnSpc>
            </a:pPr>
            <a:endParaRPr lang="en-US" sz="5000" b="1" spc="-10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14372243" y="0"/>
            <a:ext cx="1297536" cy="10287000"/>
            <a:chOff x="0" y="0"/>
            <a:chExt cx="341738" cy="270933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2F1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4506661" y="990600"/>
            <a:ext cx="1028700" cy="10401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5000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川普的經濟與談判風格</a:t>
            </a:r>
          </a:p>
          <a:p>
            <a:pPr algn="ctr">
              <a:lnSpc>
                <a:spcPts val="6300"/>
              </a:lnSpc>
            </a:pPr>
            <a:endParaRPr lang="en-US" sz="5000" b="1" spc="-10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6300"/>
              </a:lnSpc>
            </a:pPr>
            <a:endParaRPr lang="en-US" sz="5000" b="1" spc="-10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6300"/>
              </a:lnSpc>
            </a:pPr>
            <a:endParaRPr lang="en-US" sz="5000" b="1" spc="-10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15660254" y="0"/>
            <a:ext cx="1297536" cy="10287000"/>
            <a:chOff x="0" y="0"/>
            <a:chExt cx="341738" cy="270933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2C4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5794672" y="990600"/>
            <a:ext cx="1028700" cy="880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5000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國際大體和平的基礎</a:t>
            </a:r>
            <a:r>
              <a:rPr lang="en-US" sz="5000" spc="-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</a:p>
          <a:p>
            <a:pPr algn="ctr">
              <a:lnSpc>
                <a:spcPts val="6300"/>
              </a:lnSpc>
            </a:pPr>
            <a:endParaRPr lang="en-US" sz="5000" spc="-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lnSpc>
                <a:spcPts val="6300"/>
              </a:lnSpc>
            </a:pPr>
            <a:endParaRPr lang="en-US" sz="5000" spc="-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7" name="Group 27"/>
          <p:cNvGrpSpPr/>
          <p:nvPr/>
        </p:nvGrpSpPr>
        <p:grpSpPr>
          <a:xfrm>
            <a:off x="16957790" y="0"/>
            <a:ext cx="1297536" cy="10287000"/>
            <a:chOff x="0" y="0"/>
            <a:chExt cx="341738" cy="270933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8A2FF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7092208" y="990600"/>
            <a:ext cx="1028700" cy="400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5000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結論</a:t>
            </a:r>
          </a:p>
          <a:p>
            <a:pPr algn="ctr">
              <a:lnSpc>
                <a:spcPts val="6300"/>
              </a:lnSpc>
            </a:pPr>
            <a:endParaRPr lang="en-US" sz="5000" b="1" spc="-10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6300"/>
              </a:lnSpc>
            </a:pPr>
            <a:endParaRPr lang="en-US" sz="5000" b="1" spc="-10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6300"/>
              </a:lnSpc>
            </a:pPr>
            <a:endParaRPr lang="en-US" sz="5000" b="1" spc="-10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97536" cy="10287000"/>
            <a:chOff x="0" y="0"/>
            <a:chExt cx="34173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8A2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319939" y="2901342"/>
            <a:ext cx="4481656" cy="6356958"/>
          </a:xfrm>
          <a:custGeom>
            <a:avLst/>
            <a:gdLst/>
            <a:ahLst/>
            <a:cxnLst/>
            <a:rect l="l" t="t" r="r" b="b"/>
            <a:pathLst>
              <a:path w="4481656" h="6356958">
                <a:moveTo>
                  <a:pt x="0" y="0"/>
                </a:moveTo>
                <a:lnTo>
                  <a:pt x="4481656" y="0"/>
                </a:lnTo>
                <a:lnTo>
                  <a:pt x="4481656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4418" y="990600"/>
            <a:ext cx="1028700" cy="400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5000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結論</a:t>
            </a:r>
          </a:p>
          <a:p>
            <a:pPr algn="ctr">
              <a:lnSpc>
                <a:spcPts val="6300"/>
              </a:lnSpc>
            </a:pPr>
            <a:endParaRPr lang="en-US" sz="5000" b="1" spc="-10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6300"/>
              </a:lnSpc>
            </a:pPr>
            <a:endParaRPr lang="en-US" sz="5000" b="1" spc="-10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6300"/>
              </a:lnSpc>
            </a:pPr>
            <a:endParaRPr lang="en-US" sz="5000" b="1" spc="-10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134142" y="746696"/>
            <a:ext cx="3219657" cy="10969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75"/>
              </a:lnSpc>
              <a:spcBef>
                <a:spcPct val="0"/>
              </a:spcBef>
            </a:pPr>
            <a:r>
              <a:rPr lang="en-US" sz="7838" spc="-156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請謹記</a:t>
            </a:r>
            <a:endParaRPr lang="en-US" sz="7838" spc="-156" dirty="0">
              <a:solidFill>
                <a:srgbClr val="000000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527539" y="4060521"/>
            <a:ext cx="10017524" cy="4003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501" lvl="1" indent="-539750" algn="l">
              <a:lnSpc>
                <a:spcPts val="6300"/>
              </a:lnSpc>
              <a:spcBef>
                <a:spcPct val="0"/>
              </a:spcBef>
              <a:buAutoNum type="arabicPeriod"/>
            </a:pPr>
            <a:r>
              <a:rPr lang="en-US" sz="5000" spc="-1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備戰雖昂貴，但花多少錢備戰都比真正開戰花的錢少得多</a:t>
            </a:r>
            <a:r>
              <a:rPr lang="en-US" sz="5000" spc="-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。</a:t>
            </a:r>
          </a:p>
          <a:p>
            <a:pPr marL="1079501" lvl="1" indent="-539750" algn="l">
              <a:lnSpc>
                <a:spcPts val="6300"/>
              </a:lnSpc>
              <a:spcBef>
                <a:spcPct val="0"/>
              </a:spcBef>
              <a:buAutoNum type="arabicPeriod"/>
            </a:pPr>
            <a:r>
              <a:rPr lang="en-US" sz="5000" spc="-1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節奏的不對稱是最</a:t>
            </a:r>
            <a:r>
              <a:rPr lang="zh-TW" altLang="en-US" sz="5000" spc="-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重</a:t>
            </a:r>
            <a:r>
              <a:rPr lang="en-US" sz="5000" spc="-1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要的不對稱</a:t>
            </a:r>
            <a:endParaRPr lang="en-US" sz="5000" spc="-1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079501" lvl="1" indent="-539750" algn="l">
              <a:lnSpc>
                <a:spcPts val="6300"/>
              </a:lnSpc>
              <a:spcBef>
                <a:spcPct val="0"/>
              </a:spcBef>
              <a:buAutoNum type="arabicPeriod"/>
            </a:pPr>
            <a:r>
              <a:rPr lang="en-US" sz="5000" spc="-1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系統的瓶頸在「跨海載具</a:t>
            </a:r>
            <a:r>
              <a:rPr lang="en-US" sz="5000" spc="-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」</a:t>
            </a:r>
          </a:p>
          <a:p>
            <a:pPr algn="l">
              <a:lnSpc>
                <a:spcPts val="6300"/>
              </a:lnSpc>
              <a:spcBef>
                <a:spcPct val="0"/>
              </a:spcBef>
            </a:pPr>
            <a:endParaRPr lang="en-US" sz="5000" spc="-1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97536" cy="10287000"/>
            <a:chOff x="0" y="0"/>
            <a:chExt cx="34173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B47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3586" y="208052"/>
            <a:ext cx="1028700" cy="3872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6"/>
              </a:lnSpc>
            </a:pPr>
            <a:r>
              <a:rPr lang="zh-TW" altLang="en-US" sz="4838" b="1" spc="-96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節奏不對稱</a:t>
            </a:r>
            <a:endParaRPr lang="en-US" sz="4838" b="1" spc="-96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232068" y="1187701"/>
            <a:ext cx="10855532" cy="10969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75"/>
              </a:lnSpc>
              <a:spcBef>
                <a:spcPct val="0"/>
              </a:spcBef>
            </a:pPr>
            <a:r>
              <a:rPr lang="zh-TW" altLang="en-US" sz="7838" spc="-156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習近平本來很難贏，但</a:t>
            </a:r>
            <a:r>
              <a:rPr lang="en-US" altLang="zh-TW" sz="7838" spc="-156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…</a:t>
            </a:r>
            <a:endParaRPr lang="en-US" sz="7838" spc="-156" dirty="0">
              <a:solidFill>
                <a:srgbClr val="000000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827855" y="3004635"/>
            <a:ext cx="15539132" cy="5972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52513" lvl="1" indent="-576256" algn="l">
              <a:lnSpc>
                <a:spcPts val="6726"/>
              </a:lnSpc>
              <a:buAutoNum type="arabicPeriod"/>
            </a:pPr>
            <a:r>
              <a:rPr lang="zh-TW" altLang="en-US" sz="5338" spc="-1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再多的部隊也無法踏正步通過台灣海峽</a:t>
            </a:r>
            <a:endParaRPr lang="en-US" sz="5338" spc="-106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152513" lvl="1" indent="-576256" algn="l">
              <a:lnSpc>
                <a:spcPts val="6726"/>
              </a:lnSpc>
              <a:buAutoNum type="arabicPeriod"/>
            </a:pPr>
            <a:r>
              <a:rPr lang="zh-TW" altLang="en-US" sz="5338" spc="-1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兩岸對峙的系統性瓶頸在「跨海載具」</a:t>
            </a:r>
            <a:endParaRPr lang="en-US" altLang="zh-TW" sz="5338" spc="-106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152513" lvl="1" indent="-576256" algn="l">
              <a:lnSpc>
                <a:spcPts val="6726"/>
              </a:lnSpc>
              <a:buAutoNum type="arabicPeriod"/>
            </a:pPr>
            <a:r>
              <a:rPr lang="zh-TW" altLang="en-US" sz="5338" spc="-1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zh-TW" altLang="en-US" sz="5338" b="1" spc="-1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造艦</a:t>
            </a:r>
            <a:r>
              <a:rPr lang="zh-TW" altLang="en-US" sz="5338" spc="-1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的成本下降，恆慢於，</a:t>
            </a:r>
            <a:r>
              <a:rPr lang="zh-TW" altLang="en-US" sz="5338" b="1" spc="-1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造</a:t>
            </a:r>
            <a:r>
              <a:rPr lang="zh-TW" altLang="en-US" sz="5338" spc="-1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對艦巡弋</a:t>
            </a:r>
            <a:r>
              <a:rPr lang="zh-TW" altLang="en-US" sz="5338" b="1" spc="-1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飛彈</a:t>
            </a:r>
            <a:r>
              <a:rPr lang="zh-TW" altLang="en-US" sz="5338" spc="-1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的成本下降  </a:t>
            </a:r>
            <a:r>
              <a:rPr lang="en-US" altLang="zh-TW" sz="5338" spc="-1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=&gt; </a:t>
            </a:r>
            <a:r>
              <a:rPr lang="zh-TW" altLang="en-US" sz="5338" spc="-1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習近平很難贏但台灣可以自己找死</a:t>
            </a:r>
            <a:endParaRPr lang="en-US" sz="5338" spc="-106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152513" lvl="1" indent="-576256" algn="l">
              <a:lnSpc>
                <a:spcPts val="6726"/>
              </a:lnSpc>
              <a:spcBef>
                <a:spcPct val="0"/>
              </a:spcBef>
              <a:buAutoNum type="arabicPeriod"/>
            </a:pPr>
            <a:r>
              <a:rPr lang="zh-TW" altLang="en-US" sz="5338" spc="-1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問題：怎麼找到海面船艦的座標 </a:t>
            </a:r>
            <a:r>
              <a:rPr lang="en-US" altLang="zh-TW" sz="5338" spc="-1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+ </a:t>
            </a:r>
            <a:r>
              <a:rPr lang="zh-TW" altLang="en-US" sz="5338" spc="-1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飛彈怎麼飛到這個座標 </a:t>
            </a:r>
            <a:r>
              <a:rPr lang="en-US" altLang="zh-TW" sz="5338" spc="-1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+ </a:t>
            </a:r>
            <a:r>
              <a:rPr lang="zh-TW" altLang="en-US" sz="5338" spc="-1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引爆打穿船體</a:t>
            </a:r>
            <a:endParaRPr lang="en-US" altLang="zh-TW" sz="5338" spc="-106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152513" lvl="1" indent="-576256" algn="l">
              <a:lnSpc>
                <a:spcPts val="6726"/>
              </a:lnSpc>
              <a:spcBef>
                <a:spcPct val="0"/>
              </a:spcBef>
              <a:buAutoNum type="arabicPeriod"/>
            </a:pPr>
            <a:r>
              <a:rPr lang="zh-TW" altLang="en-US" sz="5338" spc="-1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找蘇文鈺辦競賽</a:t>
            </a:r>
            <a:endParaRPr lang="en-US" sz="5338" spc="-106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7401107" y="0"/>
            <a:ext cx="1297536" cy="10287000"/>
            <a:chOff x="0" y="0"/>
            <a:chExt cx="341738" cy="2709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A8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610657" y="-9525"/>
            <a:ext cx="1297536" cy="10287000"/>
            <a:chOff x="0" y="0"/>
            <a:chExt cx="341738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4FFA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7768182" y="19050"/>
            <a:ext cx="1263836" cy="10287000"/>
            <a:chOff x="0" y="0"/>
            <a:chExt cx="332862" cy="270933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32862" cy="2709333"/>
            </a:xfrm>
            <a:custGeom>
              <a:avLst/>
              <a:gdLst/>
              <a:ahLst/>
              <a:cxnLst/>
              <a:rect l="l" t="t" r="r" b="b"/>
              <a:pathLst>
                <a:path w="332862" h="2709333">
                  <a:moveTo>
                    <a:pt x="0" y="0"/>
                  </a:moveTo>
                  <a:lnTo>
                    <a:pt x="332862" y="0"/>
                  </a:lnTo>
                  <a:lnTo>
                    <a:pt x="33286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2F1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332862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7958604" y="0"/>
            <a:ext cx="1297536" cy="10287000"/>
            <a:chOff x="0" y="0"/>
            <a:chExt cx="341738" cy="270933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2C4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8126075" y="0"/>
            <a:ext cx="1297536" cy="10287000"/>
            <a:chOff x="0" y="0"/>
            <a:chExt cx="341738" cy="270933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8A2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92075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97536" cy="10287000"/>
            <a:chOff x="0" y="0"/>
            <a:chExt cx="34173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8A7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224738"/>
            <a:ext cx="1229888" cy="9600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習</a:t>
            </a:r>
          </a:p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近</a:t>
            </a:r>
          </a:p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平</a:t>
            </a:r>
          </a:p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的</a:t>
            </a:r>
          </a:p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攻</a:t>
            </a:r>
          </a:p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台</a:t>
            </a:r>
          </a:p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準</a:t>
            </a:r>
          </a:p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備</a:t>
            </a:r>
          </a:p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與</a:t>
            </a:r>
          </a:p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方</a:t>
            </a:r>
          </a:p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案</a:t>
            </a:r>
          </a:p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754166" y="5063293"/>
            <a:ext cx="9713994" cy="3740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875"/>
              </a:lnSpc>
              <a:spcBef>
                <a:spcPct val="0"/>
              </a:spcBef>
            </a:pPr>
            <a:r>
              <a:rPr lang="en-US" sz="7838" spc="-156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1.儲備戰力</a:t>
            </a:r>
          </a:p>
          <a:p>
            <a:pPr algn="l">
              <a:lnSpc>
                <a:spcPts val="9875"/>
              </a:lnSpc>
              <a:spcBef>
                <a:spcPct val="0"/>
              </a:spcBef>
            </a:pPr>
            <a:r>
              <a:rPr lang="en-US" sz="7838" spc="-156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2.由訓轉演、由演轉戰</a:t>
            </a:r>
          </a:p>
          <a:p>
            <a:pPr algn="l">
              <a:lnSpc>
                <a:spcPts val="9875"/>
              </a:lnSpc>
              <a:spcBef>
                <a:spcPct val="0"/>
              </a:spcBef>
            </a:pPr>
            <a:r>
              <a:rPr lang="en-US" sz="7838" spc="-156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3.作戰方案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12012" y="1350836"/>
            <a:ext cx="14971891" cy="3848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  <a:spcBef>
                <a:spcPct val="0"/>
              </a:spcBef>
            </a:pPr>
            <a:r>
              <a:rPr lang="en-US" sz="6000" spc="-12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中</a:t>
            </a:r>
            <a:r>
              <a:rPr lang="zh-TW" altLang="en-US" sz="6000" spc="-12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共</a:t>
            </a:r>
            <a:r>
              <a:rPr lang="en-US" sz="6000" spc="-12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國家主席習近平</a:t>
            </a:r>
            <a:r>
              <a:rPr lang="zh-TW" altLang="en-US" sz="6000" spc="-12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很</a:t>
            </a:r>
            <a:r>
              <a:rPr lang="en-US" sz="6000" spc="-12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「</a:t>
            </a:r>
            <a:r>
              <a:rPr lang="zh-TW" altLang="en-US" sz="6000" spc="-12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認真</a:t>
            </a:r>
            <a:r>
              <a:rPr lang="en-US" altLang="zh-TW" sz="6000" spc="-12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」 </a:t>
            </a:r>
            <a:r>
              <a:rPr lang="zh-TW" altLang="en-US" sz="6000" spc="-12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在準備攻打</a:t>
            </a:r>
            <a:r>
              <a:rPr lang="en-US" sz="6000" spc="-12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台灣，並</a:t>
            </a:r>
            <a:r>
              <a:rPr lang="zh-TW" altLang="en-US" sz="6000" spc="-12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且花大錢在攻打台灣的相關投資上面</a:t>
            </a:r>
            <a:r>
              <a:rPr lang="en-US" sz="6000" spc="-12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。</a:t>
            </a:r>
          </a:p>
          <a:p>
            <a:pPr algn="l">
              <a:lnSpc>
                <a:spcPts val="7559"/>
              </a:lnSpc>
              <a:spcBef>
                <a:spcPct val="0"/>
              </a:spcBef>
            </a:pPr>
            <a:r>
              <a:rPr lang="en-US" sz="6000" spc="-12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其主要準備工作包括以下幾點</a:t>
            </a:r>
            <a:r>
              <a:rPr lang="en-US" sz="6000" spc="-12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：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7221200" y="-9525"/>
            <a:ext cx="1297536" cy="10287000"/>
            <a:chOff x="0" y="0"/>
            <a:chExt cx="341738" cy="2709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B47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401107" y="0"/>
            <a:ext cx="1297536" cy="10287000"/>
            <a:chOff x="0" y="0"/>
            <a:chExt cx="341738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A8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7610657" y="-9525"/>
            <a:ext cx="1297536" cy="10287000"/>
            <a:chOff x="0" y="0"/>
            <a:chExt cx="341738" cy="270933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4FFA2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7768182" y="19050"/>
            <a:ext cx="1263836" cy="10287000"/>
            <a:chOff x="0" y="0"/>
            <a:chExt cx="332862" cy="270933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32862" cy="2709333"/>
            </a:xfrm>
            <a:custGeom>
              <a:avLst/>
              <a:gdLst/>
              <a:ahLst/>
              <a:cxnLst/>
              <a:rect l="l" t="t" r="r" b="b"/>
              <a:pathLst>
                <a:path w="332862" h="2709333">
                  <a:moveTo>
                    <a:pt x="0" y="0"/>
                  </a:moveTo>
                  <a:lnTo>
                    <a:pt x="332862" y="0"/>
                  </a:lnTo>
                  <a:lnTo>
                    <a:pt x="33286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2F1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332862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7958604" y="0"/>
            <a:ext cx="1297536" cy="10287000"/>
            <a:chOff x="0" y="0"/>
            <a:chExt cx="341738" cy="270933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2C4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8126075" y="0"/>
            <a:ext cx="1297536" cy="10287000"/>
            <a:chOff x="0" y="0"/>
            <a:chExt cx="341738" cy="270933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8A2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97536" cy="10287000"/>
            <a:chOff x="0" y="0"/>
            <a:chExt cx="34173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8A7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241332" y="3869755"/>
            <a:ext cx="8034931" cy="5955893"/>
          </a:xfrm>
          <a:custGeom>
            <a:avLst/>
            <a:gdLst/>
            <a:ahLst/>
            <a:cxnLst/>
            <a:rect l="l" t="t" r="r" b="b"/>
            <a:pathLst>
              <a:path w="8034931" h="5955893">
                <a:moveTo>
                  <a:pt x="0" y="0"/>
                </a:moveTo>
                <a:lnTo>
                  <a:pt x="8034931" y="0"/>
                </a:lnTo>
                <a:lnTo>
                  <a:pt x="8034931" y="5955892"/>
                </a:lnTo>
                <a:lnTo>
                  <a:pt x="0" y="5955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219238" y="3669222"/>
            <a:ext cx="5347791" cy="6356958"/>
          </a:xfrm>
          <a:custGeom>
            <a:avLst/>
            <a:gdLst/>
            <a:ahLst/>
            <a:cxnLst/>
            <a:rect l="l" t="t" r="r" b="b"/>
            <a:pathLst>
              <a:path w="5347791" h="6356958">
                <a:moveTo>
                  <a:pt x="0" y="0"/>
                </a:moveTo>
                <a:lnTo>
                  <a:pt x="5347791" y="0"/>
                </a:lnTo>
                <a:lnTo>
                  <a:pt x="5347791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0" y="224738"/>
            <a:ext cx="1229888" cy="9600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習</a:t>
            </a:r>
          </a:p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近</a:t>
            </a:r>
          </a:p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平</a:t>
            </a:r>
          </a:p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的</a:t>
            </a:r>
          </a:p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攻</a:t>
            </a:r>
          </a:p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台</a:t>
            </a:r>
          </a:p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準</a:t>
            </a:r>
          </a:p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備</a:t>
            </a:r>
          </a:p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與</a:t>
            </a:r>
          </a:p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方</a:t>
            </a:r>
          </a:p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案</a:t>
            </a:r>
          </a:p>
          <a:p>
            <a:pPr algn="ctr">
              <a:lnSpc>
                <a:spcPts val="6348"/>
              </a:lnSpc>
            </a:pPr>
            <a:r>
              <a:rPr lang="en-US" sz="5038" spc="-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207585" y="377525"/>
            <a:ext cx="5679615" cy="10969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75"/>
              </a:lnSpc>
              <a:spcBef>
                <a:spcPct val="0"/>
              </a:spcBef>
            </a:pPr>
            <a:r>
              <a:rPr lang="en-US" sz="7838" spc="-156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儲備戰力</a:t>
            </a:r>
            <a:r>
              <a:rPr lang="en-US" sz="7838" spc="-156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(</a:t>
            </a:r>
            <a:r>
              <a:rPr lang="zh-TW" altLang="en-US" sz="7838" spc="-156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一</a:t>
            </a:r>
            <a:r>
              <a:rPr lang="en-US" sz="7838" spc="-156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77610" y="2551654"/>
            <a:ext cx="3762375" cy="799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48"/>
              </a:lnSpc>
              <a:spcBef>
                <a:spcPct val="0"/>
              </a:spcBef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特殊登陸駁船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080416" y="2170800"/>
            <a:ext cx="3762375" cy="799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48"/>
              </a:lnSpc>
              <a:spcBef>
                <a:spcPct val="0"/>
              </a:spcBef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割海纜專利船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7221200" y="-9525"/>
            <a:ext cx="1297536" cy="10287000"/>
            <a:chOff x="0" y="0"/>
            <a:chExt cx="341738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B47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7401107" y="0"/>
            <a:ext cx="1297536" cy="10287000"/>
            <a:chOff x="0" y="0"/>
            <a:chExt cx="341738" cy="270933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A8D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7610657" y="-9525"/>
            <a:ext cx="1297536" cy="10287000"/>
            <a:chOff x="0" y="0"/>
            <a:chExt cx="341738" cy="270933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4FFA2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7768182" y="19050"/>
            <a:ext cx="1263836" cy="10287000"/>
            <a:chOff x="0" y="0"/>
            <a:chExt cx="332862" cy="270933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32862" cy="2709333"/>
            </a:xfrm>
            <a:custGeom>
              <a:avLst/>
              <a:gdLst/>
              <a:ahLst/>
              <a:cxnLst/>
              <a:rect l="l" t="t" r="r" b="b"/>
              <a:pathLst>
                <a:path w="332862" h="2709333">
                  <a:moveTo>
                    <a:pt x="0" y="0"/>
                  </a:moveTo>
                  <a:lnTo>
                    <a:pt x="332862" y="0"/>
                  </a:lnTo>
                  <a:lnTo>
                    <a:pt x="33286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2F1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332862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7958604" y="0"/>
            <a:ext cx="1297536" cy="10287000"/>
            <a:chOff x="0" y="0"/>
            <a:chExt cx="341738" cy="270933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2C4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8126075" y="0"/>
            <a:ext cx="1297536" cy="10287000"/>
            <a:chOff x="0" y="0"/>
            <a:chExt cx="341738" cy="270933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8A2F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74380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97536" cy="10287000"/>
            <a:chOff x="0" y="0"/>
            <a:chExt cx="34173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8A7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944310" y="4038133"/>
            <a:ext cx="8360672" cy="4680000"/>
          </a:xfrm>
          <a:custGeom>
            <a:avLst/>
            <a:gdLst/>
            <a:ahLst/>
            <a:cxnLst/>
            <a:rect l="l" t="t" r="r" b="b"/>
            <a:pathLst>
              <a:path w="8034931" h="5955893">
                <a:moveTo>
                  <a:pt x="0" y="0"/>
                </a:moveTo>
                <a:lnTo>
                  <a:pt x="8034931" y="0"/>
                </a:lnTo>
                <a:lnTo>
                  <a:pt x="8034931" y="5955892"/>
                </a:lnTo>
                <a:lnTo>
                  <a:pt x="0" y="59558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0" y="224738"/>
            <a:ext cx="1229888" cy="9600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習</a:t>
            </a:r>
          </a:p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近</a:t>
            </a:r>
          </a:p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平</a:t>
            </a:r>
          </a:p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的</a:t>
            </a:r>
          </a:p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攻</a:t>
            </a:r>
          </a:p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台</a:t>
            </a:r>
          </a:p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準</a:t>
            </a:r>
          </a:p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備</a:t>
            </a:r>
          </a:p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與</a:t>
            </a:r>
          </a:p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方</a:t>
            </a:r>
          </a:p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案</a:t>
            </a:r>
          </a:p>
          <a:p>
            <a:pPr algn="ctr">
              <a:lnSpc>
                <a:spcPts val="6348"/>
              </a:lnSpc>
            </a:pPr>
            <a:r>
              <a:rPr lang="en-US" sz="5038" spc="-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943600" y="377525"/>
            <a:ext cx="5943600" cy="10969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75"/>
              </a:lnSpc>
              <a:spcBef>
                <a:spcPct val="0"/>
              </a:spcBef>
            </a:pPr>
            <a:r>
              <a:rPr lang="en-US" sz="7838" spc="-156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儲備戰力</a:t>
            </a:r>
            <a:r>
              <a:rPr lang="en-US" altLang="zh-TW" sz="7838" spc="-156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 (</a:t>
            </a:r>
            <a:r>
              <a:rPr lang="zh-TW" altLang="en-US" sz="7838" spc="-156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二</a:t>
            </a:r>
            <a:r>
              <a:rPr lang="en-US" altLang="zh-TW" sz="7838" spc="-156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)</a:t>
            </a:r>
            <a:endParaRPr lang="en-US" sz="7838" spc="-156" dirty="0">
              <a:solidFill>
                <a:srgbClr val="000000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964051" y="2549634"/>
            <a:ext cx="5715000" cy="768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48"/>
              </a:lnSpc>
              <a:spcBef>
                <a:spcPct val="0"/>
              </a:spcBef>
            </a:pPr>
            <a:r>
              <a:rPr lang="zh-TW" altLang="en-US" sz="5038" b="1" spc="-100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三艘三代航空母艦</a:t>
            </a:r>
            <a:endParaRPr lang="en-US" sz="5038" b="1" spc="-100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1887200" y="2170800"/>
            <a:ext cx="3962400" cy="768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48"/>
              </a:lnSpc>
              <a:spcBef>
                <a:spcPct val="0"/>
              </a:spcBef>
            </a:pPr>
            <a:r>
              <a:rPr lang="zh-TW" altLang="en-US" sz="5038" b="1" spc="-100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屯積戰略物資</a:t>
            </a:r>
            <a:endParaRPr lang="en-US" sz="5038" b="1" spc="-100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7221200" y="-9525"/>
            <a:ext cx="1297536" cy="10287000"/>
            <a:chOff x="0" y="0"/>
            <a:chExt cx="341738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B47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7401107" y="0"/>
            <a:ext cx="1297536" cy="10287000"/>
            <a:chOff x="0" y="0"/>
            <a:chExt cx="341738" cy="270933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A8D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7610657" y="-9525"/>
            <a:ext cx="1297536" cy="10287000"/>
            <a:chOff x="0" y="0"/>
            <a:chExt cx="341738" cy="270933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4FFA2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7768182" y="19050"/>
            <a:ext cx="1263836" cy="10287000"/>
            <a:chOff x="0" y="0"/>
            <a:chExt cx="332862" cy="270933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32862" cy="2709333"/>
            </a:xfrm>
            <a:custGeom>
              <a:avLst/>
              <a:gdLst/>
              <a:ahLst/>
              <a:cxnLst/>
              <a:rect l="l" t="t" r="r" b="b"/>
              <a:pathLst>
                <a:path w="332862" h="2709333">
                  <a:moveTo>
                    <a:pt x="0" y="0"/>
                  </a:moveTo>
                  <a:lnTo>
                    <a:pt x="332862" y="0"/>
                  </a:lnTo>
                  <a:lnTo>
                    <a:pt x="33286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2F1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332862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7958604" y="0"/>
            <a:ext cx="1297536" cy="10287000"/>
            <a:chOff x="0" y="0"/>
            <a:chExt cx="341738" cy="270933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2C4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8126075" y="0"/>
            <a:ext cx="1297536" cy="10287000"/>
            <a:chOff x="0" y="0"/>
            <a:chExt cx="341738" cy="270933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8A2F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E5BD3DD4-E955-4F05-80D8-534DE94790A2}"/>
              </a:ext>
            </a:extLst>
          </p:cNvPr>
          <p:cNvSpPr txBox="1"/>
          <p:nvPr/>
        </p:nvSpPr>
        <p:spPr>
          <a:xfrm>
            <a:off x="10820400" y="3869754"/>
            <a:ext cx="5715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/>
              <a:t>國家統計局已經停止發布多項大宗商品的庫存數據</a:t>
            </a:r>
            <a:endParaRPr lang="en-US" altLang="zh-TW" sz="4000" b="1" dirty="0"/>
          </a:p>
          <a:p>
            <a:endParaRPr lang="en-US" altLang="zh-TW" sz="4000" b="1" dirty="0"/>
          </a:p>
          <a:p>
            <a:r>
              <a:rPr lang="zh-TW" altLang="en-US" sz="4000" b="1" dirty="0"/>
              <a:t>原油、天然氣儲備快速增加、小麥和玉米庫存達至少一年、黃豆、銅、鎳和其他金屬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97536" cy="10287000"/>
            <a:chOff x="0" y="0"/>
            <a:chExt cx="34173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8A7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685997" y="1965021"/>
            <a:ext cx="13974447" cy="7860626"/>
          </a:xfrm>
          <a:custGeom>
            <a:avLst/>
            <a:gdLst/>
            <a:ahLst/>
            <a:cxnLst/>
            <a:rect l="l" t="t" r="r" b="b"/>
            <a:pathLst>
              <a:path w="13974447" h="7860626">
                <a:moveTo>
                  <a:pt x="0" y="0"/>
                </a:moveTo>
                <a:lnTo>
                  <a:pt x="13974446" y="0"/>
                </a:lnTo>
                <a:lnTo>
                  <a:pt x="13974446" y="7860626"/>
                </a:lnTo>
                <a:lnTo>
                  <a:pt x="0" y="7860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0" y="224738"/>
            <a:ext cx="1229888" cy="9600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習</a:t>
            </a:r>
          </a:p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近</a:t>
            </a:r>
          </a:p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平</a:t>
            </a:r>
          </a:p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的</a:t>
            </a:r>
          </a:p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攻</a:t>
            </a:r>
          </a:p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台</a:t>
            </a:r>
          </a:p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準</a:t>
            </a:r>
          </a:p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備</a:t>
            </a:r>
          </a:p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與</a:t>
            </a:r>
          </a:p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方</a:t>
            </a:r>
          </a:p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案</a:t>
            </a:r>
          </a:p>
          <a:p>
            <a:pPr algn="ctr">
              <a:lnSpc>
                <a:spcPts val="6348"/>
              </a:lnSpc>
            </a:pPr>
            <a:r>
              <a:rPr lang="en-US" sz="5038" spc="-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207587" y="377525"/>
            <a:ext cx="8889413" cy="10969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75"/>
              </a:lnSpc>
              <a:spcBef>
                <a:spcPct val="0"/>
              </a:spcBef>
            </a:pPr>
            <a:r>
              <a:rPr lang="en-US" sz="7838" spc="-156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由訓轉演、由演轉戰</a:t>
            </a:r>
            <a:endParaRPr lang="en-US" sz="7838" spc="-156" dirty="0">
              <a:solidFill>
                <a:srgbClr val="000000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7221200" y="-9525"/>
            <a:ext cx="1297536" cy="10287000"/>
            <a:chOff x="0" y="0"/>
            <a:chExt cx="341738" cy="2709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B47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401107" y="0"/>
            <a:ext cx="1297536" cy="10287000"/>
            <a:chOff x="0" y="0"/>
            <a:chExt cx="341738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A8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7610657" y="-9525"/>
            <a:ext cx="1297536" cy="10287000"/>
            <a:chOff x="0" y="0"/>
            <a:chExt cx="341738" cy="270933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4FFA2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7768182" y="19050"/>
            <a:ext cx="1263836" cy="10287000"/>
            <a:chOff x="0" y="0"/>
            <a:chExt cx="332862" cy="270933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32862" cy="2709333"/>
            </a:xfrm>
            <a:custGeom>
              <a:avLst/>
              <a:gdLst/>
              <a:ahLst/>
              <a:cxnLst/>
              <a:rect l="l" t="t" r="r" b="b"/>
              <a:pathLst>
                <a:path w="332862" h="2709333">
                  <a:moveTo>
                    <a:pt x="0" y="0"/>
                  </a:moveTo>
                  <a:lnTo>
                    <a:pt x="332862" y="0"/>
                  </a:lnTo>
                  <a:lnTo>
                    <a:pt x="33286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2F1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332862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7958604" y="0"/>
            <a:ext cx="1297536" cy="10287000"/>
            <a:chOff x="0" y="0"/>
            <a:chExt cx="341738" cy="270933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2C4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8126075" y="0"/>
            <a:ext cx="1297536" cy="10287000"/>
            <a:chOff x="0" y="0"/>
            <a:chExt cx="341738" cy="270933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8A2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7536" y="-108953"/>
            <a:ext cx="15923664" cy="10596475"/>
          </a:xfrm>
          <a:custGeom>
            <a:avLst/>
            <a:gdLst/>
            <a:ahLst/>
            <a:cxnLst/>
            <a:rect l="l" t="t" r="r" b="b"/>
            <a:pathLst>
              <a:path w="15923664" h="10596475">
                <a:moveTo>
                  <a:pt x="0" y="0"/>
                </a:moveTo>
                <a:lnTo>
                  <a:pt x="15923664" y="0"/>
                </a:lnTo>
                <a:lnTo>
                  <a:pt x="15923664" y="10596475"/>
                </a:lnTo>
                <a:lnTo>
                  <a:pt x="0" y="10596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297536" cy="10287000"/>
            <a:chOff x="0" y="0"/>
            <a:chExt cx="341738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8A7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410814" y="4448097"/>
            <a:ext cx="13697107" cy="5976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52513" lvl="1" indent="-576256" algn="l">
              <a:lnSpc>
                <a:spcPts val="6726"/>
              </a:lnSpc>
              <a:buAutoNum type="arabicPeriod"/>
            </a:pPr>
            <a:r>
              <a:rPr lang="en-US" sz="5338" spc="-106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直攻台灣：以快速斬首戰術攻擊台北，試圖癱瘓政府運作</a:t>
            </a:r>
            <a:r>
              <a:rPr lang="zh-TW" altLang="en-US" sz="5338" spc="-1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與人民生活機能，</a:t>
            </a:r>
            <a:r>
              <a:rPr lang="en-US" sz="5338" spc="-106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並迫使台灣快速投降</a:t>
            </a:r>
            <a:r>
              <a:rPr lang="en-US" sz="5338" spc="-1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。</a:t>
            </a:r>
          </a:p>
          <a:p>
            <a:pPr marL="1152513" lvl="1" indent="-576256" algn="l">
              <a:lnSpc>
                <a:spcPts val="6726"/>
              </a:lnSpc>
              <a:spcBef>
                <a:spcPct val="0"/>
              </a:spcBef>
              <a:buAutoNum type="arabicPeriod"/>
            </a:pPr>
            <a:r>
              <a:rPr lang="en-US" sz="5338" spc="-106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包圍</a:t>
            </a:r>
            <a:r>
              <a:rPr lang="en-US" sz="5338" spc="-1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/</a:t>
            </a:r>
            <a:r>
              <a:rPr lang="en-US" sz="5338" spc="-106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隔絕</a:t>
            </a:r>
            <a:r>
              <a:rPr lang="en-US" sz="5338" spc="-1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/</a:t>
            </a:r>
            <a:r>
              <a:rPr lang="en-US" sz="5338" spc="-106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封鎖台灣：透過飛彈與海上封鎖，切斷台灣的能源與貿易補給，使台灣陷入經濟與軍事困境</a:t>
            </a:r>
            <a:r>
              <a:rPr lang="en-US" sz="5338" spc="-1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。</a:t>
            </a:r>
          </a:p>
          <a:p>
            <a:pPr algn="l">
              <a:lnSpc>
                <a:spcPts val="6726"/>
              </a:lnSpc>
              <a:spcBef>
                <a:spcPct val="0"/>
              </a:spcBef>
            </a:pPr>
            <a:endParaRPr lang="en-US" sz="5338" spc="-106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7221200" y="-9525"/>
            <a:ext cx="1297536" cy="10287000"/>
            <a:chOff x="0" y="0"/>
            <a:chExt cx="341738" cy="27093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B47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7401107" y="0"/>
            <a:ext cx="1297536" cy="10287000"/>
            <a:chOff x="0" y="0"/>
            <a:chExt cx="341738" cy="27093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A8D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7610657" y="-9525"/>
            <a:ext cx="1297536" cy="10287000"/>
            <a:chOff x="0" y="0"/>
            <a:chExt cx="341738" cy="270933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4FFA2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768182" y="19050"/>
            <a:ext cx="1263836" cy="10287000"/>
            <a:chOff x="0" y="0"/>
            <a:chExt cx="332862" cy="270933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32862" cy="2709333"/>
            </a:xfrm>
            <a:custGeom>
              <a:avLst/>
              <a:gdLst/>
              <a:ahLst/>
              <a:cxnLst/>
              <a:rect l="l" t="t" r="r" b="b"/>
              <a:pathLst>
                <a:path w="332862" h="2709333">
                  <a:moveTo>
                    <a:pt x="0" y="0"/>
                  </a:moveTo>
                  <a:lnTo>
                    <a:pt x="332862" y="0"/>
                  </a:lnTo>
                  <a:lnTo>
                    <a:pt x="33286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2F1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332862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7958604" y="0"/>
            <a:ext cx="1297536" cy="10287000"/>
            <a:chOff x="0" y="0"/>
            <a:chExt cx="341738" cy="270933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2C4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8126075" y="0"/>
            <a:ext cx="1297536" cy="10287000"/>
            <a:chOff x="0" y="0"/>
            <a:chExt cx="341738" cy="270933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8A2F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0" y="224738"/>
            <a:ext cx="1229888" cy="9600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習</a:t>
            </a:r>
          </a:p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近</a:t>
            </a:r>
          </a:p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平</a:t>
            </a:r>
          </a:p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的</a:t>
            </a:r>
          </a:p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攻</a:t>
            </a:r>
          </a:p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台</a:t>
            </a:r>
          </a:p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準</a:t>
            </a:r>
          </a:p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備</a:t>
            </a:r>
          </a:p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與</a:t>
            </a:r>
          </a:p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方</a:t>
            </a:r>
          </a:p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案</a:t>
            </a:r>
          </a:p>
          <a:p>
            <a:pPr algn="ctr">
              <a:lnSpc>
                <a:spcPts val="6348"/>
              </a:lnSpc>
            </a:pPr>
            <a:r>
              <a:rPr lang="en-US" sz="5038" b="1" spc="-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308330" y="2701310"/>
            <a:ext cx="4274070" cy="10969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75"/>
              </a:lnSpc>
              <a:spcBef>
                <a:spcPct val="0"/>
              </a:spcBef>
            </a:pPr>
            <a:r>
              <a:rPr lang="en-US" sz="7838" spc="-156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作戰方案</a:t>
            </a:r>
            <a:endParaRPr lang="en-US" sz="7838" spc="-156" dirty="0">
              <a:solidFill>
                <a:srgbClr val="000000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97536" cy="10287000"/>
            <a:chOff x="0" y="0"/>
            <a:chExt cx="34173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B47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3586" y="208052"/>
            <a:ext cx="1028700" cy="10012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6"/>
              </a:lnSpc>
            </a:pPr>
            <a:r>
              <a:rPr lang="en-US" sz="4838" b="1" spc="-96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中共攻台與選擇等待的時機</a:t>
            </a:r>
          </a:p>
          <a:p>
            <a:pPr algn="ctr">
              <a:lnSpc>
                <a:spcPts val="6096"/>
              </a:lnSpc>
            </a:pPr>
            <a:r>
              <a:rPr lang="en-US" sz="4838" b="1" spc="-96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232068" y="1187701"/>
            <a:ext cx="10855532" cy="10969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75"/>
              </a:lnSpc>
              <a:spcBef>
                <a:spcPct val="0"/>
              </a:spcBef>
            </a:pPr>
            <a:r>
              <a:rPr lang="en-US" sz="7838" spc="-156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中共何時會動手攻打台灣</a:t>
            </a:r>
            <a:endParaRPr lang="en-US" sz="7838" spc="-156" dirty="0">
              <a:solidFill>
                <a:srgbClr val="000000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827855" y="3004635"/>
            <a:ext cx="15539132" cy="7617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52513" lvl="1" indent="-576256" algn="l">
              <a:lnSpc>
                <a:spcPts val="6726"/>
              </a:lnSpc>
              <a:buAutoNum type="arabicPeriod"/>
            </a:pPr>
            <a:r>
              <a:rPr lang="en-US" sz="5338" spc="-10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台灣多數人準備投降或跑路 ⇒ 一定打</a:t>
            </a:r>
          </a:p>
          <a:p>
            <a:pPr marL="1152513" lvl="1" indent="-576256" algn="l">
              <a:lnSpc>
                <a:spcPts val="6726"/>
              </a:lnSpc>
              <a:buAutoNum type="arabicPeriod"/>
            </a:pPr>
            <a:r>
              <a:rPr lang="en-US" sz="5338" spc="-10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台灣被滲透得很徹底 ⇒ 一定打</a:t>
            </a:r>
          </a:p>
          <a:p>
            <a:pPr marL="1152513" lvl="1" indent="-576256" algn="l">
              <a:lnSpc>
                <a:spcPts val="6726"/>
              </a:lnSpc>
              <a:buAutoNum type="arabicPeriod"/>
            </a:pPr>
            <a:r>
              <a:rPr lang="en-US" sz="5338" spc="-10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勝算很大：有把握拒止美國 / 擊敗日本 / 攻佔台灣⇒ 一定打</a:t>
            </a:r>
          </a:p>
          <a:p>
            <a:pPr marL="1152513" lvl="1" indent="-576256" algn="l">
              <a:lnSpc>
                <a:spcPts val="6726"/>
              </a:lnSpc>
              <a:spcBef>
                <a:spcPct val="0"/>
              </a:spcBef>
              <a:buAutoNum type="arabicPeriod"/>
            </a:pPr>
            <a:r>
              <a:rPr lang="en-US" sz="5338" spc="-10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【新】習近平感覺會被美國困死，與其坐以待斃，不如冒險一搏</a:t>
            </a:r>
          </a:p>
          <a:p>
            <a:pPr marL="1152513" lvl="1" indent="-576256" algn="l">
              <a:lnSpc>
                <a:spcPts val="6726"/>
              </a:lnSpc>
              <a:spcBef>
                <a:spcPct val="0"/>
              </a:spcBef>
              <a:buAutoNum type="arabicPeriod"/>
            </a:pPr>
            <a:r>
              <a:rPr lang="en-US" sz="5338" spc="-10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【新】中共發現：攻下台灣，能緩解它的巨大困難與危機</a:t>
            </a:r>
          </a:p>
          <a:p>
            <a:pPr algn="l">
              <a:lnSpc>
                <a:spcPts val="6726"/>
              </a:lnSpc>
              <a:spcBef>
                <a:spcPct val="0"/>
              </a:spcBef>
            </a:pPr>
            <a:endParaRPr lang="en-US" sz="5338" spc="-106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7401107" y="0"/>
            <a:ext cx="1297536" cy="10287000"/>
            <a:chOff x="0" y="0"/>
            <a:chExt cx="341738" cy="2709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A8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610657" y="-9525"/>
            <a:ext cx="1297536" cy="10287000"/>
            <a:chOff x="0" y="0"/>
            <a:chExt cx="341738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4FFA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7768182" y="19050"/>
            <a:ext cx="1263836" cy="10287000"/>
            <a:chOff x="0" y="0"/>
            <a:chExt cx="332862" cy="270933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32862" cy="2709333"/>
            </a:xfrm>
            <a:custGeom>
              <a:avLst/>
              <a:gdLst/>
              <a:ahLst/>
              <a:cxnLst/>
              <a:rect l="l" t="t" r="r" b="b"/>
              <a:pathLst>
                <a:path w="332862" h="2709333">
                  <a:moveTo>
                    <a:pt x="0" y="0"/>
                  </a:moveTo>
                  <a:lnTo>
                    <a:pt x="332862" y="0"/>
                  </a:lnTo>
                  <a:lnTo>
                    <a:pt x="33286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2F1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332862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7958604" y="0"/>
            <a:ext cx="1297536" cy="10287000"/>
            <a:chOff x="0" y="0"/>
            <a:chExt cx="341738" cy="270933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2C4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8126075" y="0"/>
            <a:ext cx="1297536" cy="10287000"/>
            <a:chOff x="0" y="0"/>
            <a:chExt cx="341738" cy="270933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8A2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97536" cy="10287000"/>
            <a:chOff x="0" y="0"/>
            <a:chExt cx="34173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B47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3586" y="208052"/>
            <a:ext cx="1028700" cy="10012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6"/>
              </a:lnSpc>
            </a:pPr>
            <a:r>
              <a:rPr lang="en-US" sz="4838" b="1" spc="-96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中共攻台與選擇等待的時機</a:t>
            </a:r>
          </a:p>
          <a:p>
            <a:pPr algn="ctr">
              <a:lnSpc>
                <a:spcPts val="6096"/>
              </a:lnSpc>
            </a:pPr>
            <a:r>
              <a:rPr lang="en-US" sz="4838" b="1" spc="-96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256550" y="746696"/>
            <a:ext cx="12897850" cy="10969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75"/>
              </a:lnSpc>
              <a:spcBef>
                <a:spcPct val="0"/>
              </a:spcBef>
            </a:pPr>
            <a:r>
              <a:rPr lang="en-US" sz="7838" spc="-156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中共何時會選擇等待更好時機</a:t>
            </a:r>
            <a:endParaRPr lang="en-US" sz="7838" spc="-156" dirty="0">
              <a:solidFill>
                <a:srgbClr val="000000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720168" y="2669577"/>
            <a:ext cx="15539132" cy="7617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52513" lvl="1" indent="-576256" algn="l">
              <a:lnSpc>
                <a:spcPts val="6726"/>
              </a:lnSpc>
              <a:buAutoNum type="arabicPeriod"/>
            </a:pPr>
            <a:r>
              <a:rPr lang="en-US" sz="5338" spc="-10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台灣人展現堅定的抵抗意志 ⇒ 比較不會打 </a:t>
            </a:r>
          </a:p>
          <a:p>
            <a:pPr marL="1152513" lvl="1" indent="-576256" algn="l">
              <a:lnSpc>
                <a:spcPts val="6726"/>
              </a:lnSpc>
              <a:buAutoNum type="arabicPeriod"/>
            </a:pPr>
            <a:r>
              <a:rPr lang="en-US" sz="5338" spc="-10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台灣的生活機能難以摧毀 ⇒ 比較不會打 </a:t>
            </a:r>
          </a:p>
          <a:p>
            <a:pPr marL="1152513" lvl="1" indent="-576256" algn="l">
              <a:lnSpc>
                <a:spcPts val="6726"/>
              </a:lnSpc>
              <a:spcBef>
                <a:spcPct val="0"/>
              </a:spcBef>
              <a:buAutoNum type="arabicPeriod"/>
            </a:pPr>
            <a:r>
              <a:rPr lang="en-US" sz="5338" spc="-10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勝算不大(如台灣能有效嚇阻中國) ⇒ 等更好的時機出現，再考慮攻打 </a:t>
            </a:r>
          </a:p>
          <a:p>
            <a:pPr marL="2305025" lvl="2" indent="-768342" algn="l">
              <a:lnSpc>
                <a:spcPts val="6726"/>
              </a:lnSpc>
              <a:spcBef>
                <a:spcPct val="0"/>
              </a:spcBef>
              <a:buAutoNum type="alphaLcPeriod"/>
            </a:pPr>
            <a:r>
              <a:rPr lang="en-US" sz="5338" spc="-10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例如台灣若能獲得「巡弋飛彈」等遠程武器</a:t>
            </a:r>
          </a:p>
          <a:p>
            <a:pPr marL="2305025" lvl="2" indent="-768342" algn="l">
              <a:lnSpc>
                <a:spcPts val="6726"/>
              </a:lnSpc>
              <a:spcBef>
                <a:spcPct val="0"/>
              </a:spcBef>
              <a:buAutoNum type="alphaLcPeriod"/>
            </a:pPr>
            <a:r>
              <a:rPr lang="en-US" sz="5338" spc="-10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美國</a:t>
            </a:r>
            <a:r>
              <a:rPr lang="en-US" sz="5338" u="sng" spc="-10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2" tooltip="https://talk.ltn.com.tw/article/paper/1699153"/>
              </a:rPr>
              <a:t>Mach Industries</a:t>
            </a:r>
            <a:r>
              <a:rPr lang="en-US" sz="5338" spc="-10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生產的巡弋飛彈，每枚約十萬美金，若台灣購買 6000 枚，即可對中國沿海基地與艦隊形成強大威懾力。</a:t>
            </a:r>
          </a:p>
          <a:p>
            <a:pPr algn="l">
              <a:lnSpc>
                <a:spcPts val="6726"/>
              </a:lnSpc>
              <a:spcBef>
                <a:spcPct val="0"/>
              </a:spcBef>
            </a:pPr>
            <a:endParaRPr lang="en-US" sz="5338" spc="-106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7401107" y="0"/>
            <a:ext cx="1297536" cy="10287000"/>
            <a:chOff x="0" y="0"/>
            <a:chExt cx="341738" cy="2709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A8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610657" y="-9525"/>
            <a:ext cx="1297536" cy="10287000"/>
            <a:chOff x="0" y="0"/>
            <a:chExt cx="341738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4FFA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7768182" y="19050"/>
            <a:ext cx="1263836" cy="10287000"/>
            <a:chOff x="0" y="0"/>
            <a:chExt cx="332862" cy="270933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32862" cy="2709333"/>
            </a:xfrm>
            <a:custGeom>
              <a:avLst/>
              <a:gdLst/>
              <a:ahLst/>
              <a:cxnLst/>
              <a:rect l="l" t="t" r="r" b="b"/>
              <a:pathLst>
                <a:path w="332862" h="2709333">
                  <a:moveTo>
                    <a:pt x="0" y="0"/>
                  </a:moveTo>
                  <a:lnTo>
                    <a:pt x="332862" y="0"/>
                  </a:lnTo>
                  <a:lnTo>
                    <a:pt x="33286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2F1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332862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7958604" y="0"/>
            <a:ext cx="1297536" cy="10287000"/>
            <a:chOff x="0" y="0"/>
            <a:chExt cx="341738" cy="270933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2C4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8126075" y="0"/>
            <a:ext cx="1297536" cy="10287000"/>
            <a:chOff x="0" y="0"/>
            <a:chExt cx="341738" cy="270933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41738" cy="2709333"/>
            </a:xfrm>
            <a:custGeom>
              <a:avLst/>
              <a:gdLst/>
              <a:ahLst/>
              <a:cxnLst/>
              <a:rect l="l" t="t" r="r" b="b"/>
              <a:pathLst>
                <a:path w="341738" h="2709333">
                  <a:moveTo>
                    <a:pt x="0" y="0"/>
                  </a:moveTo>
                  <a:lnTo>
                    <a:pt x="341738" y="0"/>
                  </a:lnTo>
                  <a:lnTo>
                    <a:pt x="3417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8A2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341738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665</Words>
  <Application>Microsoft Office PowerPoint</Application>
  <PresentationFormat>自訂</PresentationFormat>
  <Paragraphs>193</Paragraphs>
  <Slides>21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7" baseType="lpstr">
      <vt:lpstr>Open Sans</vt:lpstr>
      <vt:lpstr>芫荽</vt:lpstr>
      <vt:lpstr>Open Sans Bold</vt:lpstr>
      <vt:lpstr>Arial</vt:lpstr>
      <vt:lpstr>Calibri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你的段落文字</dc:title>
  <cp:lastModifiedBy>user</cp:lastModifiedBy>
  <cp:revision>14</cp:revision>
  <dcterms:created xsi:type="dcterms:W3CDTF">2006-08-16T00:00:00Z</dcterms:created>
  <dcterms:modified xsi:type="dcterms:W3CDTF">2025-05-07T10:10:32Z</dcterms:modified>
  <dc:identifier>DAGkxgXOrHQ</dc:identifier>
</cp:coreProperties>
</file>