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63" r:id="rId3"/>
    <p:sldId id="302" r:id="rId4"/>
    <p:sldId id="303" r:id="rId5"/>
    <p:sldId id="304" r:id="rId6"/>
    <p:sldId id="305" r:id="rId7"/>
    <p:sldId id="306" r:id="rId8"/>
    <p:sldId id="292" r:id="rId9"/>
    <p:sldId id="307" r:id="rId10"/>
    <p:sldId id="308" r:id="rId11"/>
    <p:sldId id="309" r:id="rId12"/>
    <p:sldId id="310" r:id="rId13"/>
    <p:sldId id="311" r:id="rId14"/>
    <p:sldId id="288" r:id="rId15"/>
    <p:sldId id="286" r:id="rId16"/>
    <p:sldId id="312" r:id="rId17"/>
    <p:sldId id="301" r:id="rId18"/>
    <p:sldId id="294" r:id="rId19"/>
    <p:sldId id="295" r:id="rId20"/>
    <p:sldId id="296" r:id="rId21"/>
    <p:sldId id="297" r:id="rId22"/>
    <p:sldId id="298" r:id="rId23"/>
    <p:sldId id="299" r:id="rId24"/>
    <p:sldId id="300" r:id="rId25"/>
  </p:sldIdLst>
  <p:sldSz cx="18288000" cy="10287000"/>
  <p:notesSz cx="6858000" cy="9144000"/>
  <p:embeddedFontLst>
    <p:embeddedFont>
      <p:font typeface="Cabin" panose="02020500000000000000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Raleway Black" pitchFamily="2" charset="0"/>
      <p:bold r:id="rId35"/>
      <p:italic r:id="rId36"/>
      <p:boldItalic r:id="rId37"/>
    </p:embeddedFont>
    <p:embeddedFont>
      <p:font typeface="微軟正黑體" panose="020B0604030504040204" pitchFamily="34" charset="-12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72"/>
    <p:restoredTop sz="94548" autoAdjust="0"/>
  </p:normalViewPr>
  <p:slideViewPr>
    <p:cSldViewPr snapToGrid="0">
      <p:cViewPr varScale="1">
        <p:scale>
          <a:sx n="32" d="100"/>
          <a:sy n="32" d="100"/>
        </p:scale>
        <p:origin x="62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58753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69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922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029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8980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805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31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712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00" i="0" u="none" dirty="0" err="1"/>
              <a:t>a;pl</a:t>
            </a: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266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39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5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54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54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3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396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2421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6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910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938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901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9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2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ctrTitle"/>
          </p:nvPr>
        </p:nvSpPr>
        <p:spPr>
          <a:xfrm>
            <a:off x="886450" y="3617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8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2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>
            <a:spLocks noGrp="1"/>
          </p:cNvSpPr>
          <p:nvPr>
            <p:ph type="pic" idx="2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sz="7500" i="0" u="none" strike="noStrike" cap="non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pcu.org.tw/db275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ncounter.org.tw/co-learnig-in-education/%E9%A6%96%E9%A0%81#h.rcvgrnpszca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/>
        </p:nvSpPr>
        <p:spPr>
          <a:xfrm>
            <a:off x="6216940" y="2461880"/>
            <a:ext cx="96846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zh-TW" altLang="en-US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"/>
                <a:sym typeface="Raleway"/>
              </a:rPr>
              <a:t>回應</a:t>
            </a:r>
            <a:br>
              <a:rPr lang="en-US" altLang="zh-TW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"/>
                <a:sym typeface="Raleway"/>
              </a:rPr>
            </a:br>
            <a:r>
              <a:rPr lang="zh-TW" altLang="en-US" sz="72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"/>
                <a:sym typeface="Raleway"/>
              </a:rPr>
              <a:t>大陸先鋒教育聯盟舉隅</a:t>
            </a:r>
            <a:endParaRPr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3" name="Google Shape;193;p10"/>
          <p:cNvSpPr txBox="1"/>
          <p:nvPr/>
        </p:nvSpPr>
        <p:spPr>
          <a:xfrm>
            <a:off x="6216940" y="4677871"/>
            <a:ext cx="8936527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FE2E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bin"/>
                <a:sym typeface="Cabin"/>
              </a:rPr>
              <a:t>開門辦教育落花生</a:t>
            </a:r>
            <a:r>
              <a:rPr lang="zh-TW" altLang="en-US" sz="5400" dirty="0">
                <a:solidFill>
                  <a:srgbClr val="FE2E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bin"/>
                <a:sym typeface="Cabin"/>
              </a:rPr>
              <a:t>Ｄ</a:t>
            </a:r>
            <a:r>
              <a:rPr lang="zh-TW" altLang="en-US" sz="5400" b="0" i="0" u="none" strike="noStrike" cap="none" dirty="0">
                <a:solidFill>
                  <a:srgbClr val="FE2E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bin"/>
                <a:sym typeface="Cabin"/>
              </a:rPr>
              <a:t>組</a:t>
            </a:r>
            <a:endParaRPr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3125061" y="1187639"/>
            <a:ext cx="526958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教師的心魔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如果學校的規模都不大，教師就難避開自己的心魔，例如周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老師班上學生或家長有地雷或心魔，讓他投射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共感，負能量發作，身邊的支援或資源也有限，想詢問各單位會如何協助或處理。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47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786446" y="1201126"/>
            <a:ext cx="946634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應試教育與雙減政策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考試是揣摩出題，政治介入教育變成揣摩上意，本質依然是集權的單極價值觀。想詢問各位，目前的觀察是政治逐漸引導價值觀，亦或政治只改變應付方法？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24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786446" y="1201126"/>
            <a:ext cx="946634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中國先進教育的走向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99958" y="5317351"/>
            <a:ext cx="1728871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在中國的政治大環境中，辦理先進的教育，看到的是價值觀逐漸多元，抑或是日趨保守？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4422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2481185" y="3605564"/>
            <a:ext cx="1163565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試著談談：雙減政策的正解</a:t>
            </a:r>
            <a:endParaRPr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4" name="Google Shape;714;p17"/>
          <p:cNvSpPr txBox="1"/>
          <p:nvPr/>
        </p:nvSpPr>
        <p:spPr>
          <a:xfrm>
            <a:off x="2481185" y="6291090"/>
            <a:ext cx="1280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丁志仁</a:t>
            </a:r>
            <a:endParaRPr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860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772352" y="1324054"/>
            <a:ext cx="85863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75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雙減政策的基本探討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82821" y="5103320"/>
            <a:ext cx="8142919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4453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zh-TW" altLang="en-US" sz="3200" b="1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Cabin"/>
                <a:sym typeface="Cabin"/>
              </a:rPr>
              <a:t>「雙減」是指要有效減輕義務教育階段學生過重作業負擔和校外培訓負擔</a:t>
            </a:r>
            <a:endParaRPr lang="en-US" altLang="zh-TW" sz="3200" b="1" i="0" u="none" strike="noStrike" cap="none" dirty="0">
              <a:solidFill>
                <a:srgbClr val="000000"/>
              </a:solidFill>
              <a:latin typeface="+mn-ea"/>
              <a:ea typeface="+mn-ea"/>
              <a:cs typeface="Cabin"/>
              <a:sym typeface="Cabin"/>
            </a:endParaRPr>
          </a:p>
          <a:p>
            <a:pPr marL="539749" marR="0" lvl="1" indent="-24453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zh-TW" altLang="en-US" sz="3200" b="1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Cabin"/>
                <a:sym typeface="Cabin"/>
              </a:rPr>
              <a:t>「應試教育」摧殘兒童健康，排擠家庭生活，牢籠整個社會的人才，已是共識。</a:t>
            </a:r>
            <a:endParaRPr lang="en-US" altLang="zh-TW" sz="3200" b="1" i="0" u="none" strike="noStrike" cap="none" dirty="0">
              <a:solidFill>
                <a:srgbClr val="000000"/>
              </a:solidFill>
              <a:latin typeface="+mn-ea"/>
              <a:ea typeface="+mn-ea"/>
              <a:cs typeface="Cabin"/>
              <a:sym typeface="Cabin"/>
            </a:endParaRPr>
          </a:p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3200" b="1" dirty="0">
                <a:latin typeface="+mn-ea"/>
                <a:ea typeface="+mn-ea"/>
              </a:rPr>
              <a:t>對一個社會來說，想要節制「應試教育」確實應該全社會立約，以免我不軍備競賽，你軍備競賽，守約的人吃虧。</a:t>
            </a:r>
            <a:endParaRPr sz="3200" b="1" dirty="0">
              <a:latin typeface="+mn-ea"/>
              <a:ea typeface="+mn-ea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3656618" y="4127749"/>
            <a:ext cx="1441190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500" b="1" i="0" u="none" strike="noStrike" cap="none" dirty="0">
                <a:solidFill>
                  <a:srgbClr val="351B65"/>
                </a:solidFill>
                <a:latin typeface="+mj-ea"/>
                <a:ea typeface="+mj-ea"/>
                <a:cs typeface="Cabin"/>
                <a:sym typeface="Cabin"/>
              </a:rPr>
              <a:t>正當性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9097533" y="5103320"/>
            <a:ext cx="8209625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它不是大家減到 </a:t>
            </a:r>
            <a:r>
              <a:rPr lang="en-US" altLang="zh-TW" sz="3200" b="1" dirty="0">
                <a:latin typeface="+mn-ea"/>
                <a:cs typeface="Cabin"/>
                <a:sym typeface="Cabin"/>
              </a:rPr>
              <a:t>0 </a:t>
            </a:r>
            <a:r>
              <a:rPr lang="zh-TW" altLang="en-US" sz="3200" b="1" dirty="0">
                <a:latin typeface="+mn-ea"/>
                <a:cs typeface="Cabin"/>
                <a:sym typeface="Cabin"/>
              </a:rPr>
              <a:t>，而是為了維持社會金字塔，大家只平減到某個程度。這個約就很難執行，「任意性」太大，還是會走到「守約的人吃虧 → 政策瓦解」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539749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雙減的本質是「鬆綁」，卻用行政的力道，由上向下強推。本質和手段矛盾。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11945886" y="4127749"/>
            <a:ext cx="2745163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500" b="1" dirty="0">
                <a:solidFill>
                  <a:srgbClr val="351B65"/>
                </a:solidFill>
                <a:latin typeface="+mj-ea"/>
                <a:cs typeface="Cabin"/>
                <a:sym typeface="Cabin"/>
              </a:rPr>
              <a:t>執行上的問題</a:t>
            </a:r>
            <a:endParaRPr lang="zh-TW" altLang="en-US" b="1" dirty="0">
              <a:latin typeface="+mj-ea"/>
            </a:endParaRPr>
          </a:p>
        </p:txBody>
      </p:sp>
      <p:cxnSp>
        <p:nvCxnSpPr>
          <p:cNvPr id="295" name="Google Shape;295;p11"/>
          <p:cNvCxnSpPr/>
          <p:nvPr/>
        </p:nvCxnSpPr>
        <p:spPr>
          <a:xfrm rot="5399999">
            <a:off x="6642710" y="7272247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91981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572924" y="1378508"/>
            <a:ext cx="79184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丁丁覺得正解是</a:t>
            </a:r>
            <a:r>
              <a:rPr lang="en-US" altLang="zh-TW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…(</a:t>
            </a:r>
            <a:r>
              <a:rPr lang="zh-TW" altLang="en-US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一</a:t>
            </a:r>
            <a:r>
              <a:rPr lang="en-US" altLang="zh-TW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)</a:t>
            </a:r>
            <a:endParaRPr sz="6000" b="1" dirty="0">
              <a:latin typeface="+mj-ea"/>
              <a:ea typeface="+mj-ea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51374" y="5140671"/>
            <a:ext cx="5543024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4453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zh-TW" altLang="en-US" sz="3200" b="1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Cabin"/>
                <a:sym typeface="Cabin"/>
              </a:rPr>
              <a:t>讓社會去金字塔化，多元化。不用同一把尺去量所有的小朋友，讓小朋友們有形形色色成功的機會。</a:t>
            </a:r>
            <a:endParaRPr lang="en-US" altLang="zh-TW" sz="3200" b="1" i="0" u="none" strike="noStrike" cap="none" dirty="0">
              <a:solidFill>
                <a:srgbClr val="000000"/>
              </a:solidFill>
              <a:latin typeface="+mn-ea"/>
              <a:ea typeface="+mn-ea"/>
              <a:cs typeface="Cabin"/>
              <a:sym typeface="Cabin"/>
            </a:endParaRPr>
          </a:p>
          <a:p>
            <a:pPr marL="539749" marR="0" lvl="1" indent="-24453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zh-TW" altLang="en-US" sz="3200" b="1" dirty="0">
                <a:latin typeface="+mn-ea"/>
                <a:ea typeface="+mn-ea"/>
              </a:rPr>
              <a:t>讓老百姓對「動手打造符合自己需求教育」，有一定的空間。</a:t>
            </a:r>
            <a:endParaRPr sz="3200" b="1" dirty="0">
              <a:latin typeface="+mn-ea"/>
              <a:ea typeface="+mn-ea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871003" y="4368871"/>
            <a:ext cx="5023395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b="1" i="0" u="none" strike="noStrike" cap="none" dirty="0">
                <a:solidFill>
                  <a:srgbClr val="351B65"/>
                </a:solidFill>
                <a:latin typeface="+mj-ea"/>
                <a:ea typeface="+mj-ea"/>
                <a:cs typeface="Cabin"/>
                <a:sym typeface="Cabin"/>
              </a:rPr>
              <a:t>均優精神與教育自造精神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6595434" y="5512324"/>
            <a:ext cx="3798754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平等取得原則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</a:rPr>
              <a:t>公益規準原則</a:t>
            </a:r>
            <a:endParaRPr lang="en-US" altLang="zh-TW" sz="3200" b="1" dirty="0">
              <a:latin typeface="+mn-ea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</a:rPr>
              <a:t>國庫分擔原則</a:t>
            </a:r>
            <a:endParaRPr lang="en-US" altLang="zh-TW" sz="3200" b="1" dirty="0">
              <a:latin typeface="+mn-ea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</a:rPr>
              <a:t>權責相符原則</a:t>
            </a:r>
            <a:endParaRPr lang="en-US" altLang="zh-TW" sz="3200" b="1" dirty="0">
              <a:latin typeface="+mn-ea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</a:rPr>
              <a:t>公開透明原則</a:t>
            </a:r>
          </a:p>
        </p:txBody>
      </p:sp>
      <p:sp>
        <p:nvSpPr>
          <p:cNvPr id="292" name="Google Shape;292;p11"/>
          <p:cNvSpPr txBox="1"/>
          <p:nvPr/>
        </p:nvSpPr>
        <p:spPr>
          <a:xfrm>
            <a:off x="7211573" y="4417702"/>
            <a:ext cx="2481577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500" b="1" dirty="0">
                <a:solidFill>
                  <a:srgbClr val="351B65"/>
                </a:solidFill>
                <a:latin typeface="+mj-ea"/>
                <a:cs typeface="Cabin"/>
                <a:sym typeface="Cabin"/>
              </a:rPr>
              <a:t>教育公共化</a:t>
            </a:r>
            <a:endParaRPr lang="zh-TW" altLang="en-US" b="1" dirty="0">
              <a:latin typeface="+mj-ea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10645907" y="4956233"/>
            <a:ext cx="7049352" cy="482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211" lvl="1">
              <a:lnSpc>
                <a:spcPct val="140016"/>
              </a:lnSpc>
              <a:buSzPts val="2100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掐斷特定階層或特定集團可以向其他人民「割韭菜」的社會系統機制。如「金融資本主義」頂層資本家的財富集中泵。這樣所得分配就比較公平，人民不必去搶「割別人韭菜」的位子，躲「被別人割韭菜」的生態區位。這樣教育就可以依「平常心」就好。</a:t>
            </a:r>
            <a:endParaRPr sz="2100" dirty="0"/>
          </a:p>
        </p:txBody>
      </p:sp>
      <p:sp>
        <p:nvSpPr>
          <p:cNvPr id="294" name="Google Shape;294;p11"/>
          <p:cNvSpPr txBox="1"/>
          <p:nvPr/>
        </p:nvSpPr>
        <p:spPr>
          <a:xfrm>
            <a:off x="12913771" y="4328894"/>
            <a:ext cx="3198567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500" b="1" dirty="0">
                <a:solidFill>
                  <a:srgbClr val="351B65"/>
                </a:solidFill>
                <a:latin typeface="+mj-ea"/>
                <a:cs typeface="Cabin"/>
                <a:sym typeface="Cabin"/>
              </a:rPr>
              <a:t>剛好比最好更好</a:t>
            </a:r>
            <a:endParaRPr lang="zh-TW" altLang="en-US" sz="3600" b="1" dirty="0">
              <a:latin typeface="+mj-ea"/>
            </a:endParaRPr>
          </a:p>
        </p:txBody>
      </p:sp>
      <p:cxnSp>
        <p:nvCxnSpPr>
          <p:cNvPr id="295" name="Google Shape;295;p11"/>
          <p:cNvCxnSpPr/>
          <p:nvPr/>
        </p:nvCxnSpPr>
        <p:spPr>
          <a:xfrm rot="5399999">
            <a:off x="4089889" y="7125160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11"/>
          <p:cNvCxnSpPr/>
          <p:nvPr/>
        </p:nvCxnSpPr>
        <p:spPr>
          <a:xfrm rot="5399999">
            <a:off x="8225261" y="7165907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50154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572924" y="1378508"/>
            <a:ext cx="791845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丁丁覺得正解是</a:t>
            </a:r>
            <a:r>
              <a:rPr lang="en-US" altLang="zh-TW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…(</a:t>
            </a:r>
            <a:r>
              <a:rPr lang="zh-TW" altLang="en-US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二</a:t>
            </a:r>
            <a:r>
              <a:rPr lang="en-US" altLang="zh-TW" sz="6000" b="1" dirty="0">
                <a:solidFill>
                  <a:srgbClr val="FEBC1D"/>
                </a:solidFill>
                <a:latin typeface="+mj-ea"/>
                <a:ea typeface="+mj-ea"/>
                <a:cs typeface="Raleway Black"/>
                <a:sym typeface="Raleway Black"/>
              </a:rPr>
              <a:t>)</a:t>
            </a:r>
            <a:endParaRPr sz="6000" b="1" dirty="0">
              <a:latin typeface="+mj-ea"/>
              <a:ea typeface="+mj-ea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351376" y="5834847"/>
            <a:ext cx="6241929" cy="3447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marR="0" lvl="1" indent="-244538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zh-TW" altLang="en-US" sz="3200" b="1" i="0" u="none" strike="noStrike" cap="none" dirty="0">
                <a:solidFill>
                  <a:srgbClr val="000000"/>
                </a:solidFill>
                <a:latin typeface="+mn-ea"/>
                <a:ea typeface="+mn-ea"/>
                <a:cs typeface="Cabin"/>
                <a:sym typeface="Cabin"/>
              </a:rPr>
              <a:t>但是「社會系統」和「教育系統」是相互配適，而不是可各自獨立發展的，要成就這樣多元而均優的社會，就必須改變從小養大小孩的方式</a:t>
            </a:r>
            <a:r>
              <a:rPr lang="zh-TW" altLang="en-US" sz="3200" b="1" dirty="0">
                <a:latin typeface="+mn-ea"/>
                <a:ea typeface="+mn-ea"/>
              </a:rPr>
              <a:t>。</a:t>
            </a:r>
            <a:endParaRPr sz="3200" b="1" dirty="0">
              <a:latin typeface="+mn-ea"/>
              <a:ea typeface="+mn-ea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871003" y="4368871"/>
            <a:ext cx="5543024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b="1" i="0" u="none" strike="noStrike" cap="none" dirty="0">
                <a:solidFill>
                  <a:srgbClr val="351B65"/>
                </a:solidFill>
                <a:latin typeface="+mj-ea"/>
                <a:ea typeface="+mj-ea"/>
                <a:cs typeface="Cabin"/>
                <a:sym typeface="Cabin"/>
              </a:rPr>
              <a:t>「社會系統」和「教育系統」</a:t>
            </a:r>
            <a:endParaRPr lang="en-US" altLang="zh-TW" sz="3500" b="1" i="0" u="none" strike="noStrike" cap="none" dirty="0">
              <a:solidFill>
                <a:srgbClr val="351B65"/>
              </a:solidFill>
              <a:latin typeface="+mj-ea"/>
              <a:ea typeface="+mj-ea"/>
              <a:cs typeface="Cabin"/>
              <a:sym typeface="Cabin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b="1" i="0" u="none" strike="noStrike" cap="none" dirty="0">
                <a:solidFill>
                  <a:srgbClr val="351B65"/>
                </a:solidFill>
                <a:latin typeface="+mj-ea"/>
                <a:ea typeface="+mj-ea"/>
                <a:cs typeface="Cabin"/>
                <a:sym typeface="Cabin"/>
              </a:rPr>
              <a:t>相互配適</a:t>
            </a:r>
            <a:endParaRPr b="1" dirty="0">
              <a:latin typeface="+mj-ea"/>
              <a:ea typeface="+mj-ea"/>
            </a:endParaRPr>
          </a:p>
        </p:txBody>
      </p:sp>
      <p:sp>
        <p:nvSpPr>
          <p:cNvPr id="293" name="Google Shape;293;p11"/>
          <p:cNvSpPr txBox="1"/>
          <p:nvPr/>
        </p:nvSpPr>
        <p:spPr>
          <a:xfrm>
            <a:off x="7700232" y="5401781"/>
            <a:ext cx="9995027" cy="458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讓小孩從小就參與治理自己的學習。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群學：因為「人人為我，我為人人」是群學生態中，每一個同學的優勢博奕策略。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無界學習：把整個世界當成沒有屋頂的大學校。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r>
              <a:rPr lang="zh-TW" altLang="en-US" sz="3200" b="1" dirty="0">
                <a:latin typeface="+mn-ea"/>
                <a:cs typeface="Cabin"/>
                <a:sym typeface="Cabin"/>
              </a:rPr>
              <a:t>生活實踐：把生活和學習融合在一起，不儀式化，凡事玩真的。</a:t>
            </a:r>
            <a:endParaRPr lang="en-US" altLang="zh-TW" sz="3200" b="1" dirty="0">
              <a:latin typeface="+mn-ea"/>
              <a:cs typeface="Cabin"/>
              <a:sym typeface="Cabin"/>
            </a:endParaRPr>
          </a:p>
          <a:p>
            <a:pPr marL="809561" lvl="1" indent="-514350">
              <a:lnSpc>
                <a:spcPct val="140016"/>
              </a:lnSpc>
              <a:buSzPts val="2100"/>
              <a:buFont typeface="+mj-lt"/>
              <a:buAutoNum type="arabicPeriod"/>
            </a:pPr>
            <a:endParaRPr sz="2100" dirty="0"/>
          </a:p>
        </p:txBody>
      </p:sp>
      <p:sp>
        <p:nvSpPr>
          <p:cNvPr id="294" name="Google Shape;294;p11"/>
          <p:cNvSpPr txBox="1"/>
          <p:nvPr/>
        </p:nvSpPr>
        <p:spPr>
          <a:xfrm>
            <a:off x="10207534" y="4196071"/>
            <a:ext cx="5008642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500" b="1" dirty="0">
                <a:solidFill>
                  <a:srgbClr val="351B65"/>
                </a:solidFill>
                <a:latin typeface="+mj-ea"/>
                <a:cs typeface="Cabin"/>
                <a:sym typeface="Cabin"/>
              </a:rPr>
              <a:t>用自主學習典範養大小孩</a:t>
            </a:r>
            <a:endParaRPr lang="zh-TW" altLang="en-US" sz="3600" b="1" dirty="0">
              <a:latin typeface="+mj-ea"/>
            </a:endParaRPr>
          </a:p>
        </p:txBody>
      </p:sp>
      <p:cxnSp>
        <p:nvCxnSpPr>
          <p:cNvPr id="296" name="Google Shape;296;p11"/>
          <p:cNvCxnSpPr/>
          <p:nvPr/>
        </p:nvCxnSpPr>
        <p:spPr>
          <a:xfrm rot="5399999">
            <a:off x="5134220" y="7237989"/>
            <a:ext cx="4337853" cy="0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4206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2287220" y="3705767"/>
            <a:ext cx="128049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從社大與十二年國教看成人教育與體制教育協作</a:t>
            </a:r>
            <a:endParaRPr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4" name="Google Shape;714;p17"/>
          <p:cNvSpPr txBox="1"/>
          <p:nvPr/>
        </p:nvSpPr>
        <p:spPr>
          <a:xfrm>
            <a:off x="2481185" y="6291090"/>
            <a:ext cx="1280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bin"/>
                <a:sym typeface="Cabin"/>
              </a:rPr>
              <a:t>度昀奇</a:t>
            </a:r>
            <a:endParaRPr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576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28700" y="1009650"/>
            <a:ext cx="11274177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社區大學設置簡述</a:t>
            </a:r>
            <a:endParaRPr lang="en-US" altLang="zh-TW" sz="8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Black"/>
              <a:sym typeface="Raleway Black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1532467" y="5519397"/>
            <a:ext cx="3761865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3600" b="1" dirty="0">
                <a:solidFill>
                  <a:srgbClr val="351B65"/>
                </a:solidFill>
                <a:latin typeface="+mn-ea"/>
                <a:ea typeface="+mn-ea"/>
                <a:cs typeface="Cabin"/>
              </a:rPr>
              <a:t>回應解嚴之後，社會重建下社會教育。</a:t>
            </a:r>
            <a:endParaRPr sz="3600" b="1" dirty="0">
              <a:solidFill>
                <a:srgbClr val="351B65"/>
              </a:solidFill>
              <a:latin typeface="+mn-ea"/>
              <a:ea typeface="+mn-ea"/>
              <a:cs typeface="Cabin"/>
            </a:endParaRPr>
          </a:p>
        </p:txBody>
      </p:sp>
      <p:cxnSp>
        <p:nvCxnSpPr>
          <p:cNvPr id="295" name="Google Shape;295;p11"/>
          <p:cNvCxnSpPr>
            <a:cxnSpLocks/>
          </p:cNvCxnSpPr>
          <p:nvPr/>
        </p:nvCxnSpPr>
        <p:spPr>
          <a:xfrm>
            <a:off x="6258815" y="4956233"/>
            <a:ext cx="1" cy="2679808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11"/>
          <p:cNvCxnSpPr>
            <a:cxnSpLocks/>
          </p:cNvCxnSpPr>
          <p:nvPr/>
        </p:nvCxnSpPr>
        <p:spPr>
          <a:xfrm>
            <a:off x="12166258" y="4906159"/>
            <a:ext cx="1" cy="2729881"/>
          </a:xfrm>
          <a:prstGeom prst="straightConnector1">
            <a:avLst/>
          </a:prstGeom>
          <a:noFill/>
          <a:ln w="28575" cap="flat" cmpd="sng">
            <a:solidFill>
              <a:srgbClr val="351B6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Google Shape;290;p11">
            <a:extLst>
              <a:ext uri="{FF2B5EF4-FFF2-40B4-BE49-F238E27FC236}">
                <a16:creationId xmlns:a16="http://schemas.microsoft.com/office/drawing/2014/main" id="{D9E08C97-3B23-E25F-84DC-20A7E8DEC14C}"/>
              </a:ext>
            </a:extLst>
          </p:cNvPr>
          <p:cNvSpPr txBox="1"/>
          <p:nvPr/>
        </p:nvSpPr>
        <p:spPr>
          <a:xfrm>
            <a:off x="7331604" y="5575940"/>
            <a:ext cx="3761865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TW" altLang="en-US" sz="3600" b="1" dirty="0">
                <a:solidFill>
                  <a:srgbClr val="351B65"/>
                </a:solidFill>
                <a:latin typeface="+mn-ea"/>
                <a:ea typeface="+mn-ea"/>
                <a:cs typeface="Cabin"/>
                <a:sym typeface="Cabin"/>
              </a:rPr>
              <a:t>具備「知識解放」與「公民社會」</a:t>
            </a:r>
            <a:endParaRPr b="1" dirty="0">
              <a:latin typeface="+mn-ea"/>
              <a:ea typeface="+mn-ea"/>
            </a:endParaRPr>
          </a:p>
        </p:txBody>
      </p:sp>
      <p:sp>
        <p:nvSpPr>
          <p:cNvPr id="4" name="Google Shape;290;p11">
            <a:extLst>
              <a:ext uri="{FF2B5EF4-FFF2-40B4-BE49-F238E27FC236}">
                <a16:creationId xmlns:a16="http://schemas.microsoft.com/office/drawing/2014/main" id="{39A923DC-5C06-FE97-8DE4-C7202088365B}"/>
              </a:ext>
            </a:extLst>
          </p:cNvPr>
          <p:cNvSpPr txBox="1"/>
          <p:nvPr/>
        </p:nvSpPr>
        <p:spPr>
          <a:xfrm>
            <a:off x="12399520" y="5519397"/>
            <a:ext cx="5728693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3600" b="1" dirty="0">
                <a:solidFill>
                  <a:srgbClr val="351B65"/>
                </a:solidFill>
                <a:latin typeface="+mn-ea"/>
                <a:ea typeface="+mn-ea"/>
                <a:cs typeface="Cabin"/>
                <a:sym typeface="Cabin"/>
              </a:rPr>
              <a:t>提供學員寬廣紮實</a:t>
            </a:r>
            <a:endParaRPr lang="en-US" altLang="zh-TW" sz="3600" b="1" dirty="0">
              <a:solidFill>
                <a:srgbClr val="351B65"/>
              </a:solidFill>
              <a:latin typeface="+mn-ea"/>
              <a:ea typeface="+mn-ea"/>
              <a:cs typeface="Cabin"/>
              <a:sym typeface="Cabin"/>
            </a:endParaRPr>
          </a:p>
          <a:p>
            <a:pPr lvl="0" algn="ctr">
              <a:lnSpc>
                <a:spcPct val="130000"/>
              </a:lnSpc>
            </a:pPr>
            <a:r>
              <a:rPr lang="zh-TW" altLang="en-US" sz="3600" b="1" dirty="0">
                <a:solidFill>
                  <a:srgbClr val="351B65"/>
                </a:solidFill>
                <a:latin typeface="+mn-ea"/>
                <a:ea typeface="+mn-ea"/>
                <a:cs typeface="Cabin"/>
                <a:sym typeface="Cabin"/>
              </a:rPr>
              <a:t>的民主經驗</a:t>
            </a:r>
            <a:endParaRPr b="1" dirty="0">
              <a:latin typeface="+mn-ea"/>
              <a:ea typeface="+mn-ea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392259" y="8400044"/>
            <a:ext cx="12571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351B65"/>
                </a:solidFill>
                <a:latin typeface="+mn-ea"/>
                <a:ea typeface="+mn-ea"/>
                <a:cs typeface="Cabin"/>
              </a:rPr>
              <a:t>社區大學設立之初，就希望能朝向公民的、公共的成人教育</a:t>
            </a:r>
          </a:p>
        </p:txBody>
      </p:sp>
    </p:spTree>
    <p:extLst>
      <p:ext uri="{BB962C8B-B14F-4D97-AF65-F5344CB8AC3E}">
        <p14:creationId xmlns:p14="http://schemas.microsoft.com/office/powerpoint/2010/main" val="233170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608820" y="1005814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社大學習與</a:t>
            </a:r>
            <a:endParaRPr lang="en-US" altLang="zh-TW" sz="8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體制內教育的關係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1141136" y="4309481"/>
            <a:ext cx="1728871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終身學習與體制內教育－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社大與十二年國教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》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訪談顧問老師文字紀錄系列文章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2——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中華民國振鐸學會丁志仁理事長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29316" y="5345349"/>
            <a:ext cx="48182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「自發」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來說，即是要引進一個新的學習要素「自主學習」。就自主學習來說，社大可以用更快的節奏，去轉變學習的典範，由這種完全由制度或是體制指定人學習、規格化人的學習的情形，轉變到人可以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自己動手學習、自己打造自己的學習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，以這部分來說，社大相較於體制學校，可以有較快的互動。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6863406" y="5345350"/>
            <a:ext cx="47026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「互動」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則應是社大的強項，相較於體制學校來說，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社大在「互動」上較有所進展。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從典範上來談互動，即是要將原來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「人在機構裡學習」的典範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，轉換為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「人在網絡中學習」的典範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，也就是「開門辦教育」，學習場域要由一個個城堡，由城外向裡面搬糧草，轉變為一個個在資源海洋上的島嶼，以無數的軟管延伸到社會各個角落連接資源。</a:t>
            </a:r>
          </a:p>
        </p:txBody>
      </p:sp>
      <p:sp>
        <p:nvSpPr>
          <p:cNvPr id="96" name="文字方塊 95"/>
          <p:cNvSpPr txBox="1"/>
          <p:nvPr/>
        </p:nvSpPr>
        <p:spPr>
          <a:xfrm>
            <a:off x="12053882" y="5378510"/>
            <a:ext cx="47026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至於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「共好」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也是社大一直提倡的，學習不是只有讀書，而是要用所學之知識、技能、素養，去對人群以及社會產生一些貢獻，這背後的意識形態其實是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我為人人、人人為我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，這部分即為社大一直追求的，做得也比體制學校來得好</a:t>
            </a:r>
          </a:p>
        </p:txBody>
      </p:sp>
    </p:spTree>
    <p:extLst>
      <p:ext uri="{BB962C8B-B14F-4D97-AF65-F5344CB8AC3E}">
        <p14:creationId xmlns:p14="http://schemas.microsoft.com/office/powerpoint/2010/main" val="285661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BC1D"/>
        </a:solidFill>
        <a:effectLst/>
      </p:bgPr>
    </p:bg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3214501" y="3605564"/>
            <a:ext cx="11338267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讀</a:t>
            </a:r>
            <a:r>
              <a:rPr lang="en-US" altLang="zh-TW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《</a:t>
            </a: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帶上童心看先鋒</a:t>
            </a:r>
            <a:r>
              <a:rPr lang="en-US" altLang="zh-TW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》</a:t>
            </a: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心得</a:t>
            </a:r>
            <a:endParaRPr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4" name="Google Shape;714;p17"/>
          <p:cNvSpPr txBox="1"/>
          <p:nvPr/>
        </p:nvSpPr>
        <p:spPr>
          <a:xfrm>
            <a:off x="2481185" y="6291090"/>
            <a:ext cx="1280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陳健一</a:t>
            </a:r>
            <a:endParaRPr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60726" y="1378508"/>
            <a:ext cx="8987876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新莊社大與</a:t>
            </a:r>
            <a:endParaRPr lang="en-US" altLang="zh-TW" sz="7200" b="1" dirty="0">
              <a:solidFill>
                <a:srgbClr val="FEBC1D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aleway Black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十二年國教</a:t>
            </a:r>
            <a:endParaRPr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60726" y="4049017"/>
            <a:ext cx="164549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社大連結十二年國教──打造社大支持在地教育體系</a:t>
            </a:r>
          </a:p>
          <a:p>
            <a:r>
              <a:rPr lang="en-US" altLang="zh-TW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108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課綱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強調的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素養教育工程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與社大的辦學理念與價值不謀而合，而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社區大學所強調的學習扎根在地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，揉合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在地內涵的「地方學」課程特色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，可以為新課綱的推展上發揮其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社會教育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的角色。本校將「社大連結十二年國教」視為</a:t>
            </a:r>
            <a:r>
              <a:rPr lang="zh-TW" altLang="en-US" sz="3600" dirty="0">
                <a:solidFill>
                  <a:srgbClr val="FF0000"/>
                </a:solidFill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細水常流的社區營造計劃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。</a:t>
            </a:r>
            <a:r>
              <a:rPr lang="en-US" altLang="zh-TW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110-112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年「社大連結十二年國教」行動策略如下：</a:t>
            </a:r>
            <a:endParaRPr lang="en-US" altLang="zh-TW" sz="3600" dirty="0">
              <a:latin typeface="字幕黑體M" pitchFamily="34" charset="-120"/>
              <a:ea typeface="字幕黑體M" pitchFamily="34" charset="-120"/>
              <a:cs typeface="字幕黑體M" pitchFamily="34" charset="-120"/>
            </a:endParaRPr>
          </a:p>
          <a:p>
            <a:endParaRPr lang="en-US" altLang="zh-TW" sz="3600" dirty="0">
              <a:latin typeface="字幕黑體M" pitchFamily="34" charset="-120"/>
              <a:ea typeface="字幕黑體M" pitchFamily="34" charset="-120"/>
              <a:cs typeface="字幕黑體M" pitchFamily="34" charset="-12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共學</a:t>
            </a:r>
            <a:r>
              <a:rPr lang="en-US" altLang="zh-TW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•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陪伴－建置教育工作者支持系統</a:t>
            </a:r>
            <a:endParaRPr lang="en-US" altLang="zh-TW" sz="3600" dirty="0">
              <a:latin typeface="字幕黑體M" pitchFamily="34" charset="-120"/>
              <a:ea typeface="字幕黑體M" pitchFamily="34" charset="-120"/>
              <a:cs typeface="字幕黑體M" pitchFamily="34" charset="-12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培力</a:t>
            </a:r>
            <a:r>
              <a:rPr lang="en-US" altLang="zh-TW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•</a:t>
            </a: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協力－在地文化行動教室</a:t>
            </a:r>
            <a:endParaRPr lang="en-US" altLang="zh-TW" sz="3600" dirty="0">
              <a:latin typeface="字幕黑體M" pitchFamily="34" charset="-120"/>
              <a:ea typeface="字幕黑體M" pitchFamily="34" charset="-120"/>
              <a:cs typeface="字幕黑體M" pitchFamily="34" charset="-12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zh-TW" altLang="en-US" sz="3600" dirty="0">
                <a:latin typeface="字幕黑體M" pitchFamily="34" charset="-120"/>
                <a:ea typeface="字幕黑體M" pitchFamily="34" charset="-120"/>
                <a:cs typeface="字幕黑體M" pitchFamily="34" charset="-120"/>
              </a:rPr>
              <a:t>跨代共學團學習方案</a:t>
            </a:r>
          </a:p>
        </p:txBody>
      </p:sp>
    </p:spTree>
    <p:extLst>
      <p:ext uri="{BB962C8B-B14F-4D97-AF65-F5344CB8AC3E}">
        <p14:creationId xmlns:p14="http://schemas.microsoft.com/office/powerpoint/2010/main" val="362350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60726" y="1378508"/>
            <a:ext cx="8987876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共學</a:t>
            </a:r>
            <a:r>
              <a:rPr lang="en-US" altLang="zh-TW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•</a:t>
            </a: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陪伴－建置</a:t>
            </a:r>
            <a:endParaRPr lang="en-US" altLang="zh-TW" sz="7200" b="1" dirty="0">
              <a:solidFill>
                <a:srgbClr val="FEBC1D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aleway Black"/>
            </a:endParaRPr>
          </a:p>
          <a:p>
            <a:pPr lvl="0">
              <a:lnSpc>
                <a:spcPct val="120000"/>
              </a:lnSpc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教育工作者支持系統</a:t>
            </a:r>
          </a:p>
        </p:txBody>
      </p:sp>
      <p:pic>
        <p:nvPicPr>
          <p:cNvPr id="1026" name="Picture 2" descr="https://lh5.googleusercontent.com/ut6d8BfKTPs7PF9oTLNIAEQhElM0W2605vE_OnHOLC6mIrKGxAiJtPKY8EXH8rLfnEqO2qzV5rCoAONDYb6P-7fotcyV6wcyVx2rbOTb5wlPUG5vMi__w1wpNRwy80SqxpAzXCzArDjBWX3lsorS_rXddZwVrWgepVAggWORTrWOmEEA1Z0EvUNOhTn019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543" y="4129819"/>
            <a:ext cx="8080036" cy="606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060726" y="4143466"/>
            <a:ext cx="7237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/>
              <a:t>從自身學校周邊社區開始，逐步挖掘、研發一條可</a:t>
            </a:r>
            <a:r>
              <a:rPr lang="zh-TW" altLang="en-US" sz="3600" b="1" dirty="0">
                <a:solidFill>
                  <a:srgbClr val="FF0000"/>
                </a:solidFill>
              </a:rPr>
              <a:t>從學校出發的特色路徑</a:t>
            </a:r>
            <a:r>
              <a:rPr lang="zh-TW" altLang="en-US" sz="3600" dirty="0"/>
              <a:t>，是本校連結十二年國教行動策略之一。</a:t>
            </a:r>
          </a:p>
        </p:txBody>
      </p:sp>
    </p:spTree>
    <p:extLst>
      <p:ext uri="{BB962C8B-B14F-4D97-AF65-F5344CB8AC3E}">
        <p14:creationId xmlns:p14="http://schemas.microsoft.com/office/powerpoint/2010/main" val="18889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60726" y="1378508"/>
            <a:ext cx="8987876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培力</a:t>
            </a:r>
            <a:r>
              <a:rPr lang="en-US" altLang="zh-TW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•</a:t>
            </a: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協力－</a:t>
            </a:r>
            <a:endParaRPr lang="en-US" altLang="zh-TW" sz="7200" b="1" dirty="0">
              <a:solidFill>
                <a:srgbClr val="FEBC1D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Raleway Black"/>
            </a:endParaRPr>
          </a:p>
          <a:p>
            <a:pPr lvl="0">
              <a:lnSpc>
                <a:spcPct val="120000"/>
              </a:lnSpc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在地文化行動教室</a:t>
            </a:r>
          </a:p>
        </p:txBody>
      </p:sp>
      <p:pic>
        <p:nvPicPr>
          <p:cNvPr id="2050" name="Picture 2" descr="\\King\111資料\111秋\111-112國教署社大連結十二年國教\頭前國中第8節課後社團\0919花草生活美學家\IMG_74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5" y="4522730"/>
            <a:ext cx="5330260" cy="39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ewdWm1lXSw9N03sISyxXngH2RPx31jxXsItEz__gbDPGn7_LAwLigzlrQ4nPNog1wVQOTkOVt5SGtgrsLSGM5ETt47rle__JNIN6F2Hnxurl3UpGOHFnpnZzS5loSHw2mXaW8BfQIcgvReXRenA2LxCV8bw82BFiQiI05EoDc3jAJTDjEB0azjZ-d2Aeyx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15" y="4522729"/>
            <a:ext cx="5375033" cy="40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9v12MXLsYqP_9qMA6IxebsBJl9ckeWufRypbQ0LLHmNzpXdnj2_us3IAztSOkBOGFJ3Lels3q_5L8pL8kjnUJFxuGioAfcR0hOMPqxRQEm9q0pcDpIEHnrgLHl6SpJBy8ULkMwkRe_DHyUBjRSqnMDKKDeJl4Ala5IjiDegMVGXjMKAMideQCSLOrmsPjj5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620" y="4522729"/>
            <a:ext cx="5375033" cy="403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44055" y="8734169"/>
            <a:ext cx="533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社大師資進入第</a:t>
            </a:r>
            <a:r>
              <a:rPr lang="en-US" altLang="zh-TW" sz="2000" dirty="0"/>
              <a:t>8</a:t>
            </a:r>
            <a:r>
              <a:rPr lang="zh-TW" altLang="en-US" sz="2000" dirty="0"/>
              <a:t>節課，陪伴校內邊緣的孩子</a:t>
            </a:r>
          </a:p>
        </p:txBody>
      </p:sp>
      <p:sp>
        <p:nvSpPr>
          <p:cNvPr id="99" name="文字方塊 98"/>
          <p:cNvSpPr txBox="1"/>
          <p:nvPr/>
        </p:nvSpPr>
        <p:spPr>
          <a:xfrm>
            <a:off x="6422368" y="8736235"/>
            <a:ext cx="533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被學校排除孩子，社大老師同學去陪伴</a:t>
            </a:r>
            <a:br>
              <a:rPr lang="en-US" altLang="zh-TW" sz="2000" dirty="0"/>
            </a:br>
            <a:r>
              <a:rPr lang="zh-TW" altLang="en-US" sz="2000" dirty="0"/>
              <a:t>低收入、高關懷的孩子的生活治理能力</a:t>
            </a:r>
          </a:p>
        </p:txBody>
      </p:sp>
      <p:sp>
        <p:nvSpPr>
          <p:cNvPr id="100" name="文字方塊 99"/>
          <p:cNvSpPr txBox="1"/>
          <p:nvPr/>
        </p:nvSpPr>
        <p:spPr>
          <a:xfrm>
            <a:off x="12185388" y="8755313"/>
            <a:ext cx="5330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舉辦與社會議題有關的學習營隊</a:t>
            </a:r>
          </a:p>
        </p:txBody>
      </p:sp>
    </p:spTree>
    <p:extLst>
      <p:ext uri="{BB962C8B-B14F-4D97-AF65-F5344CB8AC3E}">
        <p14:creationId xmlns:p14="http://schemas.microsoft.com/office/powerpoint/2010/main" val="2845017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060726" y="2280810"/>
            <a:ext cx="8987876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zh-TW" altLang="en-US" sz="7200" b="1" dirty="0">
                <a:solidFill>
                  <a:srgbClr val="FEBC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Raleway Black"/>
              </a:rPr>
              <a:t>跨代共學團學習方案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60726" y="4437321"/>
            <a:ext cx="150035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hlinkClick r:id="rId3"/>
              </a:rPr>
              <a:t>參考網址</a:t>
            </a:r>
            <a:endParaRPr lang="en-US" altLang="zh-TW" sz="4000" dirty="0"/>
          </a:p>
          <a:p>
            <a:r>
              <a:rPr lang="zh-TW" altLang="en-US" sz="3600" dirty="0"/>
              <a:t>已經進行第三季的「跨代共學團」，嘗試跨出學校大門，希望與在地民間組織、獨立教育工作者合作，透過</a:t>
            </a:r>
            <a:r>
              <a:rPr lang="zh-TW" altLang="en-US" sz="3600" dirty="0">
                <a:solidFill>
                  <a:srgbClr val="FF0000"/>
                </a:solidFill>
              </a:rPr>
              <a:t>「尋找學伴</a:t>
            </a:r>
            <a:r>
              <a:rPr lang="en-US" altLang="zh-TW" sz="3600" dirty="0">
                <a:solidFill>
                  <a:srgbClr val="FF0000"/>
                </a:solidFill>
              </a:rPr>
              <a:t>•</a:t>
            </a:r>
            <a:r>
              <a:rPr lang="zh-TW" altLang="en-US" sz="3600" dirty="0">
                <a:solidFill>
                  <a:srgbClr val="FF0000"/>
                </a:solidFill>
              </a:rPr>
              <a:t>為下一代教育結伴」</a:t>
            </a:r>
            <a:r>
              <a:rPr lang="zh-TW" altLang="en-US" sz="3600" dirty="0"/>
              <a:t>召喚支持跨代共學理念的家長參與，邀請新莊、泰山和周邊五股、板橋、樹林地區</a:t>
            </a:r>
            <a:r>
              <a:rPr lang="en-US" altLang="zh-TW" sz="3600" dirty="0"/>
              <a:t>10~15</a:t>
            </a:r>
            <a:r>
              <a:rPr lang="zh-TW" altLang="en-US" sz="3600" dirty="0"/>
              <a:t>歲的孩子成為共學學伴。在</a:t>
            </a:r>
            <a:r>
              <a:rPr lang="zh-TW" altLang="en-US" sz="3600" dirty="0">
                <a:solidFill>
                  <a:srgbClr val="FF0000"/>
                </a:solidFill>
              </a:rPr>
              <a:t>周末假日以跨區、跨齡的共學工作坊或營隊形式，由孩子們自主選課</a:t>
            </a:r>
            <a:r>
              <a:rPr lang="zh-TW" altLang="en-US" sz="3600" dirty="0"/>
              <a:t>，自我承諾整理學習歷程和參與成果發表。</a:t>
            </a:r>
          </a:p>
        </p:txBody>
      </p:sp>
    </p:spTree>
    <p:extLst>
      <p:ext uri="{BB962C8B-B14F-4D97-AF65-F5344CB8AC3E}">
        <p14:creationId xmlns:p14="http://schemas.microsoft.com/office/powerpoint/2010/main" val="3737625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872802" y="4422243"/>
            <a:ext cx="16386900" cy="1470000"/>
          </a:xfrm>
        </p:spPr>
        <p:txBody>
          <a:bodyPr/>
          <a:lstStyle/>
          <a:p>
            <a:r>
              <a:rPr lang="zh-TW" altLang="en-US" dirty="0"/>
              <a:t>小結</a:t>
            </a:r>
          </a:p>
        </p:txBody>
      </p:sp>
    </p:spTree>
    <p:extLst>
      <p:ext uri="{BB962C8B-B14F-4D97-AF65-F5344CB8AC3E}">
        <p14:creationId xmlns:p14="http://schemas.microsoft.com/office/powerpoint/2010/main" val="429169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113843" y="534306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孩子應該學會的是</a:t>
            </a:r>
            <a:br>
              <a:rPr lang="en-US" altLang="zh-TW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</a:b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「學會學習」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3877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學習是一輩子的事，找出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處在學習」狀態的動力，尋得個別孩子適性節奏的學習狀態，進行陪伴，是值得努力的志業。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2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1113843" y="534306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老師會及時的介紹一</a:t>
            </a:r>
            <a:br>
              <a:rPr lang="en-US" altLang="zh-TW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</a:b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些書籍和資料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學校佈局出友善於孩子自主操作、互動、探索的環境很重要。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對應孩子的動能啟動，如何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及時」尋出適合學習資源回應，也很關鍵。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136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383131" y="462462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不停的把你的觀點放在大家的觀點中去比較</a:t>
            </a:r>
            <a:r>
              <a:rPr lang="en-US" altLang="zh-TW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1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教師促成的操作及討論的情境，也留意互動學習時自己的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可能」。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有時會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透過觀點的比較」形成批判式思维的學習網絡。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07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-96253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383174" y="539224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不停的把你的觀點放在大家的觀點中去比較</a:t>
            </a:r>
            <a:r>
              <a:rPr lang="en-US" altLang="zh-TW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2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教師促成的操作及討論的情境，也留意互動學習時自己的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可能」。有時是孩子規劃的提問，教師偶爾的出現；整個過程，教師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促成」、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引動」、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提問」、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陪伴」等</a:t>
            </a: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適當時候」是有角色的。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292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-96253"/>
            <a:ext cx="18288000" cy="4023273"/>
          </a:xfrm>
          <a:custGeom>
            <a:avLst/>
            <a:gdLst/>
            <a:ahLst/>
            <a:cxnLst/>
            <a:rect l="l" t="t" r="r" b="b"/>
            <a:pathLst>
              <a:path w="4923583" h="1059627" extrusionOk="0">
                <a:moveTo>
                  <a:pt x="0" y="0"/>
                </a:moveTo>
                <a:lnTo>
                  <a:pt x="4923583" y="0"/>
                </a:lnTo>
                <a:lnTo>
                  <a:pt x="4923583" y="1059627"/>
                </a:lnTo>
                <a:lnTo>
                  <a:pt x="0" y="1059627"/>
                </a:lnTo>
                <a:close/>
              </a:path>
            </a:pathLst>
          </a:custGeom>
          <a:solidFill>
            <a:srgbClr val="351B65"/>
          </a:solidFill>
          <a:ln>
            <a:noFill/>
          </a:ln>
        </p:spPr>
      </p:sp>
      <p:grpSp>
        <p:nvGrpSpPr>
          <p:cNvPr id="199" name="Google Shape;199;p11"/>
          <p:cNvGrpSpPr/>
          <p:nvPr/>
        </p:nvGrpSpPr>
        <p:grpSpPr>
          <a:xfrm>
            <a:off x="10214581" y="0"/>
            <a:ext cx="11914106" cy="4023269"/>
            <a:chOff x="0" y="0"/>
            <a:chExt cx="15885476" cy="5364359"/>
          </a:xfrm>
        </p:grpSpPr>
        <p:grpSp>
          <p:nvGrpSpPr>
            <p:cNvPr id="200" name="Google Shape;200;p11"/>
            <p:cNvGrpSpPr/>
            <p:nvPr/>
          </p:nvGrpSpPr>
          <p:grpSpPr>
            <a:xfrm>
              <a:off x="3066579" y="4023269"/>
              <a:ext cx="1532674" cy="1341090"/>
              <a:chOff x="0" y="0"/>
              <a:chExt cx="812800" cy="711200"/>
            </a:xfrm>
          </p:grpSpPr>
          <p:sp>
            <p:nvSpPr>
              <p:cNvPr id="201" name="Google Shape;20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02" name="Google Shape;20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599868" y="4023269"/>
              <a:ext cx="1532674" cy="1341090"/>
              <a:chOff x="0" y="0"/>
              <a:chExt cx="812800" cy="711200"/>
            </a:xfrm>
          </p:grpSpPr>
          <p:sp>
            <p:nvSpPr>
              <p:cNvPr id="204" name="Google Shape;20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5" name="Google Shape;20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1"/>
            <p:cNvGrpSpPr/>
            <p:nvPr/>
          </p:nvGrpSpPr>
          <p:grpSpPr>
            <a:xfrm>
              <a:off x="1533289" y="4023269"/>
              <a:ext cx="1532674" cy="1341090"/>
              <a:chOff x="0" y="0"/>
              <a:chExt cx="812800" cy="711200"/>
            </a:xfrm>
          </p:grpSpPr>
          <p:sp>
            <p:nvSpPr>
              <p:cNvPr id="207" name="Google Shape;20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08" name="Google Shape;20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1"/>
            <p:cNvGrpSpPr/>
            <p:nvPr/>
          </p:nvGrpSpPr>
          <p:grpSpPr>
            <a:xfrm>
              <a:off x="0" y="4023269"/>
              <a:ext cx="1532674" cy="1341090"/>
              <a:chOff x="0" y="0"/>
              <a:chExt cx="812800" cy="711200"/>
            </a:xfrm>
          </p:grpSpPr>
          <p:sp>
            <p:nvSpPr>
              <p:cNvPr id="210" name="Google Shape;21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1" name="Google Shape;21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9199120" y="4023269"/>
              <a:ext cx="1532674" cy="1341090"/>
              <a:chOff x="0" y="0"/>
              <a:chExt cx="812800" cy="711200"/>
            </a:xfrm>
          </p:grpSpPr>
          <p:sp>
            <p:nvSpPr>
              <p:cNvPr id="213" name="Google Shape;21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14" name="Google Shape;21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11"/>
            <p:cNvSpPr txBox="1"/>
            <p:nvPr/>
          </p:nvSpPr>
          <p:spPr>
            <a:xfrm>
              <a:off x="10971890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" name="Google Shape;216;p11"/>
            <p:cNvGrpSpPr/>
            <p:nvPr/>
          </p:nvGrpSpPr>
          <p:grpSpPr>
            <a:xfrm>
              <a:off x="7665831" y="4023269"/>
              <a:ext cx="1532674" cy="1341090"/>
              <a:chOff x="0" y="0"/>
              <a:chExt cx="812800" cy="711200"/>
            </a:xfrm>
          </p:grpSpPr>
          <p:sp>
            <p:nvSpPr>
              <p:cNvPr id="217" name="Google Shape;21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18" name="Google Shape;21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6132542" y="4023269"/>
              <a:ext cx="1532674" cy="1341090"/>
              <a:chOff x="0" y="0"/>
              <a:chExt cx="812800" cy="711200"/>
            </a:xfrm>
          </p:grpSpPr>
          <p:sp>
            <p:nvSpPr>
              <p:cNvPr id="220" name="Google Shape;22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1" name="Google Shape;22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11"/>
            <p:cNvSpPr txBox="1"/>
            <p:nvPr/>
          </p:nvSpPr>
          <p:spPr>
            <a:xfrm>
              <a:off x="12504564" y="452019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11"/>
            <p:cNvGrpSpPr/>
            <p:nvPr/>
          </p:nvGrpSpPr>
          <p:grpSpPr>
            <a:xfrm>
              <a:off x="3842311" y="2682180"/>
              <a:ext cx="1532674" cy="1341090"/>
              <a:chOff x="0" y="0"/>
              <a:chExt cx="812800" cy="711200"/>
            </a:xfrm>
          </p:grpSpPr>
          <p:sp>
            <p:nvSpPr>
              <p:cNvPr id="224" name="Google Shape;22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25" name="Google Shape;22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" name="Google Shape;226;p11"/>
            <p:cNvGrpSpPr/>
            <p:nvPr/>
          </p:nvGrpSpPr>
          <p:grpSpPr>
            <a:xfrm>
              <a:off x="5375601" y="2682180"/>
              <a:ext cx="1532674" cy="1341090"/>
              <a:chOff x="0" y="0"/>
              <a:chExt cx="812800" cy="711200"/>
            </a:xfrm>
          </p:grpSpPr>
          <p:sp>
            <p:nvSpPr>
              <p:cNvPr id="227" name="Google Shape;22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28" name="Google Shape;22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" name="Google Shape;229;p11"/>
            <p:cNvGrpSpPr/>
            <p:nvPr/>
          </p:nvGrpSpPr>
          <p:grpSpPr>
            <a:xfrm>
              <a:off x="2309022" y="2682180"/>
              <a:ext cx="1532674" cy="1341090"/>
              <a:chOff x="0" y="0"/>
              <a:chExt cx="812800" cy="711200"/>
            </a:xfrm>
          </p:grpSpPr>
          <p:sp>
            <p:nvSpPr>
              <p:cNvPr id="230" name="Google Shape;23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31" name="Google Shape;23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11"/>
            <p:cNvGrpSpPr/>
            <p:nvPr/>
          </p:nvGrpSpPr>
          <p:grpSpPr>
            <a:xfrm>
              <a:off x="775733" y="2682180"/>
              <a:ext cx="1532674" cy="1341090"/>
              <a:chOff x="0" y="0"/>
              <a:chExt cx="812800" cy="711200"/>
            </a:xfrm>
          </p:grpSpPr>
          <p:sp>
            <p:nvSpPr>
              <p:cNvPr id="233" name="Google Shape;23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4" name="Google Shape;23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1"/>
            <p:cNvGrpSpPr/>
            <p:nvPr/>
          </p:nvGrpSpPr>
          <p:grpSpPr>
            <a:xfrm>
              <a:off x="9974853" y="2682180"/>
              <a:ext cx="1532674" cy="1341090"/>
              <a:chOff x="0" y="0"/>
              <a:chExt cx="812800" cy="711200"/>
            </a:xfrm>
          </p:grpSpPr>
          <p:sp>
            <p:nvSpPr>
              <p:cNvPr id="236" name="Google Shape;23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37" name="Google Shape;23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8" name="Google Shape;238;p11"/>
            <p:cNvSpPr txBox="1"/>
            <p:nvPr/>
          </p:nvSpPr>
          <p:spPr>
            <a:xfrm>
              <a:off x="11747624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" name="Google Shape;239;p11"/>
            <p:cNvGrpSpPr/>
            <p:nvPr/>
          </p:nvGrpSpPr>
          <p:grpSpPr>
            <a:xfrm>
              <a:off x="8441564" y="2682180"/>
              <a:ext cx="1532674" cy="1341090"/>
              <a:chOff x="0" y="0"/>
              <a:chExt cx="812800" cy="711200"/>
            </a:xfrm>
          </p:grpSpPr>
          <p:sp>
            <p:nvSpPr>
              <p:cNvPr id="240" name="Google Shape;24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1" name="Google Shape;24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2" name="Google Shape;242;p11"/>
            <p:cNvGrpSpPr/>
            <p:nvPr/>
          </p:nvGrpSpPr>
          <p:grpSpPr>
            <a:xfrm>
              <a:off x="6908275" y="2682180"/>
              <a:ext cx="1532674" cy="1341090"/>
              <a:chOff x="0" y="0"/>
              <a:chExt cx="812800" cy="711200"/>
            </a:xfrm>
          </p:grpSpPr>
          <p:sp>
            <p:nvSpPr>
              <p:cNvPr id="243" name="Google Shape;24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44" name="Google Shape;24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5" name="Google Shape;245;p11"/>
            <p:cNvSpPr txBox="1"/>
            <p:nvPr/>
          </p:nvSpPr>
          <p:spPr>
            <a:xfrm>
              <a:off x="13280297" y="317910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" name="Google Shape;246;p11"/>
            <p:cNvGrpSpPr/>
            <p:nvPr/>
          </p:nvGrpSpPr>
          <p:grpSpPr>
            <a:xfrm>
              <a:off x="4618044" y="1341090"/>
              <a:ext cx="1532674" cy="1341090"/>
              <a:chOff x="0" y="0"/>
              <a:chExt cx="812800" cy="711200"/>
            </a:xfrm>
          </p:grpSpPr>
          <p:sp>
            <p:nvSpPr>
              <p:cNvPr id="247" name="Google Shape;24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48" name="Google Shape;24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6151334" y="1341090"/>
              <a:ext cx="1532674" cy="1341090"/>
              <a:chOff x="0" y="0"/>
              <a:chExt cx="812800" cy="711200"/>
            </a:xfrm>
          </p:grpSpPr>
          <p:sp>
            <p:nvSpPr>
              <p:cNvPr id="250" name="Google Shape;250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1" name="Google Shape;251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" name="Google Shape;252;p11"/>
            <p:cNvGrpSpPr/>
            <p:nvPr/>
          </p:nvGrpSpPr>
          <p:grpSpPr>
            <a:xfrm>
              <a:off x="3084755" y="1341090"/>
              <a:ext cx="1532674" cy="1341090"/>
              <a:chOff x="0" y="0"/>
              <a:chExt cx="812800" cy="711200"/>
            </a:xfrm>
          </p:grpSpPr>
          <p:sp>
            <p:nvSpPr>
              <p:cNvPr id="253" name="Google Shape;253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54" name="Google Shape;254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" name="Google Shape;255;p11"/>
            <p:cNvGrpSpPr/>
            <p:nvPr/>
          </p:nvGrpSpPr>
          <p:grpSpPr>
            <a:xfrm>
              <a:off x="1551466" y="1341090"/>
              <a:ext cx="1532674" cy="1341090"/>
              <a:chOff x="0" y="0"/>
              <a:chExt cx="812800" cy="711200"/>
            </a:xfrm>
          </p:grpSpPr>
          <p:sp>
            <p:nvSpPr>
              <p:cNvPr id="256" name="Google Shape;256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57" name="Google Shape;257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8" name="Google Shape;258;p11"/>
            <p:cNvSpPr txBox="1"/>
            <p:nvPr/>
          </p:nvSpPr>
          <p:spPr>
            <a:xfrm>
              <a:off x="1099006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2523356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0" name="Google Shape;260;p11"/>
            <p:cNvGrpSpPr/>
            <p:nvPr/>
          </p:nvGrpSpPr>
          <p:grpSpPr>
            <a:xfrm>
              <a:off x="9217297" y="1341090"/>
              <a:ext cx="1532674" cy="1341090"/>
              <a:chOff x="0" y="0"/>
              <a:chExt cx="812800" cy="711200"/>
            </a:xfrm>
          </p:grpSpPr>
          <p:sp>
            <p:nvSpPr>
              <p:cNvPr id="261" name="Google Shape;26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2" name="Google Shape;26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7684008" y="1341090"/>
              <a:ext cx="1532674" cy="1341090"/>
              <a:chOff x="0" y="0"/>
              <a:chExt cx="812800" cy="711200"/>
            </a:xfrm>
          </p:grpSpPr>
          <p:sp>
            <p:nvSpPr>
              <p:cNvPr id="264" name="Google Shape;26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65" name="Google Shape;26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6" name="Google Shape;266;p11"/>
            <p:cNvSpPr txBox="1"/>
            <p:nvPr/>
          </p:nvSpPr>
          <p:spPr>
            <a:xfrm>
              <a:off x="14056030" y="183801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5393777" y="0"/>
              <a:ext cx="1532674" cy="1341090"/>
              <a:chOff x="0" y="0"/>
              <a:chExt cx="812800" cy="71120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69" name="Google Shape;269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>
              <a:off x="6927067" y="0"/>
              <a:ext cx="1532674" cy="1341090"/>
              <a:chOff x="0" y="0"/>
              <a:chExt cx="812800" cy="71120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2" name="Google Shape;272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" name="Google Shape;273;p11"/>
            <p:cNvGrpSpPr/>
            <p:nvPr/>
          </p:nvGrpSpPr>
          <p:grpSpPr>
            <a:xfrm>
              <a:off x="3860488" y="0"/>
              <a:ext cx="1532674" cy="1341090"/>
              <a:chOff x="0" y="0"/>
              <a:chExt cx="812800" cy="711200"/>
            </a:xfrm>
          </p:grpSpPr>
          <p:sp>
            <p:nvSpPr>
              <p:cNvPr id="274" name="Google Shape;274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75" name="Google Shape;275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1"/>
            <p:cNvGrpSpPr/>
            <p:nvPr/>
          </p:nvGrpSpPr>
          <p:grpSpPr>
            <a:xfrm>
              <a:off x="2327199" y="0"/>
              <a:ext cx="1532674" cy="1341090"/>
              <a:chOff x="0" y="0"/>
              <a:chExt cx="812800" cy="711200"/>
            </a:xfrm>
          </p:grpSpPr>
          <p:sp>
            <p:nvSpPr>
              <p:cNvPr id="277" name="Google Shape;277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78" name="Google Shape;278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" name="Google Shape;279;p11"/>
            <p:cNvSpPr txBox="1"/>
            <p:nvPr/>
          </p:nvSpPr>
          <p:spPr>
            <a:xfrm>
              <a:off x="11765800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1"/>
            <p:cNvSpPr txBox="1"/>
            <p:nvPr/>
          </p:nvSpPr>
          <p:spPr>
            <a:xfrm>
              <a:off x="13299088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1" name="Google Shape;281;p11"/>
            <p:cNvGrpSpPr/>
            <p:nvPr/>
          </p:nvGrpSpPr>
          <p:grpSpPr>
            <a:xfrm>
              <a:off x="9993030" y="0"/>
              <a:ext cx="1532674" cy="1341090"/>
              <a:chOff x="0" y="0"/>
              <a:chExt cx="812800" cy="711200"/>
            </a:xfrm>
          </p:grpSpPr>
          <p:sp>
            <p:nvSpPr>
              <p:cNvPr id="282" name="Google Shape;282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283" name="Google Shape;283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284;p11"/>
            <p:cNvGrpSpPr/>
            <p:nvPr/>
          </p:nvGrpSpPr>
          <p:grpSpPr>
            <a:xfrm>
              <a:off x="8459741" y="0"/>
              <a:ext cx="1532674" cy="1341090"/>
              <a:chOff x="0" y="0"/>
              <a:chExt cx="812800" cy="711200"/>
            </a:xfrm>
          </p:grpSpPr>
          <p:sp>
            <p:nvSpPr>
              <p:cNvPr id="285" name="Google Shape;285;p11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286" name="Google Shape;286;p11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7" name="Google Shape;287;p11"/>
            <p:cNvSpPr txBox="1"/>
            <p:nvPr/>
          </p:nvSpPr>
          <p:spPr>
            <a:xfrm>
              <a:off x="14831763" y="49692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1"/>
          <p:cNvSpPr txBox="1"/>
          <p:nvPr/>
        </p:nvSpPr>
        <p:spPr>
          <a:xfrm>
            <a:off x="383174" y="539224"/>
            <a:ext cx="1025775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不停的把你的觀點放在大家的觀點中去比較</a:t>
            </a:r>
            <a:r>
              <a:rPr lang="en-US" altLang="zh-TW" sz="8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3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9" name="Google Shape;289;p11"/>
          <p:cNvSpPr txBox="1"/>
          <p:nvPr/>
        </p:nvSpPr>
        <p:spPr>
          <a:xfrm>
            <a:off x="420177" y="4671589"/>
            <a:ext cx="17288714" cy="465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39749" lvl="1" indent="-244538">
              <a:lnSpc>
                <a:spcPct val="140016"/>
              </a:lnSpc>
              <a:buSzPts val="2100"/>
              <a:buFont typeface="Arial"/>
              <a:buChar char="•"/>
            </a:pP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這種能夠具有</a:t>
            </a:r>
            <a:r>
              <a:rPr lang="en-US" altLang="zh-TW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高度」覺知、意識當下互動、促動可能的教師要如何尋得？會是學群的挑戰。</a:t>
            </a:r>
            <a:endParaRPr lang="en-US" altLang="zh-TW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695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81074" y="406587"/>
            <a:ext cx="11189368" cy="736581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+mj-ea"/>
                <a:ea typeface="+mj-ea"/>
              </a:rPr>
              <a:t>孩子生活氛圍、教師乍看偶爾的角色、教學資源輔助、學校情境的催化、師生間友善信任情境及倫理，會是孩子</a:t>
            </a:r>
            <a:r>
              <a:rPr lang="en-US" altLang="zh-TW" b="1" dirty="0">
                <a:latin typeface="+mj-ea"/>
                <a:ea typeface="+mj-ea"/>
              </a:rPr>
              <a:t>｢</a:t>
            </a:r>
            <a:r>
              <a:rPr lang="zh-TW" altLang="en-US" b="1" dirty="0">
                <a:latin typeface="+mj-ea"/>
                <a:ea typeface="+mj-ea"/>
              </a:rPr>
              <a:t>自主學習」動能及持續學習的關鍵。</a:t>
            </a:r>
          </a:p>
        </p:txBody>
      </p:sp>
    </p:spTree>
    <p:extLst>
      <p:ext uri="{BB962C8B-B14F-4D97-AF65-F5344CB8AC3E}">
        <p14:creationId xmlns:p14="http://schemas.microsoft.com/office/powerpoint/2010/main" val="57463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7"/>
          <p:cNvSpPr txBox="1"/>
          <p:nvPr/>
        </p:nvSpPr>
        <p:spPr>
          <a:xfrm>
            <a:off x="1925610" y="3605564"/>
            <a:ext cx="1262715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TW" altLang="en-US" sz="7000" b="1" dirty="0">
                <a:solidFill>
                  <a:srgbClr val="351B6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Raleway Black"/>
                <a:sym typeface="Raleway Black"/>
              </a:rPr>
              <a:t>提出三個問題，希望和大家討論</a:t>
            </a:r>
            <a:endParaRPr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4" name="Google Shape;714;p17"/>
          <p:cNvSpPr txBox="1"/>
          <p:nvPr/>
        </p:nvSpPr>
        <p:spPr>
          <a:xfrm>
            <a:off x="2481185" y="6291090"/>
            <a:ext cx="1280490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周樂生</a:t>
            </a:r>
            <a:endParaRPr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15" name="Google Shape;715;p17"/>
          <p:cNvGrpSpPr/>
          <p:nvPr/>
        </p:nvGrpSpPr>
        <p:grpSpPr>
          <a:xfrm>
            <a:off x="14508389" y="-1376887"/>
            <a:ext cx="8379133" cy="10121522"/>
            <a:chOff x="0" y="1122439"/>
            <a:chExt cx="11172177" cy="13495363"/>
          </a:xfrm>
        </p:grpSpPr>
        <p:sp>
          <p:nvSpPr>
            <p:cNvPr id="716" name="Google Shape;716;p17"/>
            <p:cNvSpPr txBox="1"/>
            <p:nvPr/>
          </p:nvSpPr>
          <p:spPr>
            <a:xfrm>
              <a:off x="5533882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 txBox="1"/>
            <p:nvPr/>
          </p:nvSpPr>
          <p:spPr>
            <a:xfrm>
              <a:off x="8875094" y="12816681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 txBox="1"/>
            <p:nvPr/>
          </p:nvSpPr>
          <p:spPr>
            <a:xfrm>
              <a:off x="7204489" y="989312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 txBox="1"/>
            <p:nvPr/>
          </p:nvSpPr>
          <p:spPr>
            <a:xfrm>
              <a:off x="5533882" y="6969560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0" name="Google Shape;720;p17"/>
            <p:cNvGrpSpPr/>
            <p:nvPr/>
          </p:nvGrpSpPr>
          <p:grpSpPr>
            <a:xfrm>
              <a:off x="3341212" y="2923560"/>
              <a:ext cx="3341212" cy="2923560"/>
              <a:chOff x="0" y="0"/>
              <a:chExt cx="812800" cy="711200"/>
            </a:xfrm>
          </p:grpSpPr>
          <p:sp>
            <p:nvSpPr>
              <p:cNvPr id="721" name="Google Shape;72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2" name="Google Shape;72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3" name="Google Shape;723;p17"/>
            <p:cNvSpPr txBox="1"/>
            <p:nvPr/>
          </p:nvSpPr>
          <p:spPr>
            <a:xfrm>
              <a:off x="2192669" y="1122439"/>
              <a:ext cx="2297083" cy="15922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17"/>
            <p:cNvGrpSpPr/>
            <p:nvPr/>
          </p:nvGrpSpPr>
          <p:grpSpPr>
            <a:xfrm rot="10800000">
              <a:off x="3341212" y="11694242"/>
              <a:ext cx="3341212" cy="2923560"/>
              <a:chOff x="0" y="0"/>
              <a:chExt cx="812800" cy="711200"/>
            </a:xfrm>
          </p:grpSpPr>
          <p:sp>
            <p:nvSpPr>
              <p:cNvPr id="725" name="Google Shape;725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6" name="Google Shape;726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7"/>
            <p:cNvGrpSpPr/>
            <p:nvPr/>
          </p:nvGrpSpPr>
          <p:grpSpPr>
            <a:xfrm>
              <a:off x="1670606" y="5847121"/>
              <a:ext cx="3341212" cy="2923560"/>
              <a:chOff x="0" y="0"/>
              <a:chExt cx="812800" cy="711200"/>
            </a:xfrm>
          </p:grpSpPr>
          <p:sp>
            <p:nvSpPr>
              <p:cNvPr id="728" name="Google Shape;728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729" name="Google Shape;729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0" name="Google Shape;730;p17"/>
            <p:cNvGrpSpPr/>
            <p:nvPr/>
          </p:nvGrpSpPr>
          <p:grpSpPr>
            <a:xfrm rot="10800000">
              <a:off x="1670606" y="8770681"/>
              <a:ext cx="3341212" cy="2923560"/>
              <a:chOff x="0" y="0"/>
              <a:chExt cx="812800" cy="711200"/>
            </a:xfrm>
          </p:grpSpPr>
          <p:sp>
            <p:nvSpPr>
              <p:cNvPr id="731" name="Google Shape;731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2" name="Google Shape;732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3" name="Google Shape;733;p17"/>
            <p:cNvGrpSpPr/>
            <p:nvPr/>
          </p:nvGrpSpPr>
          <p:grpSpPr>
            <a:xfrm>
              <a:off x="0" y="2923560"/>
              <a:ext cx="3341212" cy="2923560"/>
              <a:chOff x="0" y="0"/>
              <a:chExt cx="812800" cy="711200"/>
            </a:xfrm>
          </p:grpSpPr>
          <p:sp>
            <p:nvSpPr>
              <p:cNvPr id="734" name="Google Shape;734;p1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735" name="Google Shape;735;p17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55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6" name="Google Shape;736;p17"/>
          <p:cNvGrpSpPr/>
          <p:nvPr/>
        </p:nvGrpSpPr>
        <p:grpSpPr>
          <a:xfrm rot="10800000">
            <a:off x="831999" y="798912"/>
            <a:ext cx="1093611" cy="956910"/>
            <a:chOff x="0" y="0"/>
            <a:chExt cx="812800" cy="711200"/>
          </a:xfrm>
        </p:grpSpPr>
        <p:sp>
          <p:nvSpPr>
            <p:cNvPr id="737" name="Google Shape;737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738" name="Google Shape;738;p17"/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17"/>
          <p:cNvGrpSpPr/>
          <p:nvPr/>
        </p:nvGrpSpPr>
        <p:grpSpPr>
          <a:xfrm>
            <a:off x="1595440" y="7901945"/>
            <a:ext cx="1771490" cy="1550054"/>
            <a:chOff x="0" y="0"/>
            <a:chExt cx="812800" cy="711200"/>
          </a:xfrm>
        </p:grpSpPr>
        <p:sp>
          <p:nvSpPr>
            <p:cNvPr id="740" name="Google Shape;740;p1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741" name="Google Shape;741;p17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3561599"/>
      </p:ext>
    </p:extLst>
  </p:cSld>
  <p:clrMapOvr>
    <a:masterClrMapping/>
  </p:clrMapOvr>
</p:sld>
</file>

<file path=ppt/theme/theme1.xml><?xml version="1.0" encoding="utf-8"?>
<a:theme xmlns:a="http://schemas.openxmlformats.org/drawingml/2006/main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3098</Words>
  <Application>Microsoft Office PowerPoint</Application>
  <PresentationFormat>自訂</PresentationFormat>
  <Paragraphs>91</Paragraphs>
  <Slides>24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Calibri</vt:lpstr>
      <vt:lpstr>Cabin</vt:lpstr>
      <vt:lpstr>微軟正黑體</vt:lpstr>
      <vt:lpstr>字幕黑體M</vt:lpstr>
      <vt:lpstr>Arial</vt:lpstr>
      <vt:lpstr>Raleway Black</vt:lpstr>
      <vt:lpstr>Blue Yellow and Pink Geometric Opportunity Roadmap Presentation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孩子生活氛圍、教師乍看偶爾的角色、教學資源輔助、學校情境的催化、師生間友善信任情境及倫理，會是孩子｢自主學習」動能及持續學習的關鍵。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 Gill</dc:creator>
  <cp:lastModifiedBy>ASUS</cp:lastModifiedBy>
  <cp:revision>61</cp:revision>
  <dcterms:modified xsi:type="dcterms:W3CDTF">2022-12-21T09:57:58Z</dcterms:modified>
</cp:coreProperties>
</file>