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5" r:id="rId2"/>
    <p:sldId id="282" r:id="rId3"/>
    <p:sldId id="283" r:id="rId4"/>
    <p:sldId id="284" r:id="rId5"/>
    <p:sldId id="286" r:id="rId6"/>
    <p:sldId id="285" r:id="rId7"/>
  </p:sldIdLst>
  <p:sldSz cx="18288000" cy="10287000"/>
  <p:notesSz cx="6858000" cy="9144000"/>
  <p:embeddedFontLst>
    <p:embeddedFont>
      <p:font typeface="Taipei Sans TC Beta" pitchFamily="2" charset="-120"/>
      <p:regular r:id="rId8"/>
      <p:bold r:id="rId9"/>
    </p:embeddedFont>
    <p:embeddedFont>
      <p:font typeface="Taipei Sans TC Beta Light" pitchFamily="2" charset="-12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1B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6" autoAdjust="0"/>
  </p:normalViewPr>
  <p:slideViewPr>
    <p:cSldViewPr>
      <p:cViewPr varScale="1">
        <p:scale>
          <a:sx n="69" d="100"/>
          <a:sy n="69" d="100"/>
        </p:scale>
        <p:origin x="256" y="576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154305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0" y="308610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0" name="TextBox 10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54305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3" name="TextBox 13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308610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6" name="TextBox 16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543050" y="1543050"/>
            <a:ext cx="1543050" cy="1543050"/>
            <a:chOff x="0" y="0"/>
            <a:chExt cx="812800" cy="8128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81B1B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543050" y="1543050"/>
            <a:ext cx="16744950" cy="7367239"/>
            <a:chOff x="0" y="0"/>
            <a:chExt cx="4410193" cy="194034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4410192" cy="1940343"/>
            </a:xfrm>
            <a:custGeom>
              <a:avLst/>
              <a:gdLst/>
              <a:ahLst/>
              <a:cxnLst/>
              <a:rect l="l" t="t" r="r" b="b"/>
              <a:pathLst>
                <a:path w="4410192" h="1940343">
                  <a:moveTo>
                    <a:pt x="0" y="0"/>
                  </a:moveTo>
                  <a:lnTo>
                    <a:pt x="4410192" y="0"/>
                  </a:lnTo>
                  <a:lnTo>
                    <a:pt x="4410192" y="1940343"/>
                  </a:lnTo>
                  <a:lnTo>
                    <a:pt x="0" y="1940343"/>
                  </a:lnTo>
                  <a:close/>
                </a:path>
              </a:pathLst>
            </a:custGeom>
            <a:solidFill>
              <a:srgbClr val="F4CEE4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76200"/>
              <a:ext cx="812800" cy="8890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l">
                <a:lnSpc>
                  <a:spcPts val="485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6744950" y="7367239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25" name="TextBox 2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2027695" y="1859681"/>
            <a:ext cx="14687550" cy="1148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0500"/>
              </a:lnSpc>
              <a:spcBef>
                <a:spcPct val="0"/>
              </a:spcBef>
            </a:pPr>
            <a:r>
              <a:rPr lang="zh-TW" altLang="en-US" sz="7500" b="1" u="none" dirty="0">
                <a:solidFill>
                  <a:srgbClr val="000000"/>
                </a:solidFill>
                <a:latin typeface="+mj-ea"/>
                <a:ea typeface="+mj-ea"/>
              </a:rPr>
              <a:t>小組 </a:t>
            </a:r>
            <a:r>
              <a:rPr lang="en-US" altLang="zh-TW" sz="7500" b="1" dirty="0">
                <a:solidFill>
                  <a:srgbClr val="000000"/>
                </a:solidFill>
                <a:latin typeface="+mj-ea"/>
                <a:ea typeface="+mj-ea"/>
              </a:rPr>
              <a:t>A</a:t>
            </a:r>
            <a:endParaRPr lang="en-US" sz="7500" b="1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33" name="TextBox 13">
            <a:extLst>
              <a:ext uri="{FF2B5EF4-FFF2-40B4-BE49-F238E27FC236}">
                <a16:creationId xmlns:a16="http://schemas.microsoft.com/office/drawing/2014/main" id="{E074837C-0C1B-D5BB-199D-03D7A2B9880F}"/>
              </a:ext>
            </a:extLst>
          </p:cNvPr>
          <p:cNvSpPr txBox="1"/>
          <p:nvPr/>
        </p:nvSpPr>
        <p:spPr>
          <a:xfrm>
            <a:off x="3750105" y="3062458"/>
            <a:ext cx="11242729" cy="57935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en-US" sz="3200" b="1" u="none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第一次討論</a:t>
            </a:r>
            <a:r>
              <a:rPr lang="en-US" sz="3200" b="1" u="none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：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zh-TW" alt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相互認識。</a:t>
            </a:r>
            <a:endParaRPr lang="en-US" altLang="zh-TW" sz="3200" b="1" dirty="0">
              <a:solidFill>
                <a:srgbClr val="000000"/>
              </a:solidFill>
              <a:latin typeface="HEITI TC MEDIUM" pitchFamily="2" charset="-128"/>
              <a:ea typeface="HEITI TC MEDIUM" pitchFamily="2" charset="-128"/>
            </a:endParaRP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zh-TW" alt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交代課主規劃。</a:t>
            </a:r>
            <a:endParaRPr lang="en-US" altLang="zh-TW" sz="3200" b="1" dirty="0">
              <a:solidFill>
                <a:srgbClr val="000000"/>
              </a:solidFill>
              <a:latin typeface="HEITI TC MEDIUM" pitchFamily="2" charset="-128"/>
              <a:ea typeface="HEITI TC MEDIUM" pitchFamily="2" charset="-128"/>
            </a:endParaRP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zh-TW" alt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各抒己見：各自闡述對於同村共養的好奇以及想探討的課題。</a:t>
            </a:r>
            <a:endParaRPr lang="en-US" altLang="zh-TW" sz="3200" b="1" dirty="0">
              <a:solidFill>
                <a:srgbClr val="000000"/>
              </a:solidFill>
              <a:latin typeface="HEITI TC MEDIUM" pitchFamily="2" charset="-128"/>
              <a:ea typeface="HEITI TC MEDIUM" pitchFamily="2" charset="-128"/>
            </a:endParaRP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zh-TW" alt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討論運作方式：提出小組於課堂進行的方式。</a:t>
            </a:r>
            <a:endParaRPr lang="en-US" altLang="zh-TW" sz="3200" b="1" dirty="0">
              <a:solidFill>
                <a:srgbClr val="000000"/>
              </a:solidFill>
              <a:latin typeface="HEITI TC MEDIUM" pitchFamily="2" charset="-128"/>
              <a:ea typeface="HEITI TC MEDIUM" pitchFamily="2" charset="-128"/>
            </a:endParaRP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zh-TW" alt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廣泛討論：決定分享案例，延伸出共同關注課題及案例分析架構。</a:t>
            </a:r>
            <a:endParaRPr lang="en-US" altLang="zh-TW" sz="3200" b="1" dirty="0">
              <a:solidFill>
                <a:srgbClr val="000000"/>
              </a:solidFill>
              <a:latin typeface="HEITI TC MEDIUM" pitchFamily="2" charset="-128"/>
              <a:ea typeface="HEITI TC MEDIUM" pitchFamily="2" charset="-128"/>
            </a:endParaRP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zh-TW" alt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後續工作：分工、決定下次討論內容。</a:t>
            </a:r>
            <a:endParaRPr lang="en-US" sz="3200" b="1" u="none" dirty="0">
              <a:solidFill>
                <a:srgbClr val="00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65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154305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0" y="308610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0" name="TextBox 10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54305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3" name="TextBox 13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308610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6" name="TextBox 16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543050" y="1543050"/>
            <a:ext cx="1543050" cy="1543050"/>
            <a:chOff x="0" y="0"/>
            <a:chExt cx="812800" cy="8128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81B1B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543050" y="1543050"/>
            <a:ext cx="16744950" cy="7367239"/>
            <a:chOff x="0" y="0"/>
            <a:chExt cx="4410193" cy="194034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4410192" cy="1940343"/>
            </a:xfrm>
            <a:custGeom>
              <a:avLst/>
              <a:gdLst/>
              <a:ahLst/>
              <a:cxnLst/>
              <a:rect l="l" t="t" r="r" b="b"/>
              <a:pathLst>
                <a:path w="4410192" h="1940343">
                  <a:moveTo>
                    <a:pt x="0" y="0"/>
                  </a:moveTo>
                  <a:lnTo>
                    <a:pt x="4410192" y="0"/>
                  </a:lnTo>
                  <a:lnTo>
                    <a:pt x="4410192" y="1940343"/>
                  </a:lnTo>
                  <a:lnTo>
                    <a:pt x="0" y="1940343"/>
                  </a:lnTo>
                  <a:close/>
                </a:path>
              </a:pathLst>
            </a:custGeom>
            <a:solidFill>
              <a:srgbClr val="F4CEE4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76200"/>
              <a:ext cx="812800" cy="8890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l">
                <a:lnSpc>
                  <a:spcPts val="485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6744950" y="7367239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25" name="TextBox 2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2027695" y="1859681"/>
            <a:ext cx="14687550" cy="1148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0500"/>
              </a:lnSpc>
              <a:spcBef>
                <a:spcPct val="0"/>
              </a:spcBef>
            </a:pPr>
            <a:r>
              <a:rPr lang="zh-TW" altLang="en-US" sz="7500" b="1" u="none" dirty="0">
                <a:solidFill>
                  <a:srgbClr val="000000"/>
                </a:solidFill>
                <a:latin typeface="+mj-ea"/>
                <a:ea typeface="+mj-ea"/>
              </a:rPr>
              <a:t>小組 </a:t>
            </a:r>
            <a:r>
              <a:rPr lang="en-US" altLang="zh-TW" sz="7500" b="1" dirty="0">
                <a:solidFill>
                  <a:srgbClr val="000000"/>
                </a:solidFill>
                <a:latin typeface="+mj-ea"/>
                <a:ea typeface="+mj-ea"/>
              </a:rPr>
              <a:t>A</a:t>
            </a:r>
            <a:endParaRPr lang="en-US" sz="7500" b="1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33" name="TextBox 13">
            <a:extLst>
              <a:ext uri="{FF2B5EF4-FFF2-40B4-BE49-F238E27FC236}">
                <a16:creationId xmlns:a16="http://schemas.microsoft.com/office/drawing/2014/main" id="{E074837C-0C1B-D5BB-199D-03D7A2B9880F}"/>
              </a:ext>
            </a:extLst>
          </p:cNvPr>
          <p:cNvSpPr txBox="1"/>
          <p:nvPr/>
        </p:nvSpPr>
        <p:spPr>
          <a:xfrm>
            <a:off x="3692471" y="3365052"/>
            <a:ext cx="11242729" cy="35775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en-US" sz="3200" b="1" u="none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第二次討論</a:t>
            </a:r>
            <a:r>
              <a:rPr lang="en-US" sz="3200" b="1" u="none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：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zh-TW" alt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案例演練：提出預計於課堂分享之案例內容，針對分享內容及分享方式相互提出建議。</a:t>
            </a:r>
            <a:endParaRPr lang="en-US" altLang="zh-TW" sz="3200" b="1" dirty="0">
              <a:solidFill>
                <a:srgbClr val="000000"/>
              </a:solidFill>
              <a:latin typeface="HEITI TC MEDIUM" pitchFamily="2" charset="-128"/>
              <a:ea typeface="HEITI TC MEDIUM" pitchFamily="2" charset="-128"/>
            </a:endParaRP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n-US" sz="3200" b="1" u="none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確立運作方式：商討議程</a:t>
            </a: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安排；決定小組討論的題目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。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n-US" sz="3200" b="1" u="none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行政事項：簡報播放方式、控時，針對後續的提議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81083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154305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0" y="308610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0" name="TextBox 10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54305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3" name="TextBox 13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308610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6" name="TextBox 16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543050" y="1543050"/>
            <a:ext cx="1543050" cy="1543050"/>
            <a:chOff x="0" y="0"/>
            <a:chExt cx="812800" cy="8128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81B1B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543050" y="1543050"/>
            <a:ext cx="16744950" cy="7367239"/>
            <a:chOff x="0" y="0"/>
            <a:chExt cx="4410193" cy="194034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4410192" cy="1940343"/>
            </a:xfrm>
            <a:custGeom>
              <a:avLst/>
              <a:gdLst/>
              <a:ahLst/>
              <a:cxnLst/>
              <a:rect l="l" t="t" r="r" b="b"/>
              <a:pathLst>
                <a:path w="4410192" h="1940343">
                  <a:moveTo>
                    <a:pt x="0" y="0"/>
                  </a:moveTo>
                  <a:lnTo>
                    <a:pt x="4410192" y="0"/>
                  </a:lnTo>
                  <a:lnTo>
                    <a:pt x="4410192" y="1940343"/>
                  </a:lnTo>
                  <a:lnTo>
                    <a:pt x="0" y="1940343"/>
                  </a:lnTo>
                  <a:close/>
                </a:path>
              </a:pathLst>
            </a:custGeom>
            <a:solidFill>
              <a:srgbClr val="F4CEE4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76200"/>
              <a:ext cx="812800" cy="8890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l">
                <a:lnSpc>
                  <a:spcPts val="485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6744950" y="7367239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25" name="TextBox 2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2027695" y="1859681"/>
            <a:ext cx="14687550" cy="1148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0500"/>
              </a:lnSpc>
              <a:spcBef>
                <a:spcPct val="0"/>
              </a:spcBef>
            </a:pPr>
            <a:r>
              <a:rPr lang="zh-TW" altLang="en-US" sz="7500" b="1" u="none" dirty="0">
                <a:solidFill>
                  <a:srgbClr val="000000"/>
                </a:solidFill>
                <a:latin typeface="+mj-ea"/>
                <a:ea typeface="+mj-ea"/>
              </a:rPr>
              <a:t>小組 </a:t>
            </a:r>
            <a:r>
              <a:rPr lang="en-US" altLang="zh-TW" sz="7500" b="1" dirty="0">
                <a:solidFill>
                  <a:srgbClr val="000000"/>
                </a:solidFill>
                <a:latin typeface="+mj-ea"/>
                <a:ea typeface="+mj-ea"/>
              </a:rPr>
              <a:t>A</a:t>
            </a:r>
            <a:endParaRPr lang="en-US" sz="7500" b="1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33" name="TextBox 13">
            <a:extLst>
              <a:ext uri="{FF2B5EF4-FFF2-40B4-BE49-F238E27FC236}">
                <a16:creationId xmlns:a16="http://schemas.microsoft.com/office/drawing/2014/main" id="{E074837C-0C1B-D5BB-199D-03D7A2B9880F}"/>
              </a:ext>
            </a:extLst>
          </p:cNvPr>
          <p:cNvSpPr txBox="1"/>
          <p:nvPr/>
        </p:nvSpPr>
        <p:spPr>
          <a:xfrm>
            <a:off x="3692471" y="3365052"/>
            <a:ext cx="11852329" cy="50549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角色定位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：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課主的功能：提供課程框架及運作想像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。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主持人、紀錄的功能：引導討論進行、復述觀點、概念彙整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。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組員的功能：提出意見、主要內容生成者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。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endParaRPr lang="en-US" sz="3200" b="1" dirty="0">
              <a:solidFill>
                <a:srgbClr val="000000"/>
              </a:solidFill>
              <a:latin typeface="HEITI TC MEDIUM" pitchFamily="2" charset="-128"/>
              <a:ea typeface="HEITI TC MEDIUM" pitchFamily="2" charset="-128"/>
            </a:endParaRP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endParaRPr lang="en-US" sz="3200" b="1" dirty="0">
              <a:solidFill>
                <a:srgbClr val="000000"/>
              </a:solidFill>
              <a:latin typeface="HEITI TC MEDIUM" pitchFamily="2" charset="-128"/>
              <a:ea typeface="HEITI TC MEDIUM" pitchFamily="2" charset="-128"/>
            </a:endParaRP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endParaRPr lang="en-US" sz="3200" b="1" dirty="0">
              <a:solidFill>
                <a:srgbClr val="00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334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154305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0" y="308610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0" name="TextBox 10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54305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3" name="TextBox 13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308610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6" name="TextBox 16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543050" y="1543050"/>
            <a:ext cx="1543050" cy="1543050"/>
            <a:chOff x="0" y="0"/>
            <a:chExt cx="812800" cy="8128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81B1B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543050" y="1543050"/>
            <a:ext cx="16744950" cy="7367239"/>
            <a:chOff x="0" y="0"/>
            <a:chExt cx="4410193" cy="194034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4410192" cy="1940343"/>
            </a:xfrm>
            <a:custGeom>
              <a:avLst/>
              <a:gdLst/>
              <a:ahLst/>
              <a:cxnLst/>
              <a:rect l="l" t="t" r="r" b="b"/>
              <a:pathLst>
                <a:path w="4410192" h="1940343">
                  <a:moveTo>
                    <a:pt x="0" y="0"/>
                  </a:moveTo>
                  <a:lnTo>
                    <a:pt x="4410192" y="0"/>
                  </a:lnTo>
                  <a:lnTo>
                    <a:pt x="4410192" y="1940343"/>
                  </a:lnTo>
                  <a:lnTo>
                    <a:pt x="0" y="1940343"/>
                  </a:lnTo>
                  <a:close/>
                </a:path>
              </a:pathLst>
            </a:custGeom>
            <a:solidFill>
              <a:srgbClr val="F4CEE4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76200"/>
              <a:ext cx="812800" cy="8890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l">
                <a:lnSpc>
                  <a:spcPts val="485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6744950" y="7367239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25" name="TextBox 2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2027695" y="1859681"/>
            <a:ext cx="14687550" cy="1148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0500"/>
              </a:lnSpc>
              <a:spcBef>
                <a:spcPct val="0"/>
              </a:spcBef>
            </a:pPr>
            <a:r>
              <a:rPr lang="zh-TW" altLang="en-US" sz="7500" b="1" u="none" dirty="0">
                <a:solidFill>
                  <a:srgbClr val="000000"/>
                </a:solidFill>
                <a:latin typeface="+mj-ea"/>
                <a:ea typeface="+mj-ea"/>
              </a:rPr>
              <a:t>小組 </a:t>
            </a:r>
            <a:r>
              <a:rPr lang="en-US" altLang="zh-TW" sz="7500" b="1" dirty="0">
                <a:solidFill>
                  <a:srgbClr val="000000"/>
                </a:solidFill>
                <a:latin typeface="+mj-ea"/>
                <a:ea typeface="+mj-ea"/>
              </a:rPr>
              <a:t>A</a:t>
            </a:r>
            <a:endParaRPr lang="en-US" sz="7500" b="1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33" name="TextBox 13">
            <a:extLst>
              <a:ext uri="{FF2B5EF4-FFF2-40B4-BE49-F238E27FC236}">
                <a16:creationId xmlns:a16="http://schemas.microsoft.com/office/drawing/2014/main" id="{E074837C-0C1B-D5BB-199D-03D7A2B9880F}"/>
              </a:ext>
            </a:extLst>
          </p:cNvPr>
          <p:cNvSpPr txBox="1"/>
          <p:nvPr/>
        </p:nvSpPr>
        <p:spPr>
          <a:xfrm>
            <a:off x="3692471" y="3365052"/>
            <a:ext cx="11852329" cy="80095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進行規則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：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議程：確認當日進行內容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。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彼此熟識：自我介紹、開鏡頭彼此介紹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。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平等對話：訂定發言時間；花時間釐清疑問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。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點名：提供對話機會，但同時也允許沒有意見，創造願意發話的環境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。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限制：討論工具，每40分鐘要重新進入一次討論室。</a:t>
            </a:r>
          </a:p>
          <a:p>
            <a:pPr lvl="0">
              <a:lnSpc>
                <a:spcPct val="150000"/>
              </a:lnSpc>
              <a:spcBef>
                <a:spcPct val="0"/>
              </a:spcBef>
            </a:pPr>
            <a:endParaRPr lang="en-US" sz="3200" b="1" dirty="0">
              <a:solidFill>
                <a:srgbClr val="000000"/>
              </a:solidFill>
              <a:latin typeface="HEITI TC MEDIUM" pitchFamily="2" charset="-128"/>
              <a:ea typeface="HEITI TC MEDIUM" pitchFamily="2" charset="-128"/>
            </a:endParaRP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endParaRPr lang="en-US" sz="3200" b="1" dirty="0">
              <a:solidFill>
                <a:srgbClr val="000000"/>
              </a:solidFill>
              <a:latin typeface="HEITI TC MEDIUM" pitchFamily="2" charset="-128"/>
              <a:ea typeface="HEITI TC MEDIUM" pitchFamily="2" charset="-128"/>
            </a:endParaRP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endParaRPr lang="en-US" sz="3200" b="1" dirty="0">
              <a:solidFill>
                <a:srgbClr val="000000"/>
              </a:solidFill>
              <a:latin typeface="HEITI TC MEDIUM" pitchFamily="2" charset="-128"/>
              <a:ea typeface="HEITI TC MEDIUM" pitchFamily="2" charset="-128"/>
            </a:endParaRP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endParaRPr lang="en-US" sz="3200" b="1" dirty="0">
              <a:solidFill>
                <a:srgbClr val="00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78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154305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0" y="308610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0" name="TextBox 10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54305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3" name="TextBox 13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308610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6" name="TextBox 16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543050" y="1543050"/>
            <a:ext cx="1543050" cy="1543050"/>
            <a:chOff x="0" y="0"/>
            <a:chExt cx="812800" cy="8128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81B1B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543050" y="1543050"/>
            <a:ext cx="16744950" cy="7367239"/>
            <a:chOff x="0" y="0"/>
            <a:chExt cx="4410193" cy="194034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4410192" cy="1940343"/>
            </a:xfrm>
            <a:custGeom>
              <a:avLst/>
              <a:gdLst/>
              <a:ahLst/>
              <a:cxnLst/>
              <a:rect l="l" t="t" r="r" b="b"/>
              <a:pathLst>
                <a:path w="4410192" h="1940343">
                  <a:moveTo>
                    <a:pt x="0" y="0"/>
                  </a:moveTo>
                  <a:lnTo>
                    <a:pt x="4410192" y="0"/>
                  </a:lnTo>
                  <a:lnTo>
                    <a:pt x="4410192" y="1940343"/>
                  </a:lnTo>
                  <a:lnTo>
                    <a:pt x="0" y="1940343"/>
                  </a:lnTo>
                  <a:close/>
                </a:path>
              </a:pathLst>
            </a:custGeom>
            <a:solidFill>
              <a:srgbClr val="F4CEE4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76200"/>
              <a:ext cx="812800" cy="8890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l">
                <a:lnSpc>
                  <a:spcPts val="485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6744950" y="7367239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25" name="TextBox 2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2027695" y="1859681"/>
            <a:ext cx="14687550" cy="1148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0500"/>
              </a:lnSpc>
              <a:spcBef>
                <a:spcPct val="0"/>
              </a:spcBef>
            </a:pPr>
            <a:r>
              <a:rPr lang="zh-TW" altLang="en-US" sz="7500" b="1" u="none" dirty="0">
                <a:solidFill>
                  <a:srgbClr val="000000"/>
                </a:solidFill>
                <a:latin typeface="+mj-ea"/>
                <a:ea typeface="+mj-ea"/>
              </a:rPr>
              <a:t>小組 </a:t>
            </a:r>
            <a:r>
              <a:rPr lang="en-US" altLang="zh-TW" sz="7500" b="1" dirty="0">
                <a:solidFill>
                  <a:srgbClr val="000000"/>
                </a:solidFill>
                <a:latin typeface="+mj-ea"/>
                <a:ea typeface="+mj-ea"/>
              </a:rPr>
              <a:t>A</a:t>
            </a:r>
            <a:endParaRPr lang="en-US" sz="7500" b="1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33" name="TextBox 13">
            <a:extLst>
              <a:ext uri="{FF2B5EF4-FFF2-40B4-BE49-F238E27FC236}">
                <a16:creationId xmlns:a16="http://schemas.microsoft.com/office/drawing/2014/main" id="{E074837C-0C1B-D5BB-199D-03D7A2B9880F}"/>
              </a:ext>
            </a:extLst>
          </p:cNvPr>
          <p:cNvSpPr txBox="1"/>
          <p:nvPr/>
        </p:nvSpPr>
        <p:spPr>
          <a:xfrm>
            <a:off x="3692471" y="3365052"/>
            <a:ext cx="11852329" cy="50549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觀察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：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會有主動性高的人，也會有主動性低的人。也可能是跟對議題的熟悉程度有關。讓有想法的人先發言，讓討論維持對話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。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每個人都有說到話，非提出主要意見的人，也可以在別人的觀點中加註自己的意見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。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本組大部分的人都是願意提出想法的，但操作的類型不同，彼此之間的切入角度也會不同，提出架構是好的聚焦對話方式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05881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154305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0" y="308610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0" name="TextBox 10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54305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3" name="TextBox 13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308610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6" name="TextBox 16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543050" y="1543050"/>
            <a:ext cx="1543050" cy="1543050"/>
            <a:chOff x="0" y="0"/>
            <a:chExt cx="812800" cy="8128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81B1B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543050" y="1543050"/>
            <a:ext cx="16744950" cy="7367239"/>
            <a:chOff x="0" y="0"/>
            <a:chExt cx="4410193" cy="194034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4410192" cy="1940343"/>
            </a:xfrm>
            <a:custGeom>
              <a:avLst/>
              <a:gdLst/>
              <a:ahLst/>
              <a:cxnLst/>
              <a:rect l="l" t="t" r="r" b="b"/>
              <a:pathLst>
                <a:path w="4410192" h="1940343">
                  <a:moveTo>
                    <a:pt x="0" y="0"/>
                  </a:moveTo>
                  <a:lnTo>
                    <a:pt x="4410192" y="0"/>
                  </a:lnTo>
                  <a:lnTo>
                    <a:pt x="4410192" y="1940343"/>
                  </a:lnTo>
                  <a:lnTo>
                    <a:pt x="0" y="1940343"/>
                  </a:lnTo>
                  <a:close/>
                </a:path>
              </a:pathLst>
            </a:custGeom>
            <a:solidFill>
              <a:srgbClr val="F4CEE4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76200"/>
              <a:ext cx="812800" cy="8890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l">
                <a:lnSpc>
                  <a:spcPts val="485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6744950" y="7367239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25" name="TextBox 2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2027695" y="1859681"/>
            <a:ext cx="14687550" cy="1148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0500"/>
              </a:lnSpc>
              <a:spcBef>
                <a:spcPct val="0"/>
              </a:spcBef>
            </a:pPr>
            <a:r>
              <a:rPr lang="zh-TW" altLang="en-US" sz="7500" b="1" u="none" dirty="0">
                <a:solidFill>
                  <a:srgbClr val="000000"/>
                </a:solidFill>
                <a:latin typeface="+mj-ea"/>
                <a:ea typeface="+mj-ea"/>
              </a:rPr>
              <a:t>小組 </a:t>
            </a:r>
            <a:r>
              <a:rPr lang="en-US" altLang="zh-TW" sz="7500" b="1" dirty="0">
                <a:solidFill>
                  <a:srgbClr val="000000"/>
                </a:solidFill>
                <a:latin typeface="+mj-ea"/>
                <a:ea typeface="+mj-ea"/>
              </a:rPr>
              <a:t>A</a:t>
            </a:r>
            <a:endParaRPr lang="en-US" sz="7500" b="1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33" name="TextBox 13">
            <a:extLst>
              <a:ext uri="{FF2B5EF4-FFF2-40B4-BE49-F238E27FC236}">
                <a16:creationId xmlns:a16="http://schemas.microsoft.com/office/drawing/2014/main" id="{E074837C-0C1B-D5BB-199D-03D7A2B9880F}"/>
              </a:ext>
            </a:extLst>
          </p:cNvPr>
          <p:cNvSpPr txBox="1"/>
          <p:nvPr/>
        </p:nvSpPr>
        <p:spPr>
          <a:xfrm>
            <a:off x="3692471" y="3365052"/>
            <a:ext cx="11852329" cy="50549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觀察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：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 startAt="4"/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就我來看，以線上討論來說，其實第一次討論就滿熱絡，雖然沒有特別覺得中間有心流產生之類的，但從討論裡不同觀點的補充頗有收穫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。</a:t>
            </a:r>
          </a:p>
          <a:p>
            <a:pPr marL="514350" lvl="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 startAt="4"/>
            </a:pPr>
            <a:r>
              <a:rPr lang="en-US" sz="3200" b="1" dirty="0" err="1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對我本人來說，是安全的討論環境，所以一開始就可以輕鬆面對，對同學背景跟觀點的認識，對於討論時大家提出的觀點會比較有脈絡</a:t>
            </a:r>
            <a:r>
              <a:rPr lang="en-US" sz="3200" b="1" dirty="0">
                <a:solidFill>
                  <a:srgbClr val="000000"/>
                </a:solidFill>
                <a:latin typeface="HEITI TC MEDIUM" pitchFamily="2" charset="-128"/>
                <a:ea typeface="HEITI TC MEDIUM" pitchFamily="2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58199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台北黑體">
      <a:majorFont>
        <a:latin typeface="Taipei Sans TC Beta"/>
        <a:ea typeface="Taipei Sans TC Beta"/>
        <a:cs typeface=""/>
      </a:majorFont>
      <a:minorFont>
        <a:latin typeface="Taipei Sans TC Beta Light"/>
        <a:ea typeface="Taipei Sans TC Beta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222</Words>
  <Application>Microsoft Macintosh PowerPoint</Application>
  <PresentationFormat>自訂</PresentationFormat>
  <Paragraphs>37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Arial</vt:lpstr>
      <vt:lpstr>HEITI TC MEDIUM</vt:lpstr>
      <vt:lpstr>Taipei Sans TC Beta</vt:lpstr>
      <vt:lpstr>Taipei Sans TC Beta Light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Colourful Playful Infographic Presentation</dc:title>
  <dc:creator>Korisnik</dc:creator>
  <cp:lastModifiedBy>ING-SHIUAN KO</cp:lastModifiedBy>
  <cp:revision>18</cp:revision>
  <dcterms:created xsi:type="dcterms:W3CDTF">2006-08-16T00:00:00Z</dcterms:created>
  <dcterms:modified xsi:type="dcterms:W3CDTF">2022-12-08T10:07:42Z</dcterms:modified>
  <dc:identifier>DAFJJFQdDxc</dc:identifier>
</cp:coreProperties>
</file>