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79" r:id="rId4"/>
    <p:sldId id="280" r:id="rId5"/>
    <p:sldId id="282" r:id="rId6"/>
    <p:sldId id="283" r:id="rId7"/>
    <p:sldId id="284" r:id="rId8"/>
  </p:sldIdLst>
  <p:sldSz cx="18288000" cy="10287000"/>
  <p:notesSz cx="6858000" cy="9144000"/>
  <p:embeddedFontLst>
    <p:embeddedFont>
      <p:font typeface="Taipei Sans TC Beta" pitchFamily="2" charset="-120"/>
      <p:regular r:id="rId9"/>
      <p:bold r:id="rId10"/>
    </p:embeddedFont>
    <p:embeddedFont>
      <p:font typeface="Taipei Sans TC Beta Light" pitchFamily="2" charset="-12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1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26" autoAdjust="0"/>
  </p:normalViewPr>
  <p:slideViewPr>
    <p:cSldViewPr>
      <p:cViewPr varScale="1">
        <p:scale>
          <a:sx n="41" d="100"/>
          <a:sy n="41" d="100"/>
        </p:scale>
        <p:origin x="748" y="44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452637"/>
            <a:ext cx="1543050" cy="1633463"/>
            <a:chOff x="0" y="-47625"/>
            <a:chExt cx="81280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ln>
              <a:noFill/>
            </a:ln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E9FFE8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ln>
              <a:noFill/>
            </a:ln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E9FFE8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4629150" y="0"/>
            <a:ext cx="13658850" cy="1543050"/>
            <a:chOff x="0" y="0"/>
            <a:chExt cx="7194785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7194785" cy="812800"/>
            </a:xfrm>
            <a:custGeom>
              <a:avLst/>
              <a:gdLst/>
              <a:ahLst/>
              <a:cxnLst/>
              <a:rect l="l" t="t" r="r" b="b"/>
              <a:pathLst>
                <a:path w="7194785" h="812800">
                  <a:moveTo>
                    <a:pt x="0" y="0"/>
                  </a:moveTo>
                  <a:lnTo>
                    <a:pt x="7194785" y="0"/>
                  </a:lnTo>
                  <a:lnTo>
                    <a:pt x="7194785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0" y="8743950"/>
            <a:ext cx="13677900" cy="1543050"/>
            <a:chOff x="0" y="0"/>
            <a:chExt cx="7204820" cy="8128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7204820" cy="812800"/>
            </a:xfrm>
            <a:custGeom>
              <a:avLst/>
              <a:gdLst/>
              <a:ahLst/>
              <a:cxnLst/>
              <a:rect l="l" t="t" r="r" b="b"/>
              <a:pathLst>
                <a:path w="7204820" h="812800">
                  <a:moveTo>
                    <a:pt x="0" y="0"/>
                  </a:moveTo>
                  <a:lnTo>
                    <a:pt x="7204820" y="0"/>
                  </a:lnTo>
                  <a:lnTo>
                    <a:pt x="720482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8743950"/>
            <a:ext cx="1543050" cy="1543050"/>
            <a:chOff x="0" y="0"/>
            <a:chExt cx="812800" cy="8128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5182850" y="8743950"/>
            <a:ext cx="1571624" cy="1543050"/>
            <a:chOff x="0" y="0"/>
            <a:chExt cx="812800" cy="8128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8" name="TextBox 2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ln>
              <a:noFill/>
            </a:ln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5211425" y="7200900"/>
            <a:ext cx="1543050" cy="1543050"/>
            <a:chOff x="0" y="0"/>
            <a:chExt cx="812800" cy="81280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E9FFE8"/>
            </a:solidFill>
          </p:spPr>
        </p:sp>
        <p:sp>
          <p:nvSpPr>
            <p:cNvPr id="31" name="TextBox 3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3677900" y="8743950"/>
            <a:ext cx="1533525" cy="1543050"/>
            <a:chOff x="0" y="0"/>
            <a:chExt cx="807783" cy="8128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807783" cy="812800"/>
            </a:xfrm>
            <a:custGeom>
              <a:avLst/>
              <a:gdLst/>
              <a:ahLst/>
              <a:cxnLst/>
              <a:rect l="l" t="t" r="r" b="b"/>
              <a:pathLst>
                <a:path w="807783" h="812800">
                  <a:moveTo>
                    <a:pt x="0" y="0"/>
                  </a:moveTo>
                  <a:lnTo>
                    <a:pt x="807783" y="0"/>
                  </a:lnTo>
                  <a:lnTo>
                    <a:pt x="8077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E9FFE8"/>
            </a:solidFill>
          </p:spPr>
        </p:sp>
        <p:sp>
          <p:nvSpPr>
            <p:cNvPr id="34" name="TextBox 3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6744950" y="7200900"/>
            <a:ext cx="1543050" cy="1543050"/>
            <a:chOff x="0" y="0"/>
            <a:chExt cx="812800" cy="812800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37" name="TextBox 3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ln>
              <a:noFill/>
            </a:ln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16744950" y="5657850"/>
            <a:ext cx="1543050" cy="1543050"/>
            <a:chOff x="0" y="0"/>
            <a:chExt cx="812800" cy="81280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E9FFE8"/>
            </a:solidFill>
          </p:spPr>
        </p:sp>
        <p:sp>
          <p:nvSpPr>
            <p:cNvPr id="40" name="TextBox 4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E9FFE8"/>
            </a:solidFill>
          </p:spPr>
        </p:sp>
        <p:sp>
          <p:nvSpPr>
            <p:cNvPr id="43" name="TextBox 4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44" name="TextBox 44"/>
          <p:cNvSpPr txBox="1"/>
          <p:nvPr/>
        </p:nvSpPr>
        <p:spPr>
          <a:xfrm>
            <a:off x="3260759" y="3738338"/>
            <a:ext cx="11766481" cy="11178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725"/>
              </a:lnSpc>
            </a:pPr>
            <a:r>
              <a:rPr lang="zh-TW" altLang="en-US" sz="4800" b="1" spc="975" dirty="0" smtClean="0">
                <a:solidFill>
                  <a:srgbClr val="E9FFE8"/>
                </a:solidFill>
                <a:latin typeface="+mj-ea"/>
                <a:ea typeface="+mj-ea"/>
              </a:rPr>
              <a:t>學員的自主學習體驗與自我後設觀察</a:t>
            </a:r>
            <a:endParaRPr lang="en-US" sz="4800" b="1" spc="975" dirty="0">
              <a:solidFill>
                <a:srgbClr val="E9FFE8"/>
              </a:solidFill>
              <a:latin typeface="+mj-ea"/>
              <a:ea typeface="+mj-ea"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5808684" y="5550805"/>
            <a:ext cx="6800334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672"/>
              </a:lnSpc>
              <a:spcBef>
                <a:spcPct val="0"/>
              </a:spcBef>
            </a:pPr>
            <a:r>
              <a:rPr lang="en-US" altLang="zh-TW" sz="3200" b="1" u="none" dirty="0" smtClean="0">
                <a:solidFill>
                  <a:srgbClr val="E9FFE8"/>
                </a:solidFill>
                <a:latin typeface="+mn-ea"/>
              </a:rPr>
              <a:t>20221208@</a:t>
            </a:r>
            <a:r>
              <a:rPr lang="zh-TW" altLang="en-US" sz="3200" b="1" u="none" dirty="0" smtClean="0">
                <a:solidFill>
                  <a:srgbClr val="E9FFE8"/>
                </a:solidFill>
                <a:latin typeface="+mn-ea"/>
              </a:rPr>
              <a:t>開門辦教育落花生</a:t>
            </a:r>
            <a:endParaRPr lang="en-US" sz="3200" b="1" u="none" dirty="0">
              <a:solidFill>
                <a:srgbClr val="E9FFE8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F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54305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81B1B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543050" y="1543050"/>
            <a:ext cx="16744950" cy="7367239"/>
            <a:chOff x="0" y="0"/>
            <a:chExt cx="4410193" cy="1940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410192" cy="1940343"/>
            </a:xfrm>
            <a:custGeom>
              <a:avLst/>
              <a:gdLst/>
              <a:ahLst/>
              <a:cxnLst/>
              <a:rect l="l" t="t" r="r" b="b"/>
              <a:pathLst>
                <a:path w="4410192" h="1940343">
                  <a:moveTo>
                    <a:pt x="0" y="0"/>
                  </a:moveTo>
                  <a:lnTo>
                    <a:pt x="4410192" y="0"/>
                  </a:lnTo>
                  <a:lnTo>
                    <a:pt x="4410192" y="1940343"/>
                  </a:lnTo>
                  <a:lnTo>
                    <a:pt x="0" y="1940343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812800" cy="889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l">
                <a:lnSpc>
                  <a:spcPts val="4857"/>
                </a:lnSpc>
                <a:spcBef>
                  <a:spcPct val="0"/>
                </a:spcBef>
              </a:pPr>
              <a:endParaRPr>
                <a:latin typeface="+mj-ea"/>
                <a:ea typeface="+mj-ea"/>
              </a:endParaRP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7367239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2027695" y="1859681"/>
            <a:ext cx="14687550" cy="1148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500"/>
              </a:lnSpc>
              <a:spcBef>
                <a:spcPct val="0"/>
              </a:spcBef>
            </a:pPr>
            <a:r>
              <a:rPr lang="zh-TW" altLang="en-US" sz="7500" b="1" u="none" dirty="0" smtClean="0">
                <a:solidFill>
                  <a:srgbClr val="000000"/>
                </a:solidFill>
                <a:latin typeface="+mj-ea"/>
                <a:ea typeface="+mj-ea"/>
              </a:rPr>
              <a:t>時間分配</a:t>
            </a:r>
            <a:endParaRPr lang="en-US" sz="75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2027695" y="3398024"/>
            <a:ext cx="15011400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1" indent="0" algn="l">
              <a:lnSpc>
                <a:spcPts val="3779"/>
              </a:lnSpc>
              <a:spcBef>
                <a:spcPct val="0"/>
              </a:spcBef>
            </a:pP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18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:30-18:50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蔡君頤引言「我在開門辦教育落花生這門課的自主學習體驗」</a:t>
            </a:r>
            <a:endParaRPr lang="en-US" sz="3200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2" name="TextBox 27"/>
          <p:cNvSpPr txBox="1"/>
          <p:nvPr/>
        </p:nvSpPr>
        <p:spPr>
          <a:xfrm>
            <a:off x="2027695" y="4141394"/>
            <a:ext cx="15621000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1" indent="0" algn="l">
              <a:lnSpc>
                <a:spcPts val="3779"/>
              </a:lnSpc>
              <a:spcBef>
                <a:spcPct val="0"/>
              </a:spcBef>
            </a:pP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18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:50-19:10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洪瑞安分享「工作日現場的自主學習模型＆大人的自主學習觀察」</a:t>
            </a:r>
            <a:endParaRPr lang="en-US" sz="3200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3" name="TextBox 27"/>
          <p:cNvSpPr txBox="1"/>
          <p:nvPr/>
        </p:nvSpPr>
        <p:spPr>
          <a:xfrm>
            <a:off x="2045775" y="4898857"/>
            <a:ext cx="15907720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1" indent="0" algn="l">
              <a:lnSpc>
                <a:spcPts val="3779"/>
              </a:lnSpc>
              <a:spcBef>
                <a:spcPct val="0"/>
              </a:spcBef>
            </a:pP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19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:</a:t>
            </a: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10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-19:30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張穗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風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分享「清大住宿書院對自主學習的支持＆我的自主學習觀察」</a:t>
            </a:r>
            <a:endParaRPr lang="en-US" sz="3200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4" name="TextBox 27"/>
          <p:cNvSpPr txBox="1"/>
          <p:nvPr/>
        </p:nvSpPr>
        <p:spPr>
          <a:xfrm>
            <a:off x="2027695" y="5718853"/>
            <a:ext cx="15907720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1" indent="0" algn="l">
              <a:lnSpc>
                <a:spcPts val="3779"/>
              </a:lnSpc>
              <a:spcBef>
                <a:spcPct val="0"/>
              </a:spcBef>
            </a:pP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19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:</a:t>
            </a: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30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-20:00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QA</a:t>
            </a:r>
            <a:endParaRPr lang="en-US" sz="3200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5" name="TextBox 27"/>
          <p:cNvSpPr txBox="1"/>
          <p:nvPr/>
        </p:nvSpPr>
        <p:spPr>
          <a:xfrm>
            <a:off x="2027695" y="7352316"/>
            <a:ext cx="15907720" cy="14619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1" indent="0" algn="l">
              <a:spcBef>
                <a:spcPct val="0"/>
              </a:spcBef>
            </a:pP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21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:</a:t>
            </a: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00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-21:30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全班分組討論（依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上次點隊員規則分成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五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人*三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組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）</a:t>
            </a:r>
            <a:endParaRPr lang="en-US" altLang="zh-TW" sz="3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0" lvl="1" indent="0" algn="l">
              <a:spcBef>
                <a:spcPct val="0"/>
              </a:spcBef>
            </a:pPr>
            <a:r>
              <a:rPr lang="zh-TW" altLang="en-US" sz="3200" b="1" u="none" dirty="0" smtClean="0">
                <a:solidFill>
                  <a:srgbClr val="000000"/>
                </a:solidFill>
                <a:latin typeface="+mj-ea"/>
                <a:ea typeface="+mj-ea"/>
              </a:rPr>
              <a:t>今天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所有的</a:t>
            </a:r>
            <a:r>
              <a:rPr lang="zh-TW" altLang="en-US" sz="3200" b="1" u="none" dirty="0" smtClean="0">
                <a:solidFill>
                  <a:srgbClr val="000000"/>
                </a:solidFill>
                <a:latin typeface="+mj-ea"/>
                <a:ea typeface="+mj-ea"/>
              </a:rPr>
              <a:t>分享中令你有感覺的部分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＆我在這門課的自主學習體驗</a:t>
            </a:r>
            <a:endParaRPr lang="en-US" altLang="zh-TW" sz="32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lvl="1" indent="-457200" algn="l">
              <a:lnSpc>
                <a:spcPts val="37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zh-TW" sz="3200" b="1" u="none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6" name="TextBox 27"/>
          <p:cNvSpPr txBox="1"/>
          <p:nvPr/>
        </p:nvSpPr>
        <p:spPr>
          <a:xfrm>
            <a:off x="2027695" y="6538849"/>
            <a:ext cx="15907720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1" indent="0" algn="l">
              <a:lnSpc>
                <a:spcPts val="3779"/>
              </a:lnSpc>
              <a:spcBef>
                <a:spcPct val="0"/>
              </a:spcBef>
            </a:pP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20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:</a:t>
            </a: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00</a:t>
            </a:r>
            <a:r>
              <a:rPr lang="en-US" altLang="zh-TW" sz="3200" u="none" dirty="0" smtClean="0">
                <a:solidFill>
                  <a:srgbClr val="000000"/>
                </a:solidFill>
                <a:latin typeface="+mj-ea"/>
                <a:ea typeface="+mj-ea"/>
              </a:rPr>
              <a:t>-21:00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四組觀察員（</a:t>
            </a: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A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穎瑄、</a:t>
            </a: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B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文晴、</a:t>
            </a: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C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丁丁、</a:t>
            </a:r>
            <a:r>
              <a:rPr lang="en-US" altLang="zh-TW" sz="3200" dirty="0" smtClean="0">
                <a:solidFill>
                  <a:srgbClr val="000000"/>
                </a:solidFill>
                <a:latin typeface="+mj-ea"/>
                <a:ea typeface="+mj-ea"/>
              </a:rPr>
              <a:t>D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昀奇</a:t>
            </a:r>
            <a:r>
              <a:rPr lang="zh-TW" altLang="en-US" sz="3200" dirty="0">
                <a:solidFill>
                  <a:srgbClr val="000000"/>
                </a:solidFill>
                <a:latin typeface="+mj-ea"/>
                <a:ea typeface="+mj-ea"/>
              </a:rPr>
              <a:t>）</a:t>
            </a:r>
            <a:r>
              <a:rPr lang="zh-TW" altLang="en-US" sz="3200" dirty="0" smtClean="0">
                <a:solidFill>
                  <a:srgbClr val="000000"/>
                </a:solidFill>
                <a:latin typeface="+mj-ea"/>
                <a:ea typeface="+mj-ea"/>
              </a:rPr>
              <a:t>分享：呼應或點名</a:t>
            </a:r>
            <a:endParaRPr lang="en-US" sz="3200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54305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81B1B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543050" y="1543050"/>
            <a:ext cx="16744950" cy="7367239"/>
            <a:chOff x="0" y="0"/>
            <a:chExt cx="4410193" cy="1940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410192" cy="1940343"/>
            </a:xfrm>
            <a:custGeom>
              <a:avLst/>
              <a:gdLst/>
              <a:ahLst/>
              <a:cxnLst/>
              <a:rect l="l" t="t" r="r" b="b"/>
              <a:pathLst>
                <a:path w="4410192" h="1940343">
                  <a:moveTo>
                    <a:pt x="0" y="0"/>
                  </a:moveTo>
                  <a:lnTo>
                    <a:pt x="4410192" y="0"/>
                  </a:lnTo>
                  <a:lnTo>
                    <a:pt x="4410192" y="1940343"/>
                  </a:lnTo>
                  <a:lnTo>
                    <a:pt x="0" y="1940343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812800" cy="889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l">
                <a:lnSpc>
                  <a:spcPts val="485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7367239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2027695" y="1859681"/>
            <a:ext cx="14687550" cy="1148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500"/>
              </a:lnSpc>
              <a:spcBef>
                <a:spcPct val="0"/>
              </a:spcBef>
            </a:pPr>
            <a:r>
              <a:rPr lang="zh-TW" altLang="en-US" sz="7500" b="1" dirty="0">
                <a:solidFill>
                  <a:srgbClr val="000000"/>
                </a:solidFill>
                <a:latin typeface="+mj-ea"/>
                <a:ea typeface="+mj-ea"/>
              </a:rPr>
              <a:t>君頤</a:t>
            </a:r>
            <a:endParaRPr lang="en-US" sz="75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667659" y="4881663"/>
            <a:ext cx="12495728" cy="579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ts val="3779"/>
              </a:lnSpc>
              <a:spcBef>
                <a:spcPct val="0"/>
              </a:spcBef>
            </a:pPr>
            <a:r>
              <a:rPr lang="zh-TW" altLang="en-US" sz="4800" b="1" dirty="0" smtClean="0">
                <a:solidFill>
                  <a:srgbClr val="000000"/>
                </a:solidFill>
                <a:latin typeface="+mj-ea"/>
                <a:ea typeface="+mj-ea"/>
              </a:rPr>
              <a:t>我</a:t>
            </a:r>
            <a:r>
              <a:rPr lang="zh-TW" altLang="en-US" sz="4800" b="1" dirty="0">
                <a:solidFill>
                  <a:srgbClr val="000000"/>
                </a:solidFill>
                <a:latin typeface="+mj-ea"/>
                <a:ea typeface="+mj-ea"/>
              </a:rPr>
              <a:t>在開門辦教育落花生這門課的自主學習</a:t>
            </a:r>
            <a:r>
              <a:rPr lang="zh-TW" altLang="en-US" sz="4800" b="1" dirty="0" smtClean="0">
                <a:solidFill>
                  <a:srgbClr val="000000"/>
                </a:solidFill>
                <a:latin typeface="+mj-ea"/>
                <a:ea typeface="+mj-ea"/>
              </a:rPr>
              <a:t>體驗</a:t>
            </a:r>
            <a:endParaRPr lang="en-US" altLang="zh-TW" sz="48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5447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2650483"/>
            <a:chOff x="0" y="0"/>
            <a:chExt cx="4816593" cy="94170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941704"/>
            </a:xfrm>
            <a:custGeom>
              <a:avLst/>
              <a:gdLst/>
              <a:ahLst/>
              <a:cxnLst/>
              <a:rect l="l" t="t" r="r" b="b"/>
              <a:pathLst>
                <a:path w="4816592" h="941704">
                  <a:moveTo>
                    <a:pt x="0" y="0"/>
                  </a:moveTo>
                  <a:lnTo>
                    <a:pt x="4816592" y="0"/>
                  </a:lnTo>
                  <a:lnTo>
                    <a:pt x="4816592" y="941704"/>
                  </a:lnTo>
                  <a:lnTo>
                    <a:pt x="0" y="941704"/>
                  </a:lnTo>
                  <a:close/>
                </a:path>
              </a:pathLst>
            </a:custGeom>
            <a:solidFill>
              <a:srgbClr val="E9FFE8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9460586"/>
            <a:ext cx="18288000" cy="826414"/>
            <a:chOff x="0" y="0"/>
            <a:chExt cx="4816593" cy="217656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4816592" cy="217656"/>
            </a:xfrm>
            <a:custGeom>
              <a:avLst/>
              <a:gdLst/>
              <a:ahLst/>
              <a:cxnLst/>
              <a:rect l="l" t="t" r="r" b="b"/>
              <a:pathLst>
                <a:path w="4816592" h="217656">
                  <a:moveTo>
                    <a:pt x="0" y="0"/>
                  </a:moveTo>
                  <a:lnTo>
                    <a:pt x="4816592" y="0"/>
                  </a:lnTo>
                  <a:lnTo>
                    <a:pt x="4816592" y="217656"/>
                  </a:lnTo>
                  <a:lnTo>
                    <a:pt x="0" y="217656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543050" y="630304"/>
            <a:ext cx="15074732" cy="10986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 algn="ctr">
              <a:lnSpc>
                <a:spcPts val="10500"/>
              </a:lnSpc>
              <a:spcBef>
                <a:spcPct val="0"/>
              </a:spcBef>
            </a:pPr>
            <a:r>
              <a:rPr lang="zh-TW" altLang="en-US" sz="4800" b="1" dirty="0">
                <a:solidFill>
                  <a:srgbClr val="000000"/>
                </a:solidFill>
                <a:latin typeface="+mj-ea"/>
                <a:ea typeface="+mj-ea"/>
              </a:rPr>
              <a:t>體驗到什麼？</a:t>
            </a:r>
            <a:endParaRPr lang="en-US" altLang="zh-TW" sz="48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858589" y="4031769"/>
            <a:ext cx="6363181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ts val="2672"/>
              </a:lnSpc>
              <a:spcBef>
                <a:spcPct val="0"/>
              </a:spcBef>
            </a:pPr>
            <a:r>
              <a:rPr lang="zh-TW" altLang="en-US" sz="3200" b="1" dirty="0">
                <a:solidFill>
                  <a:srgbClr val="000000"/>
                </a:solidFill>
                <a:latin typeface="+mj-ea"/>
                <a:ea typeface="+mj-ea"/>
              </a:rPr>
              <a:t>擔任課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主 </a:t>
            </a:r>
            <a:r>
              <a:rPr lang="en-US" altLang="zh-TW" sz="3200" b="1" dirty="0" smtClean="0">
                <a:solidFill>
                  <a:srgbClr val="000000"/>
                </a:solidFill>
                <a:latin typeface="+mj-ea"/>
                <a:ea typeface="+mj-ea"/>
              </a:rPr>
              <a:t>VS. 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工作</a:t>
            </a:r>
            <a:r>
              <a:rPr lang="zh-TW" altLang="en-US" sz="3200" b="1" dirty="0">
                <a:solidFill>
                  <a:srgbClr val="000000"/>
                </a:solidFill>
                <a:latin typeface="+mj-ea"/>
                <a:ea typeface="+mj-ea"/>
              </a:rPr>
              <a:t>（活動舉辦人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）</a:t>
            </a:r>
            <a:endParaRPr lang="en-US" sz="32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grpSp>
        <p:nvGrpSpPr>
          <p:cNvPr id="15" name="Group 15"/>
          <p:cNvGrpSpPr/>
          <p:nvPr/>
        </p:nvGrpSpPr>
        <p:grpSpPr>
          <a:xfrm>
            <a:off x="16781406" y="1107433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7" name="TextBox 1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19" name="TextBox 13"/>
          <p:cNvSpPr txBox="1"/>
          <p:nvPr/>
        </p:nvSpPr>
        <p:spPr>
          <a:xfrm>
            <a:off x="865047" y="4770495"/>
            <a:ext cx="15766942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TW" altLang="en-US" sz="3200" b="1" dirty="0" smtClean="0">
                <a:latin typeface="+mj-ea"/>
                <a:ea typeface="+mj-ea"/>
              </a:rPr>
              <a:t>繳費</a:t>
            </a:r>
            <a:r>
              <a:rPr lang="zh-TW" altLang="en-US" sz="3200" b="1" dirty="0">
                <a:latin typeface="+mj-ea"/>
                <a:ea typeface="+mj-ea"/>
              </a:rPr>
              <a:t>＝為組課共學</a:t>
            </a:r>
            <a:r>
              <a:rPr lang="zh-TW" altLang="en-US" sz="3200" b="1" dirty="0" smtClean="0">
                <a:latin typeface="+mj-ea"/>
                <a:ea typeface="+mj-ea"/>
              </a:rPr>
              <a:t>合資，合資找我們想請教的老師、為課程留下討論紀錄、建置資源池。</a:t>
            </a:r>
            <a:endParaRPr lang="zh-TW" altLang="zh-TW" sz="3200" b="1" dirty="0">
              <a:latin typeface="+mj-ea"/>
              <a:ea typeface="+mj-ea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858588" y="5593859"/>
            <a:ext cx="12247812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TW" altLang="en-US" sz="3200" b="1" dirty="0" smtClean="0">
                <a:latin typeface="+mj-ea"/>
                <a:ea typeface="+mj-ea"/>
              </a:rPr>
              <a:t>每一</a:t>
            </a:r>
            <a:r>
              <a:rPr lang="zh-TW" altLang="en-US" sz="3200" b="1" dirty="0">
                <a:latin typeface="+mj-ea"/>
                <a:ea typeface="+mj-ea"/>
              </a:rPr>
              <a:t>位夥伴都促成</a:t>
            </a:r>
            <a:r>
              <a:rPr lang="zh-TW" altLang="en-US" sz="3200" b="1" dirty="0" smtClean="0">
                <a:latin typeface="+mj-ea"/>
                <a:ea typeface="+mj-ea"/>
              </a:rPr>
              <a:t>了大／小現場</a:t>
            </a:r>
            <a:r>
              <a:rPr lang="zh-TW" altLang="en-US" sz="3200" b="1" dirty="0">
                <a:latin typeface="+mj-ea"/>
                <a:ea typeface="+mj-ea"/>
              </a:rPr>
              <a:t>，現場發生的事帶給我的學習。</a:t>
            </a:r>
            <a:endParaRPr lang="zh-TW" altLang="zh-TW" sz="3200" b="1" dirty="0">
              <a:latin typeface="+mj-ea"/>
              <a:ea typeface="+mj-ea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58587" y="6423992"/>
            <a:ext cx="10820401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TW" altLang="en-US" sz="3200" b="1" dirty="0" smtClean="0">
                <a:latin typeface="+mj-ea"/>
                <a:ea typeface="+mj-ea"/>
              </a:rPr>
              <a:t>從</a:t>
            </a:r>
            <a:r>
              <a:rPr lang="zh-TW" altLang="en-US" sz="3200" b="1" dirty="0">
                <a:latin typeface="+mj-ea"/>
                <a:ea typeface="+mj-ea"/>
              </a:rPr>
              <a:t>自己的需求</a:t>
            </a:r>
            <a:r>
              <a:rPr lang="zh-TW" altLang="en-US" sz="3200" b="1" dirty="0" smtClean="0">
                <a:latin typeface="+mj-ea"/>
                <a:ea typeface="+mj-ea"/>
              </a:rPr>
              <a:t>出發去提問</a:t>
            </a:r>
            <a:r>
              <a:rPr lang="zh-TW" altLang="en-US" sz="3200" b="1" dirty="0">
                <a:latin typeface="+mj-ea"/>
                <a:ea typeface="+mj-ea"/>
              </a:rPr>
              <a:t>：想解惑、想認識、想釐清</a:t>
            </a:r>
            <a:r>
              <a:rPr lang="en-US" altLang="zh-TW" sz="3200" b="1" dirty="0">
                <a:latin typeface="+mj-ea"/>
                <a:ea typeface="+mj-ea"/>
              </a:rPr>
              <a:t>……</a:t>
            </a:r>
            <a:endParaRPr lang="zh-TW" altLang="zh-TW" sz="3200" b="1" dirty="0"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5157" y="7250135"/>
            <a:ext cx="14137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latin typeface="+mj-ea"/>
                <a:ea typeface="+mj-ea"/>
              </a:rPr>
              <a:t>自</a:t>
            </a:r>
            <a:r>
              <a:rPr lang="zh-TW" altLang="en-US" sz="3200" b="1" dirty="0" smtClean="0">
                <a:latin typeface="+mj-ea"/>
                <a:ea typeface="+mj-ea"/>
              </a:rPr>
              <a:t>己找資料回答</a:t>
            </a:r>
            <a:r>
              <a:rPr lang="zh-TW" altLang="en-US" sz="3200" b="1" dirty="0">
                <a:latin typeface="+mj-ea"/>
                <a:ea typeface="+mj-ea"/>
              </a:rPr>
              <a:t>自己的</a:t>
            </a:r>
            <a:r>
              <a:rPr lang="zh-TW" altLang="en-US" sz="3200" b="1" dirty="0" smtClean="0">
                <a:latin typeface="+mj-ea"/>
                <a:ea typeface="+mj-ea"/>
              </a:rPr>
              <a:t>提問、分析自己的經驗：</a:t>
            </a:r>
            <a:r>
              <a:rPr lang="zh-TW" altLang="en-US" sz="3200" b="1" dirty="0">
                <a:latin typeface="+mj-ea"/>
                <a:ea typeface="+mj-ea"/>
              </a:rPr>
              <a:t>自己建構一個學習的過程。</a:t>
            </a:r>
          </a:p>
        </p:txBody>
      </p:sp>
      <p:sp>
        <p:nvSpPr>
          <p:cNvPr id="18" name="矩形 17"/>
          <p:cNvSpPr/>
          <p:nvPr/>
        </p:nvSpPr>
        <p:spPr>
          <a:xfrm>
            <a:off x="765157" y="8073499"/>
            <a:ext cx="5929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>
                <a:latin typeface="+mj-ea"/>
                <a:ea typeface="+mj-ea"/>
              </a:rPr>
              <a:t>資源池的好處：不用從零開始。</a:t>
            </a:r>
            <a:endParaRPr lang="zh-TW" altLang="en-US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2778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2650483"/>
            <a:chOff x="0" y="0"/>
            <a:chExt cx="4816593" cy="94170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941704"/>
            </a:xfrm>
            <a:custGeom>
              <a:avLst/>
              <a:gdLst/>
              <a:ahLst/>
              <a:cxnLst/>
              <a:rect l="l" t="t" r="r" b="b"/>
              <a:pathLst>
                <a:path w="4816592" h="941704">
                  <a:moveTo>
                    <a:pt x="0" y="0"/>
                  </a:moveTo>
                  <a:lnTo>
                    <a:pt x="4816592" y="0"/>
                  </a:lnTo>
                  <a:lnTo>
                    <a:pt x="4816592" y="941704"/>
                  </a:lnTo>
                  <a:lnTo>
                    <a:pt x="0" y="941704"/>
                  </a:lnTo>
                  <a:close/>
                </a:path>
              </a:pathLst>
            </a:custGeom>
            <a:solidFill>
              <a:srgbClr val="E9FFE8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9460586"/>
            <a:ext cx="18288000" cy="826414"/>
            <a:chOff x="0" y="0"/>
            <a:chExt cx="4816593" cy="217656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4816592" cy="217656"/>
            </a:xfrm>
            <a:custGeom>
              <a:avLst/>
              <a:gdLst/>
              <a:ahLst/>
              <a:cxnLst/>
              <a:rect l="l" t="t" r="r" b="b"/>
              <a:pathLst>
                <a:path w="4816592" h="217656">
                  <a:moveTo>
                    <a:pt x="0" y="0"/>
                  </a:moveTo>
                  <a:lnTo>
                    <a:pt x="4816592" y="0"/>
                  </a:lnTo>
                  <a:lnTo>
                    <a:pt x="4816592" y="217656"/>
                  </a:lnTo>
                  <a:lnTo>
                    <a:pt x="0" y="217656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543050" y="630304"/>
            <a:ext cx="15074732" cy="13465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 algn="ctr">
              <a:lnSpc>
                <a:spcPts val="10500"/>
              </a:lnSpc>
              <a:spcBef>
                <a:spcPct val="0"/>
              </a:spcBef>
            </a:pPr>
            <a:r>
              <a:rPr lang="zh-TW" altLang="en-US" sz="4800" b="1" dirty="0" smtClean="0">
                <a:solidFill>
                  <a:srgbClr val="000000"/>
                </a:solidFill>
                <a:latin typeface="+mj-ea"/>
                <a:ea typeface="+mj-ea"/>
              </a:rPr>
              <a:t>自主（動機、方法）如何開啟？</a:t>
            </a:r>
            <a:endParaRPr lang="en-US" altLang="zh-TW" sz="48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85800" y="4240198"/>
            <a:ext cx="17145000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心態上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：保持既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放鬆又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投入的張力。</a:t>
            </a:r>
            <a:endParaRPr lang="en-US" altLang="zh-TW" sz="32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spcBef>
                <a:spcPct val="0"/>
              </a:spcBef>
            </a:pP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相信</a:t>
            </a:r>
            <a:r>
              <a:rPr lang="zh-TW" altLang="en-US" sz="3200" b="1" dirty="0">
                <a:solidFill>
                  <a:srgbClr val="000000"/>
                </a:solidFill>
                <a:latin typeface="+mj-ea"/>
                <a:ea typeface="+mj-ea"/>
              </a:rPr>
              <a:t>自己的材料足以為學、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相信</a:t>
            </a:r>
            <a:r>
              <a:rPr lang="zh-TW" altLang="en-US" sz="3200" b="1" dirty="0">
                <a:solidFill>
                  <a:srgbClr val="000000"/>
                </a:solidFill>
                <a:latin typeface="+mj-ea"/>
                <a:ea typeface="+mj-ea"/>
              </a:rPr>
              <a:t>我們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是</a:t>
            </a:r>
            <a:r>
              <a:rPr lang="zh-TW" altLang="en-US" sz="3200" b="1" dirty="0">
                <a:solidFill>
                  <a:srgbClr val="000000"/>
                </a:solidFill>
                <a:latin typeface="+mj-ea"/>
                <a:ea typeface="+mj-ea"/>
              </a:rPr>
              <a:t>彼此照顧且協助的、試著連結自己與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他人。</a:t>
            </a:r>
            <a:endParaRPr lang="en-US" sz="36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grpSp>
        <p:nvGrpSpPr>
          <p:cNvPr id="15" name="Group 15"/>
          <p:cNvGrpSpPr/>
          <p:nvPr/>
        </p:nvGrpSpPr>
        <p:grpSpPr>
          <a:xfrm>
            <a:off x="16781406" y="1107433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7" name="TextBox 1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685800" y="7181515"/>
            <a:ext cx="12757687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TW" altLang="en-US" sz="3200" b="1" dirty="0">
                <a:latin typeface="+mj-ea"/>
                <a:ea typeface="+mj-ea"/>
              </a:rPr>
              <a:t>群體討論</a:t>
            </a:r>
            <a:r>
              <a:rPr lang="zh-TW" altLang="en-US" sz="3200" b="1" dirty="0" smtClean="0">
                <a:latin typeface="+mj-ea"/>
                <a:ea typeface="+mj-ea"/>
              </a:rPr>
              <a:t>：觸發點子、找資料的方向、初步的核對與</a:t>
            </a:r>
            <a:r>
              <a:rPr lang="zh-TW" altLang="en-US" sz="3200" b="1" dirty="0" smtClean="0">
                <a:latin typeface="+mj-ea"/>
                <a:ea typeface="+mj-ea"/>
              </a:rPr>
              <a:t>回饋。</a:t>
            </a:r>
            <a:endParaRPr lang="zh-TW" altLang="zh-TW" sz="3200" b="1" dirty="0">
              <a:latin typeface="+mj-ea"/>
              <a:ea typeface="+mj-ea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685800" y="5728188"/>
            <a:ext cx="17173414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TW" altLang="en-US" sz="3200" b="1" dirty="0" smtClean="0">
                <a:latin typeface="+mj-ea"/>
                <a:ea typeface="+mj-ea"/>
              </a:rPr>
              <a:t>機制上：三段式的結構、每一個人都有任務、創造交集</a:t>
            </a:r>
            <a:r>
              <a:rPr lang="zh-TW" altLang="en-US" sz="3200" b="1" dirty="0" smtClean="0">
                <a:latin typeface="+mj-ea"/>
                <a:ea typeface="+mj-ea"/>
              </a:rPr>
              <a:t>；</a:t>
            </a:r>
            <a:endParaRPr lang="en-US" altLang="zh-TW" sz="3200" b="1" dirty="0" smtClean="0">
              <a:latin typeface="+mj-ea"/>
              <a:ea typeface="+mj-ea"/>
            </a:endParaRPr>
          </a:p>
          <a:p>
            <a:pPr lvl="0"/>
            <a:r>
              <a:rPr lang="zh-TW" altLang="en-US" sz="3200" b="1" dirty="0" smtClean="0">
                <a:latin typeface="+mj-ea"/>
                <a:ea typeface="+mj-ea"/>
              </a:rPr>
              <a:t>自主不一定是漫無目的，規則</a:t>
            </a:r>
            <a:r>
              <a:rPr lang="zh-TW" altLang="en-US" sz="3200" b="1" dirty="0" smtClean="0">
                <a:latin typeface="+mj-ea"/>
                <a:ea typeface="+mj-ea"/>
              </a:rPr>
              <a:t>搭建</a:t>
            </a:r>
            <a:r>
              <a:rPr lang="zh-TW" altLang="en-US" sz="3200" b="1" dirty="0" smtClean="0">
                <a:latin typeface="+mj-ea"/>
                <a:ea typeface="+mj-ea"/>
              </a:rPr>
              <a:t>環境與節奏。</a:t>
            </a:r>
            <a:endParaRPr lang="zh-TW" altLang="zh-TW" sz="3200" b="1" dirty="0">
              <a:latin typeface="+mj-ea"/>
              <a:ea typeface="+mj-ea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685800" y="2917979"/>
            <a:ext cx="17145000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en-US" sz="3200" b="1" u="none" dirty="0" smtClean="0">
                <a:solidFill>
                  <a:srgbClr val="000000"/>
                </a:solidFill>
                <a:latin typeface="+mj-ea"/>
                <a:ea typeface="+mj-ea"/>
              </a:rPr>
              <a:t>前提：我們是一個對自主學習高動機的社群，但每個人的需求都不同，組課共學是適應的過程。</a:t>
            </a:r>
            <a:r>
              <a:rPr lang="en-US" altLang="zh-TW" sz="3200" b="1" u="none" dirty="0" smtClean="0">
                <a:solidFill>
                  <a:srgbClr val="000000"/>
                </a:solidFill>
                <a:latin typeface="+mj-ea"/>
                <a:ea typeface="+mj-ea"/>
              </a:rPr>
              <a:t/>
            </a:r>
            <a:br>
              <a:rPr lang="en-US" altLang="zh-TW" sz="3200" b="1" u="none" dirty="0" smtClean="0">
                <a:solidFill>
                  <a:srgbClr val="000000"/>
                </a:solidFill>
                <a:latin typeface="+mj-ea"/>
                <a:ea typeface="+mj-ea"/>
              </a:rPr>
            </a:br>
            <a:r>
              <a:rPr lang="zh-TW" altLang="en-US" sz="3200" b="1" u="none" dirty="0" smtClean="0">
                <a:solidFill>
                  <a:srgbClr val="000000"/>
                </a:solidFill>
                <a:latin typeface="+mj-ea"/>
                <a:ea typeface="+mj-ea"/>
              </a:rPr>
              <a:t>有回饋就會願意多投入、多投入就會有回饋感。</a:t>
            </a:r>
            <a:endParaRPr lang="en-US" sz="32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685800" y="8074829"/>
            <a:ext cx="17188913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TW" altLang="en-US" sz="3200" b="1" dirty="0" smtClean="0">
                <a:latin typeface="+mj-ea"/>
                <a:ea typeface="+mj-ea"/>
              </a:rPr>
              <a:t>資深學習者的後設示範：丁丁扮演的角色，不吝於點破現象、權力運作、團體狀態；</a:t>
            </a:r>
            <a:r>
              <a:rPr lang="en-US" altLang="zh-TW" sz="3200" b="1" dirty="0" smtClean="0">
                <a:latin typeface="+mj-ea"/>
                <a:ea typeface="+mj-ea"/>
              </a:rPr>
              <a:t/>
            </a:r>
            <a:br>
              <a:rPr lang="en-US" altLang="zh-TW" sz="3200" b="1" dirty="0" smtClean="0">
                <a:latin typeface="+mj-ea"/>
                <a:ea typeface="+mj-ea"/>
              </a:rPr>
            </a:br>
            <a:r>
              <a:rPr lang="zh-TW" altLang="en-US" sz="3200" b="1" dirty="0" smtClean="0">
                <a:latin typeface="+mj-ea"/>
                <a:ea typeface="+mj-ea"/>
              </a:rPr>
              <a:t>成人為主的社群更容易趨向避免張力的情況，有人可以同時讓大家感覺安全又警醒，是很好的。</a:t>
            </a:r>
            <a:endParaRPr lang="zh-TW" altLang="zh-TW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233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2650483"/>
            <a:chOff x="0" y="0"/>
            <a:chExt cx="4816593" cy="94170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941704"/>
            </a:xfrm>
            <a:custGeom>
              <a:avLst/>
              <a:gdLst/>
              <a:ahLst/>
              <a:cxnLst/>
              <a:rect l="l" t="t" r="r" b="b"/>
              <a:pathLst>
                <a:path w="4816592" h="941704">
                  <a:moveTo>
                    <a:pt x="0" y="0"/>
                  </a:moveTo>
                  <a:lnTo>
                    <a:pt x="4816592" y="0"/>
                  </a:lnTo>
                  <a:lnTo>
                    <a:pt x="4816592" y="941704"/>
                  </a:lnTo>
                  <a:lnTo>
                    <a:pt x="0" y="941704"/>
                  </a:lnTo>
                  <a:close/>
                </a:path>
              </a:pathLst>
            </a:custGeom>
            <a:solidFill>
              <a:srgbClr val="E9FFE8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9460586"/>
            <a:ext cx="18288000" cy="826414"/>
            <a:chOff x="0" y="0"/>
            <a:chExt cx="4816593" cy="217656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4816592" cy="217656"/>
            </a:xfrm>
            <a:custGeom>
              <a:avLst/>
              <a:gdLst/>
              <a:ahLst/>
              <a:cxnLst/>
              <a:rect l="l" t="t" r="r" b="b"/>
              <a:pathLst>
                <a:path w="4816592" h="217656">
                  <a:moveTo>
                    <a:pt x="0" y="0"/>
                  </a:moveTo>
                  <a:lnTo>
                    <a:pt x="4816592" y="0"/>
                  </a:lnTo>
                  <a:lnTo>
                    <a:pt x="4816592" y="217656"/>
                  </a:lnTo>
                  <a:lnTo>
                    <a:pt x="0" y="217656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543050" y="630304"/>
            <a:ext cx="15074732" cy="10986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 algn="ctr">
              <a:lnSpc>
                <a:spcPts val="10500"/>
              </a:lnSpc>
              <a:spcBef>
                <a:spcPct val="0"/>
              </a:spcBef>
            </a:pPr>
            <a:r>
              <a:rPr lang="zh-TW" altLang="en-US" sz="4800" b="1" smtClean="0">
                <a:solidFill>
                  <a:srgbClr val="000000"/>
                </a:solidFill>
                <a:latin typeface="+mj-ea"/>
                <a:ea typeface="+mj-ea"/>
              </a:rPr>
              <a:t>我怎麼觀察？</a:t>
            </a:r>
            <a:endParaRPr lang="en-US" altLang="zh-TW" sz="48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90600" y="4334596"/>
            <a:ext cx="16459200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ts val="2672"/>
              </a:lnSpc>
              <a:spcBef>
                <a:spcPct val="0"/>
              </a:spcBef>
            </a:pP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記下流程，在這個基礎上發生哪些事、我做什麼／不做什麼、別人做什麼／不做什麼</a:t>
            </a:r>
            <a:endParaRPr lang="en-US" sz="32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grpSp>
        <p:nvGrpSpPr>
          <p:cNvPr id="15" name="Group 15"/>
          <p:cNvGrpSpPr/>
          <p:nvPr/>
        </p:nvGrpSpPr>
        <p:grpSpPr>
          <a:xfrm>
            <a:off x="16781406" y="1107433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7" name="TextBox 1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19" name="TextBox 13"/>
          <p:cNvSpPr txBox="1"/>
          <p:nvPr/>
        </p:nvSpPr>
        <p:spPr>
          <a:xfrm>
            <a:off x="997058" y="5073322"/>
            <a:ext cx="13404742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TW" altLang="en-US" sz="3200" b="1" dirty="0" smtClean="0">
                <a:latin typeface="+mj-ea"/>
                <a:ea typeface="+mj-ea"/>
              </a:rPr>
              <a:t>為什麼</a:t>
            </a:r>
            <a:r>
              <a:rPr lang="zh-TW" altLang="en-US" sz="3200" b="1" dirty="0" smtClean="0">
                <a:latin typeface="+mj-ea"/>
                <a:ea typeface="+mj-ea"/>
              </a:rPr>
              <a:t>發生這些事？為什麼我記下的是這些事？</a:t>
            </a:r>
            <a:endParaRPr lang="zh-TW" altLang="zh-TW" sz="3200" b="1" dirty="0">
              <a:latin typeface="+mj-ea"/>
              <a:ea typeface="+mj-ea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990599" y="5896686"/>
            <a:ext cx="15627183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TW" altLang="en-US" sz="3200" b="1" dirty="0" smtClean="0">
                <a:latin typeface="+mj-ea"/>
                <a:ea typeface="+mj-ea"/>
              </a:rPr>
              <a:t>對於同樣的事情，我</a:t>
            </a:r>
            <a:r>
              <a:rPr lang="zh-TW" altLang="en-US" sz="3200" b="1" dirty="0" smtClean="0">
                <a:latin typeface="+mj-ea"/>
                <a:ea typeface="+mj-ea"/>
              </a:rPr>
              <a:t>的感覺是什麼</a:t>
            </a:r>
            <a:r>
              <a:rPr lang="zh-TW" altLang="en-US" sz="3200" b="1" dirty="0" smtClean="0">
                <a:latin typeface="+mj-ea"/>
                <a:ea typeface="+mj-ea"/>
              </a:rPr>
              <a:t>？別人的感覺是什麼？相互補充、對照。</a:t>
            </a:r>
            <a:endParaRPr lang="zh-TW" altLang="zh-TW" sz="3200" b="1" dirty="0">
              <a:latin typeface="+mj-ea"/>
              <a:ea typeface="+mj-ea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990598" y="6726819"/>
            <a:ext cx="10820401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TW" altLang="en-US" sz="3200" b="1" dirty="0" smtClean="0">
                <a:latin typeface="+mj-ea"/>
                <a:ea typeface="+mj-ea"/>
              </a:rPr>
              <a:t>練習</a:t>
            </a:r>
            <a:r>
              <a:rPr lang="zh-TW" altLang="en-US" sz="3200" b="1" dirty="0" smtClean="0">
                <a:latin typeface="+mj-ea"/>
                <a:ea typeface="+mj-ea"/>
              </a:rPr>
              <a:t>後</a:t>
            </a:r>
            <a:r>
              <a:rPr lang="zh-TW" altLang="en-US" sz="3200" b="1" dirty="0">
                <a:latin typeface="+mj-ea"/>
                <a:ea typeface="+mj-ea"/>
              </a:rPr>
              <a:t>設的</a:t>
            </a:r>
            <a:r>
              <a:rPr lang="zh-TW" altLang="en-US" sz="3200" b="1" dirty="0" smtClean="0">
                <a:latin typeface="+mj-ea"/>
                <a:ea typeface="+mj-ea"/>
              </a:rPr>
              <a:t>能力對自主學習的重要性</a:t>
            </a:r>
            <a:r>
              <a:rPr lang="zh-TW" altLang="en-US" sz="3200" b="1" dirty="0" smtClean="0">
                <a:latin typeface="+mj-ea"/>
                <a:ea typeface="+mj-ea"/>
              </a:rPr>
              <a:t>？</a:t>
            </a:r>
            <a:endParaRPr lang="zh-TW" altLang="zh-TW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2401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154305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0" y="308610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54305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86100" y="0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543050" y="1543050"/>
            <a:ext cx="1543050" cy="1543050"/>
            <a:chOff x="0" y="0"/>
            <a:chExt cx="812800" cy="8128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81B1B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543050" y="1543050"/>
            <a:ext cx="16744950" cy="7367239"/>
            <a:chOff x="0" y="0"/>
            <a:chExt cx="4410193" cy="194034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410192" cy="1940343"/>
            </a:xfrm>
            <a:custGeom>
              <a:avLst/>
              <a:gdLst/>
              <a:ahLst/>
              <a:cxnLst/>
              <a:rect l="l" t="t" r="r" b="b"/>
              <a:pathLst>
                <a:path w="4410192" h="1940343">
                  <a:moveTo>
                    <a:pt x="0" y="0"/>
                  </a:moveTo>
                  <a:lnTo>
                    <a:pt x="4410192" y="0"/>
                  </a:lnTo>
                  <a:lnTo>
                    <a:pt x="4410192" y="1940343"/>
                  </a:lnTo>
                  <a:lnTo>
                    <a:pt x="0" y="1940343"/>
                  </a:lnTo>
                  <a:close/>
                </a:path>
              </a:pathLst>
            </a:custGeom>
            <a:solidFill>
              <a:srgbClr val="F4CEE4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812800" cy="889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l">
                <a:lnSpc>
                  <a:spcPts val="485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744950" y="7367239"/>
            <a:ext cx="1543050" cy="1543050"/>
            <a:chOff x="0" y="0"/>
            <a:chExt cx="812800" cy="812800"/>
          </a:xfrm>
          <a:solidFill>
            <a:schemeClr val="accent2">
              <a:lumMod val="75000"/>
            </a:schemeClr>
          </a:solidFill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grpFill/>
          </p:spPr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262"/>
                </a:lnSpc>
              </a:pPr>
              <a:endParaRPr/>
            </a:p>
          </p:txBody>
        </p:sp>
      </p:grpSp>
      <p:sp>
        <p:nvSpPr>
          <p:cNvPr id="27" name="矩形 26"/>
          <p:cNvSpPr/>
          <p:nvPr/>
        </p:nvSpPr>
        <p:spPr>
          <a:xfrm>
            <a:off x="3084673" y="3402731"/>
            <a:ext cx="125735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0"/>
              </a:spcBef>
            </a:pP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工作日：約十五年前，盧駿逸、羅士哲（台南塾）在新竹開始獨立教育的工作，參與的家長、對另類教育有興趣的大學生、參與的課後生／自學生逐漸形成一個弱連結社群；</a:t>
            </a:r>
            <a:r>
              <a:rPr lang="en-US" altLang="zh-TW" sz="3200" b="1" dirty="0" smtClean="0">
                <a:solidFill>
                  <a:srgbClr val="000000"/>
                </a:solidFill>
                <a:latin typeface="+mj-ea"/>
                <a:ea typeface="+mj-ea"/>
              </a:rPr>
              <a:t>2016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年開始，盧駿逸發起工作日這個教育現場，歷經幾代工作者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的更迭替換，至今仍然進行中。</a:t>
            </a:r>
            <a:endParaRPr lang="en-US" altLang="zh-TW" sz="32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084673" y="5966405"/>
            <a:ext cx="125735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0"/>
              </a:spcBef>
            </a:pP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清大住宿書院：約十五年前，台灣開始出現「住宿書院」的制度</a:t>
            </a:r>
            <a:r>
              <a:rPr lang="zh-TW" altLang="en-US" sz="3200" b="1" dirty="0" smtClean="0">
                <a:solidFill>
                  <a:srgbClr val="000000"/>
                </a:solidFill>
                <a:latin typeface="+mj-ea"/>
                <a:ea typeface="+mj-ea"/>
              </a:rPr>
              <a:t>。最早聽到的是東海大學的博雅書院。書院自外於系所的運作，大學生在科系以外，另外有一個涵蓋住宿生活、跨領域學習的學習場域。</a:t>
            </a:r>
            <a:endParaRPr lang="en-US" altLang="zh-TW" sz="32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29" name="TextBox 26"/>
          <p:cNvSpPr txBox="1"/>
          <p:nvPr/>
        </p:nvSpPr>
        <p:spPr>
          <a:xfrm>
            <a:off x="2027695" y="1859681"/>
            <a:ext cx="14687550" cy="1148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0500"/>
              </a:lnSpc>
              <a:spcBef>
                <a:spcPct val="0"/>
              </a:spcBef>
            </a:pPr>
            <a:r>
              <a:rPr lang="zh-TW" altLang="en-US" sz="7500" b="1" dirty="0" smtClean="0">
                <a:solidFill>
                  <a:srgbClr val="000000"/>
                </a:solidFill>
                <a:latin typeface="+mj-ea"/>
                <a:ea typeface="+mj-ea"/>
              </a:rPr>
              <a:t>前情提要</a:t>
            </a:r>
            <a:endParaRPr lang="en-US" sz="7500" b="1" u="none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3224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台北黑體">
      <a:majorFont>
        <a:latin typeface="Taipei Sans TC Beta"/>
        <a:ea typeface="Taipei Sans TC Beta"/>
        <a:cs typeface=""/>
      </a:majorFont>
      <a:minorFont>
        <a:latin typeface="Taipei Sans TC Beta Light"/>
        <a:ea typeface="Taipei Sans TC Bet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673</Words>
  <Application>Microsoft Office PowerPoint</Application>
  <PresentationFormat>自訂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Taipei Sans TC Beta</vt:lpstr>
      <vt:lpstr>Arial</vt:lpstr>
      <vt:lpstr>Taipei Sans TC Beta Light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Colourful Playful Infographic Presentation</dc:title>
  <dc:creator>Korisnik</dc:creator>
  <cp:lastModifiedBy>Tsai Gill</cp:lastModifiedBy>
  <cp:revision>44</cp:revision>
  <dcterms:created xsi:type="dcterms:W3CDTF">2006-08-16T00:00:00Z</dcterms:created>
  <dcterms:modified xsi:type="dcterms:W3CDTF">2022-12-08T10:15:37Z</dcterms:modified>
  <dc:identifier>DAFJJFQdDxc</dc:identifier>
</cp:coreProperties>
</file>