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2" r:id="rId6"/>
    <p:sldId id="260" r:id="rId7"/>
    <p:sldId id="263" r:id="rId8"/>
    <p:sldId id="266" r:id="rId9"/>
    <p:sldId id="267" r:id="rId10"/>
    <p:sldId id="268" r:id="rId11"/>
    <p:sldId id="264" r:id="rId12"/>
    <p:sldId id="265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BF0FBEB-15D1-45F0-9554-471221637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2DBFFB7D-09F9-4A68-ACBD-7055677E0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9A07400-EB79-417B-83F9-DE15154AA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6125-11E3-41F5-B734-5638EA388B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7CE16FC6-2102-445C-A313-065E8F0EB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2600FAB-DDD1-44B1-A695-B92F76401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4CB-D775-4853-AFA0-CD4AA9AAF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997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8573C60-60E2-4837-BEA9-3DFBA8822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066EA166-964A-4540-BBA0-5C6313E65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8B49E2B-1F3A-4813-89F9-12ED6D05C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6125-11E3-41F5-B734-5638EA388B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42A2F34-C2C6-4B7B-A22B-FEAE0738A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06A1078-7D46-4A6A-A7DA-15140FAA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4CB-D775-4853-AFA0-CD4AA9AAF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094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DDDC44A3-1EC5-4AA1-8A3B-AC56EDB03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9324AF88-8139-48BF-99E8-0123C2F8F3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5CCB18A-20E5-49D9-BE8D-BD78E0EB8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6125-11E3-41F5-B734-5638EA388B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DA17B1B-3126-4121-B057-0179AB0D8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7BC7C414-38F7-4EBD-9DF3-06FC563C5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4CB-D775-4853-AFA0-CD4AA9AAF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68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FC58B00-D547-4E46-A54A-3AE0465D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46389476-2423-42DC-B7DD-0A0EAD39D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86BD2FC-CF3B-4B20-8DBD-D86BAF870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6125-11E3-41F5-B734-5638EA388B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15BDB60E-8C9B-4F4F-AEF6-C165F03E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2B0AFF7-F366-4A51-911A-48CFE9B0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4CB-D775-4853-AFA0-CD4AA9AAF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700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AD70DF9-AD22-4DB2-9983-6CF9C0450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99F8210-81E0-4971-8FA8-1508D114CA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6E67C4F-D62E-46AA-9FBC-C2013A81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6125-11E3-41F5-B734-5638EA388B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90AD2B1-02FE-4B69-BC74-DBB5F134C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96B4AE9-10C6-4426-953C-0A84DC92E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4CB-D775-4853-AFA0-CD4AA9AAF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835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0BD446F-90DC-4402-96A6-BD477904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4BB2014-29B8-4FDC-A3FF-3E0A97F639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D05F8C3D-B864-4135-8C43-4B29BA851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AC790928-8F39-4D11-B2B0-E356C44C6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6125-11E3-41F5-B734-5638EA388B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49F94F14-DA21-489D-A8CC-DFB29156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39766AC-FD43-4F7A-BFC4-3FC103147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4CB-D775-4853-AFA0-CD4AA9AAF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38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A4EFE7F-410C-4AF4-A1CE-A2BE7FC8E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A6B61FA4-9AFB-4CD1-A0A9-5869A4045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8D82503D-C241-4416-97F1-36EE536C8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FBA7A588-5D06-40A2-882D-D0687C2E2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3786F062-4616-4230-9AF5-EE251FC76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7607233F-ECAF-42E2-9BA8-9EFFF4DE6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6125-11E3-41F5-B734-5638EA388B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1BC0F39D-4E33-4DEA-92A9-3F81F4EB8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6E0B47D0-3B08-4567-8DC6-56352B258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4CB-D775-4853-AFA0-CD4AA9AAF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73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6088977-315F-4E66-A8B7-1B42025B4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A4D882DF-A5E1-49CA-B3D0-C0079940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6125-11E3-41F5-B734-5638EA388B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30731096-4B06-4953-B9F5-D8546E66B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3D6E9B53-900E-4844-AAEF-5FFDF8E74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4CB-D775-4853-AFA0-CD4AA9AAF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224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A3AB2629-860E-4FA7-A72C-CBE19DFC2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6125-11E3-41F5-B734-5638EA388B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E1F96618-B0A8-40D6-969A-15E0E85FB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0CCA2C7C-92A6-447B-9B6A-0CC8968A1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4CB-D775-4853-AFA0-CD4AA9AAF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371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004C5F2-5B78-4485-9833-FE3901CC2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9023C9E-2CC1-43B5-BB20-FB420E2F7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9193F4DD-7C59-48F3-AA30-B5536113C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1D9BB38-3BD9-45C1-81E1-2CB2F7E56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6125-11E3-41F5-B734-5638EA388B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58BFA4B2-B32B-45CC-8ED6-3CDA70930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FBF46C71-E58B-4A5C-BBC7-38219E0C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4CB-D775-4853-AFA0-CD4AA9AAF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830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AB8F4B3-3D1A-436A-AB7E-61881EC29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6B826FE6-D3FB-45AE-B7ED-01785B9A8F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7A43F24D-C3D1-4A97-A31E-6C6576754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0B0EBF0B-A310-4B18-B293-876B6319D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E6125-11E3-41F5-B734-5638EA388B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83E5FBC1-7F85-4583-86CC-7E070EA74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63B7D608-B0DF-4835-919E-2A102B550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74CB-D775-4853-AFA0-CD4AA9AAF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93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AD45DB40-C418-4FA8-B333-61135B477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750B225D-84E8-47DD-A050-38C04CE2E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BED00B25-3758-4EE0-9C3F-47D71DFDA0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E6125-11E3-41F5-B734-5638EA388BC1}" type="datetimeFigureOut">
              <a:rPr lang="zh-TW" altLang="en-US" smtClean="0"/>
              <a:t>2022/11/23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61A60F8-7AFC-4B25-BC46-5D488E6D9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242044B-A096-4429-B8F2-F101C4C1E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574CB-D775-4853-AFA0-CD4AA9AAFE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7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618F1F6-B1B2-419D-8228-1CE21FC81E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同村共養案例分享</a:t>
            </a:r>
            <a:r>
              <a:rPr lang="en-US" altLang="zh-TW" dirty="0"/>
              <a:t>(</a:t>
            </a:r>
            <a:r>
              <a:rPr lang="zh-TW" altLang="en-US" dirty="0"/>
              <a:t>埔里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1365829E-C330-4F52-B170-019E669AD1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財團法人良顯堂</a:t>
            </a:r>
            <a:endParaRPr lang="en-US" altLang="zh-TW" dirty="0"/>
          </a:p>
          <a:p>
            <a:r>
              <a:rPr lang="zh-TW" altLang="en-US" dirty="0"/>
              <a:t>社會福利基金會</a:t>
            </a:r>
          </a:p>
        </p:txBody>
      </p:sp>
    </p:spTree>
    <p:extLst>
      <p:ext uri="{BB962C8B-B14F-4D97-AF65-F5344CB8AC3E}">
        <p14:creationId xmlns:p14="http://schemas.microsoft.com/office/powerpoint/2010/main" val="3444980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cap="all" dirty="0"/>
              <a:t>MILK6379</a:t>
            </a:r>
            <a:r>
              <a:rPr lang="zh-TW" altLang="en-US" cap="all" dirty="0"/>
              <a:t>鳥地方休憩空間</a:t>
            </a:r>
            <a:br>
              <a:rPr lang="zh-TW" altLang="en-US" cap="all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大埔里地區</a:t>
            </a:r>
            <a:r>
              <a:rPr lang="en-US" altLang="zh-TW" dirty="0"/>
              <a:t>10-19</a:t>
            </a:r>
            <a:r>
              <a:rPr lang="zh-TW" altLang="en-US" dirty="0"/>
              <a:t>歲社區青少年皆可免費辦證</a:t>
            </a:r>
            <a:r>
              <a:rPr lang="zh-TW" altLang="en-US" dirty="0" smtClean="0"/>
              <a:t>使用</a:t>
            </a:r>
            <a:endParaRPr lang="en-US" altLang="zh-TW" dirty="0" smtClean="0"/>
          </a:p>
          <a:p>
            <a:r>
              <a:rPr lang="zh-TW" altLang="en-US" dirty="0"/>
              <a:t>服務內容</a:t>
            </a:r>
          </a:p>
          <a:p>
            <a:pPr marL="0" indent="0">
              <a:buNone/>
            </a:pPr>
            <a:r>
              <a:rPr lang="en-US" altLang="zh-TW" dirty="0"/>
              <a:t>【</a:t>
            </a:r>
            <a:r>
              <a:rPr lang="zh-TW" altLang="en-US" dirty="0"/>
              <a:t>設施設備</a:t>
            </a:r>
            <a:r>
              <a:rPr lang="en-US" altLang="zh-TW" dirty="0"/>
              <a:t>】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─ 雜誌</a:t>
            </a:r>
            <a:r>
              <a:rPr lang="en-US" altLang="zh-TW" dirty="0"/>
              <a:t>(</a:t>
            </a:r>
            <a:r>
              <a:rPr lang="zh-TW" altLang="en-US" dirty="0"/>
              <a:t>籃球、偶像、電影、流行時尚、彩妝、心理測驗</a:t>
            </a:r>
            <a:r>
              <a:rPr lang="en-US" altLang="zh-TW" dirty="0"/>
              <a:t>)</a:t>
            </a:r>
            <a:r>
              <a:rPr lang="zh-TW" altLang="en-US" dirty="0"/>
              <a:t>、漫畫、小說、散文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─ 籃球、投籃機、撞球檯、桌球、桌上曲棍球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─</a:t>
            </a:r>
            <a:r>
              <a:rPr lang="en-US" altLang="zh-TW" dirty="0"/>
              <a:t>Xbox</a:t>
            </a:r>
            <a:r>
              <a:rPr lang="zh-TW" altLang="en-US" dirty="0"/>
              <a:t>電視遊樂器、</a:t>
            </a:r>
            <a:r>
              <a:rPr lang="en-US" altLang="zh-TW" dirty="0"/>
              <a:t>KOD</a:t>
            </a:r>
            <a:r>
              <a:rPr lang="zh-TW" altLang="en-US" dirty="0"/>
              <a:t>最新音樂</a:t>
            </a:r>
            <a:r>
              <a:rPr lang="en-US" altLang="zh-TW" dirty="0"/>
              <a:t>KTV</a:t>
            </a:r>
            <a:r>
              <a:rPr lang="zh-TW" altLang="en-US" dirty="0"/>
              <a:t>歡唱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─爵士鼓、電子琴、電吉他、吉他、烏克麗麗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─電腦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2137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cap="all" dirty="0">
                <a:solidFill>
                  <a:srgbClr val="52493D"/>
                </a:solidFill>
                <a:latin typeface="Open Sans" panose="020B0606030504020204" pitchFamily="34" charset="0"/>
              </a:rPr>
              <a:t>陳綢兒少家園</a:t>
            </a:r>
            <a:br>
              <a:rPr lang="zh-TW" altLang="en-US" cap="all" dirty="0">
                <a:solidFill>
                  <a:srgbClr val="52493D"/>
                </a:solidFill>
                <a:latin typeface="Open Sans" panose="020B0606030504020204" pitchFamily="34" charset="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b="1" dirty="0"/>
              <a:t>安置對象</a:t>
            </a:r>
            <a:r>
              <a:rPr lang="zh-TW" altLang="en-US" b="1" dirty="0" smtClean="0"/>
              <a:t>為</a:t>
            </a:r>
            <a:r>
              <a:rPr lang="en-US" altLang="zh-TW" b="1" dirty="0" smtClean="0"/>
              <a:t>6</a:t>
            </a:r>
            <a:r>
              <a:rPr lang="zh-TW" altLang="en-US" b="1" dirty="0" smtClean="0"/>
              <a:t>至</a:t>
            </a:r>
            <a:r>
              <a:rPr lang="en-US" altLang="zh-TW" b="1" dirty="0"/>
              <a:t>18</a:t>
            </a:r>
            <a:r>
              <a:rPr lang="zh-TW" altLang="en-US" b="1" dirty="0"/>
              <a:t>歲</a:t>
            </a:r>
            <a:r>
              <a:rPr lang="zh-TW" altLang="en-US" b="1" dirty="0" smtClean="0"/>
              <a:t>少年</a:t>
            </a:r>
            <a:endParaRPr lang="en-US" altLang="zh-TW" b="1" dirty="0" smtClean="0"/>
          </a:p>
          <a:p>
            <a:pPr marL="0" indent="0" fontAlgn="base">
              <a:buNone/>
            </a:pPr>
            <a:r>
              <a:rPr lang="zh-TW" altLang="en-US" dirty="0"/>
              <a:t>◆少年事件處理法</a:t>
            </a:r>
          </a:p>
          <a:p>
            <a:pPr marL="0" indent="0" fontAlgn="base">
              <a:buNone/>
            </a:pPr>
            <a:r>
              <a:rPr lang="en-US" altLang="zh-TW" dirty="0"/>
              <a:t>§ 42</a:t>
            </a:r>
            <a:r>
              <a:rPr lang="zh-TW" altLang="en-US" dirty="0"/>
              <a:t>安置輔導</a:t>
            </a:r>
          </a:p>
          <a:p>
            <a:pPr marL="0" indent="0" fontAlgn="base">
              <a:buNone/>
            </a:pPr>
            <a:r>
              <a:rPr lang="zh-TW" altLang="en-US" dirty="0"/>
              <a:t>◆兒童及少年權益保障法：</a:t>
            </a:r>
          </a:p>
          <a:p>
            <a:pPr marL="0" indent="0" fontAlgn="base">
              <a:buNone/>
            </a:pPr>
            <a:r>
              <a:rPr lang="en-US" altLang="zh-TW" dirty="0"/>
              <a:t>§ 23-9</a:t>
            </a:r>
            <a:r>
              <a:rPr lang="zh-TW" altLang="en-US" dirty="0"/>
              <a:t>不適宜在家內教養或逃家</a:t>
            </a:r>
          </a:p>
          <a:p>
            <a:pPr marL="0" indent="0" fontAlgn="base">
              <a:buNone/>
            </a:pPr>
            <a:r>
              <a:rPr lang="en-US" altLang="zh-TW" dirty="0"/>
              <a:t>§ 23-10</a:t>
            </a:r>
            <a:r>
              <a:rPr lang="zh-TW" altLang="en-US" dirty="0"/>
              <a:t>無依</a:t>
            </a:r>
          </a:p>
          <a:p>
            <a:pPr marL="0" indent="0" fontAlgn="base">
              <a:buNone/>
            </a:pPr>
            <a:r>
              <a:rPr lang="en-US" altLang="zh-TW" dirty="0"/>
              <a:t>§ 52</a:t>
            </a:r>
            <a:r>
              <a:rPr lang="zh-TW" altLang="en-US" dirty="0"/>
              <a:t>父母或監護人因無力教養之偏差兒少委託安置</a:t>
            </a:r>
          </a:p>
          <a:p>
            <a:pPr marL="0" indent="0" fontAlgn="base">
              <a:buNone/>
            </a:pPr>
            <a:r>
              <a:rPr lang="en-US" altLang="zh-TW" dirty="0"/>
              <a:t>§ 56</a:t>
            </a:r>
            <a:r>
              <a:rPr lang="zh-TW" altLang="en-US" dirty="0"/>
              <a:t>生命、身體或自由有立即之危險或危險之虞者</a:t>
            </a:r>
          </a:p>
          <a:p>
            <a:pPr marL="0" indent="0" fontAlgn="base">
              <a:buNone/>
            </a:pPr>
            <a:r>
              <a:rPr lang="en-US" altLang="zh-TW" dirty="0"/>
              <a:t>§ 62</a:t>
            </a:r>
            <a:r>
              <a:rPr lang="zh-TW" altLang="en-US" dirty="0"/>
              <a:t>父母或監護人因家庭內重大變故委託安置</a:t>
            </a:r>
          </a:p>
          <a:p>
            <a:pPr marL="0" indent="0" fontAlgn="base">
              <a:buNone/>
            </a:pPr>
            <a:r>
              <a:rPr lang="zh-TW" altLang="en-US" dirty="0"/>
              <a:t>▲本園安置皆需透過各縣市政府、法院委託及轉介安置。</a:t>
            </a:r>
          </a:p>
          <a:p>
            <a:pPr marL="0" indent="0">
              <a:buNone/>
            </a:pPr>
            <a:endParaRPr lang="zh-TW" altLang="en-US" b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4215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7A7A7A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「我的未來不是夢─偏鄉青少年就業準備計畫」</a:t>
            </a:r>
            <a:r>
              <a:rPr lang="en-US" altLang="zh-TW" dirty="0">
                <a:solidFill>
                  <a:srgbClr val="7A7A7A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en-US" altLang="zh-TW" dirty="0">
                <a:solidFill>
                  <a:srgbClr val="7A7A7A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種子</a:t>
            </a:r>
            <a:endParaRPr lang="en-US" altLang="zh-TW" dirty="0" smtClean="0"/>
          </a:p>
          <a:p>
            <a:r>
              <a:rPr lang="zh-TW" altLang="en-US" dirty="0" smtClean="0"/>
              <a:t>幼苗</a:t>
            </a:r>
            <a:endParaRPr lang="en-US" altLang="zh-TW" dirty="0" smtClean="0"/>
          </a:p>
          <a:p>
            <a:r>
              <a:rPr lang="zh-TW" altLang="en-US" dirty="0" smtClean="0"/>
              <a:t>草原</a:t>
            </a:r>
            <a:endParaRPr lang="en-US" altLang="zh-TW" dirty="0" smtClean="0"/>
          </a:p>
          <a:p>
            <a:r>
              <a:rPr lang="zh-TW" altLang="en-US" dirty="0" smtClean="0"/>
              <a:t>叢林</a:t>
            </a:r>
            <a:endParaRPr lang="en-US" altLang="zh-TW" dirty="0" smtClean="0"/>
          </a:p>
          <a:p>
            <a:r>
              <a:rPr lang="zh-TW" altLang="en-US" dirty="0" smtClean="0"/>
              <a:t>果實</a:t>
            </a:r>
            <a:endParaRPr lang="en-US" altLang="zh-TW" dirty="0" smtClean="0"/>
          </a:p>
          <a:p>
            <a:r>
              <a:rPr lang="zh-TW" altLang="en-US" dirty="0"/>
              <a:t>土壤</a:t>
            </a:r>
          </a:p>
        </p:txBody>
      </p:sp>
    </p:spTree>
    <p:extLst>
      <p:ext uri="{BB962C8B-B14F-4D97-AF65-F5344CB8AC3E}">
        <p14:creationId xmlns:p14="http://schemas.microsoft.com/office/powerpoint/2010/main" val="4088019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b="1" dirty="0" smtClean="0"/>
              <a:t>職</a:t>
            </a:r>
            <a:r>
              <a:rPr lang="zh-TW" altLang="en-US" b="1" dirty="0"/>
              <a:t>涯種子</a:t>
            </a:r>
            <a:r>
              <a:rPr lang="zh-TW" altLang="en-US" b="1" dirty="0" smtClean="0"/>
              <a:t>區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/>
              <a:t>預防勝於治療 沒有行動就沒有成效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對象及</a:t>
            </a:r>
            <a:r>
              <a:rPr lang="zh-TW" altLang="en-US" b="1" dirty="0" smtClean="0"/>
              <a:t>年齡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8~10</a:t>
            </a:r>
            <a:r>
              <a:rPr lang="zh-TW" altLang="en-US" dirty="0"/>
              <a:t>歲（國小兒童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b="1" dirty="0"/>
              <a:t>服務內容</a:t>
            </a:r>
          </a:p>
          <a:p>
            <a:pPr marL="457200" lvl="1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「</a:t>
            </a:r>
            <a:r>
              <a:rPr lang="zh-TW" altLang="en-US" dirty="0"/>
              <a:t>質」來「職」往─兒童職涯探索營隊</a:t>
            </a:r>
          </a:p>
          <a:p>
            <a:pPr marL="457200" lvl="1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我</a:t>
            </a:r>
            <a:r>
              <a:rPr lang="zh-TW" altLang="en-US" dirty="0"/>
              <a:t>是誰─巡迴列車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2715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職</a:t>
            </a:r>
            <a:r>
              <a:rPr lang="zh-TW" altLang="en-US" b="1" dirty="0"/>
              <a:t>涯幼苗</a:t>
            </a:r>
            <a:r>
              <a:rPr lang="zh-TW" altLang="en-US" b="1" dirty="0" smtClean="0"/>
              <a:t>區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/>
              <a:t>我的未來不是夢 生活不再只有</a:t>
            </a:r>
            <a:r>
              <a:rPr lang="en-US" altLang="zh-TW" b="1" dirty="0"/>
              <a:t>LOL</a:t>
            </a:r>
            <a:br>
              <a:rPr lang="en-US" altLang="zh-TW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對象及</a:t>
            </a:r>
            <a:r>
              <a:rPr lang="zh-TW" altLang="en-US" b="1" dirty="0" smtClean="0"/>
              <a:t>年齡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10~12</a:t>
            </a:r>
            <a:r>
              <a:rPr lang="zh-TW" altLang="en-US" dirty="0"/>
              <a:t>歲（國小兒童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b="1" dirty="0"/>
              <a:t>服務內容</a:t>
            </a:r>
          </a:p>
          <a:p>
            <a:pPr marL="457200" lvl="1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職</a:t>
            </a:r>
            <a:r>
              <a:rPr lang="zh-TW" altLang="en-US" dirty="0"/>
              <a:t>人育樂營</a:t>
            </a:r>
          </a:p>
          <a:p>
            <a:pPr marL="457200" lvl="1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我</a:t>
            </a:r>
            <a:r>
              <a:rPr lang="zh-TW" altLang="en-US" dirty="0"/>
              <a:t>是誰─巡迴列車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1000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b="1" dirty="0" smtClean="0"/>
              <a:t>職</a:t>
            </a:r>
            <a:r>
              <a:rPr lang="zh-TW" altLang="en-US" b="1" dirty="0"/>
              <a:t>涯草原</a:t>
            </a:r>
            <a:r>
              <a:rPr lang="zh-TW" altLang="en-US" b="1" dirty="0" smtClean="0"/>
              <a:t>區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/>
              <a:t>醒醒吧孩子 這工作沒那麼容易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en-US" altLang="zh-TW" b="1" dirty="0" smtClean="0"/>
              <a:t/>
            </a:r>
            <a:br>
              <a:rPr lang="en-US" altLang="zh-TW" b="1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對象及</a:t>
            </a:r>
            <a:r>
              <a:rPr lang="zh-TW" altLang="en-US" b="1" dirty="0" smtClean="0"/>
              <a:t>年齡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12~15</a:t>
            </a:r>
            <a:r>
              <a:rPr lang="zh-TW" altLang="en-US" dirty="0"/>
              <a:t>歲（青少年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b="1" dirty="0"/>
              <a:t>服務內容</a:t>
            </a:r>
          </a:p>
          <a:p>
            <a:pPr marL="457200" lvl="1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職業</a:t>
            </a:r>
            <a:r>
              <a:rPr lang="zh-TW" altLang="en-US" dirty="0"/>
              <a:t>體驗營</a:t>
            </a:r>
          </a:p>
          <a:p>
            <a:pPr marL="457200" lvl="1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職業</a:t>
            </a:r>
            <a:r>
              <a:rPr lang="zh-TW" altLang="en-US" dirty="0"/>
              <a:t>達人─巡迴列車</a:t>
            </a:r>
          </a:p>
          <a:p>
            <a:pPr marL="457200" lvl="1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校園</a:t>
            </a:r>
            <a:r>
              <a:rPr lang="zh-TW" altLang="en-US" dirty="0"/>
              <a:t>嘉年華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3707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b="1" dirty="0" smtClean="0"/>
              <a:t>職</a:t>
            </a:r>
            <a:r>
              <a:rPr lang="zh-TW" altLang="en-US" b="1" dirty="0"/>
              <a:t>涯叢林</a:t>
            </a:r>
            <a:r>
              <a:rPr lang="zh-TW" altLang="en-US" b="1" dirty="0" smtClean="0"/>
              <a:t>區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/>
              <a:t>人在江湖 不能迷途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對象及</a:t>
            </a:r>
            <a:r>
              <a:rPr lang="zh-TW" altLang="en-US" b="1" dirty="0" smtClean="0"/>
              <a:t>年齡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15~19</a:t>
            </a:r>
            <a:r>
              <a:rPr lang="zh-TW" altLang="en-US" dirty="0"/>
              <a:t>歲（青少年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b="1" dirty="0"/>
              <a:t>服務內容</a:t>
            </a:r>
          </a:p>
          <a:p>
            <a:pPr marL="457200" lvl="1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有</a:t>
            </a:r>
            <a:r>
              <a:rPr lang="zh-TW" altLang="en-US" dirty="0"/>
              <a:t>「職」者事竟成─職涯成長團體</a:t>
            </a:r>
          </a:p>
          <a:p>
            <a:pPr marL="457200" lvl="1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職業</a:t>
            </a:r>
            <a:r>
              <a:rPr lang="zh-TW" altLang="en-US" dirty="0"/>
              <a:t>達人─巡迴列車</a:t>
            </a:r>
          </a:p>
          <a:p>
            <a:pPr marL="457200" lvl="1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職</a:t>
            </a:r>
            <a:r>
              <a:rPr lang="zh-TW" altLang="en-US" dirty="0"/>
              <a:t>場實習與輔導</a:t>
            </a:r>
          </a:p>
          <a:p>
            <a:pPr marL="457200" lvl="1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就業</a:t>
            </a:r>
            <a:r>
              <a:rPr lang="zh-TW" altLang="en-US" dirty="0"/>
              <a:t>能力訓練場域─培力商店</a:t>
            </a:r>
            <a:r>
              <a:rPr lang="en-US" altLang="zh-TW" dirty="0"/>
              <a:t>(</a:t>
            </a:r>
            <a:r>
              <a:rPr lang="zh-TW" altLang="en-US" dirty="0"/>
              <a:t>靠山咖哩</a:t>
            </a:r>
            <a:r>
              <a:rPr lang="en-US" altLang="zh-TW" dirty="0"/>
              <a:t>)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7326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b="1" dirty="0" smtClean="0"/>
              <a:t>職</a:t>
            </a:r>
            <a:r>
              <a:rPr lang="zh-TW" altLang="en-US" b="1" dirty="0"/>
              <a:t>涯果實</a:t>
            </a:r>
            <a:r>
              <a:rPr lang="zh-TW" altLang="en-US" b="1" dirty="0" smtClean="0"/>
              <a:t>區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/>
              <a:t>要怎麼收穫 先怎麼栽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對象及</a:t>
            </a:r>
            <a:r>
              <a:rPr lang="zh-TW" altLang="en-US" b="1" dirty="0" smtClean="0"/>
              <a:t>年齡</a:t>
            </a:r>
            <a:r>
              <a:rPr lang="en-US" altLang="zh-TW" b="1" dirty="0" smtClean="0"/>
              <a:t>:</a:t>
            </a:r>
            <a:r>
              <a:rPr lang="en-US" altLang="zh-TW" dirty="0" smtClean="0"/>
              <a:t>15~19</a:t>
            </a:r>
            <a:r>
              <a:rPr lang="zh-TW" altLang="en-US" dirty="0"/>
              <a:t>歲（青少年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r>
              <a:rPr lang="zh-TW" altLang="en-US" b="1" dirty="0"/>
              <a:t>服務內容</a:t>
            </a:r>
          </a:p>
          <a:p>
            <a:pPr marL="457200" lvl="1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夢想</a:t>
            </a:r>
            <a:r>
              <a:rPr lang="zh-TW" altLang="en-US" dirty="0"/>
              <a:t>創造、你來自造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7026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b="1" dirty="0"/>
              <a:t/>
            </a:r>
            <a:br>
              <a:rPr lang="en-US" altLang="zh-TW" b="1" dirty="0"/>
            </a:br>
            <a:r>
              <a:rPr lang="zh-TW" altLang="en-US" b="1" dirty="0" smtClean="0"/>
              <a:t>職</a:t>
            </a:r>
            <a:r>
              <a:rPr lang="zh-TW" altLang="en-US" b="1" dirty="0"/>
              <a:t>涯土壤</a:t>
            </a:r>
            <a:r>
              <a:rPr lang="zh-TW" altLang="en-US" b="1" dirty="0" smtClean="0"/>
              <a:t>區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/>
              <a:t>用一個村莊的力量 養大孩子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/>
              <a:t>對象及</a:t>
            </a:r>
            <a:r>
              <a:rPr lang="zh-TW" altLang="en-US" b="1" dirty="0" smtClean="0"/>
              <a:t>年齡</a:t>
            </a:r>
            <a:r>
              <a:rPr lang="en-US" altLang="zh-TW" b="1" dirty="0" smtClean="0"/>
              <a:t>:</a:t>
            </a:r>
            <a:r>
              <a:rPr lang="zh-TW" altLang="en-US" dirty="0" smtClean="0"/>
              <a:t>社區</a:t>
            </a:r>
            <a:r>
              <a:rPr lang="zh-TW" altLang="en-US" dirty="0"/>
              <a:t>民眾、各行業別店家、社群網站</a:t>
            </a:r>
            <a:r>
              <a:rPr lang="zh-TW" altLang="en-US" dirty="0" smtClean="0"/>
              <a:t>使用者</a:t>
            </a:r>
            <a:endParaRPr lang="en-US" altLang="zh-TW" dirty="0" smtClean="0"/>
          </a:p>
          <a:p>
            <a:r>
              <a:rPr lang="zh-TW" altLang="en-US" b="1" dirty="0"/>
              <a:t>服務內容</a:t>
            </a:r>
          </a:p>
          <a:p>
            <a:pPr marL="457200" lvl="1" indent="0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職業</a:t>
            </a:r>
            <a:r>
              <a:rPr lang="zh-TW" altLang="en-US" dirty="0"/>
              <a:t>達人講座</a:t>
            </a:r>
          </a:p>
          <a:p>
            <a:pPr marL="457200" lvl="1" indent="0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影片</a:t>
            </a:r>
            <a:r>
              <a:rPr lang="zh-TW" altLang="en-US" dirty="0"/>
              <a:t>宣導活動</a:t>
            </a:r>
          </a:p>
          <a:p>
            <a:pPr marL="457200" lvl="1" indent="0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社區</a:t>
            </a:r>
            <a:r>
              <a:rPr lang="zh-TW" altLang="en-US" dirty="0"/>
              <a:t>倡導宣傳計畫</a:t>
            </a:r>
          </a:p>
          <a:p>
            <a:pPr marL="457200" lvl="1" indent="0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職業</a:t>
            </a:r>
            <a:r>
              <a:rPr lang="zh-TW" altLang="en-US" dirty="0"/>
              <a:t>博覽會</a:t>
            </a:r>
          </a:p>
          <a:p>
            <a:pPr marL="457200" lvl="1" indent="0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友善</a:t>
            </a:r>
            <a:r>
              <a:rPr lang="zh-TW" altLang="en-US" dirty="0"/>
              <a:t>店家招募計畫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6349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結語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199" y="1825625"/>
            <a:ext cx="10910977" cy="4351338"/>
          </a:xfrm>
        </p:spPr>
        <p:txBody>
          <a:bodyPr/>
          <a:lstStyle/>
          <a:p>
            <a:r>
              <a:rPr lang="zh-TW" altLang="en-US" dirty="0"/>
              <a:t>財團法人良顯</a:t>
            </a:r>
            <a:r>
              <a:rPr lang="zh-TW" altLang="en-US" dirty="0" smtClean="0"/>
              <a:t>堂社會福利基金會</a:t>
            </a:r>
            <a:r>
              <a:rPr lang="en-US" altLang="zh-TW" dirty="0" smtClean="0"/>
              <a:t>,</a:t>
            </a:r>
            <a:r>
              <a:rPr lang="zh-TW" altLang="en-US" dirty="0" smtClean="0"/>
              <a:t>由宗教性的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、民間性質的慈善會。</a:t>
            </a:r>
            <a:endParaRPr lang="en-US" altLang="zh-TW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b="1" dirty="0" smtClean="0"/>
              <a:t>九二一大地震後順利轉型為基金會</a:t>
            </a:r>
            <a:r>
              <a:rPr lang="en-US" altLang="zh-TW" b="1" dirty="0" smtClean="0"/>
              <a:t>,</a:t>
            </a:r>
            <a:r>
              <a:rPr lang="zh-TW" altLang="en-US" b="1" dirty="0" smtClean="0"/>
              <a:t>產官學加入董事會</a:t>
            </a: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。整體運作更加順暢，</a:t>
            </a:r>
            <a:r>
              <a:rPr lang="en-US" altLang="zh-TW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2007</a:t>
            </a: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年陳綢兒少服務中心成立、</a:t>
            </a:r>
            <a:r>
              <a:rPr lang="en-US" altLang="zh-TW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2012</a:t>
            </a: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年</a:t>
            </a:r>
            <a:r>
              <a:rPr lang="zh-TW" altLang="en-US" b="1" dirty="0">
                <a:latin typeface="新細明體" panose="02020500000000000000" pitchFamily="18" charset="-120"/>
              </a:rPr>
              <a:t>陳</a:t>
            </a:r>
            <a:r>
              <a:rPr lang="zh-TW" altLang="en-US" b="1" dirty="0" smtClean="0">
                <a:latin typeface="新細明體" panose="02020500000000000000" pitchFamily="18" charset="-120"/>
              </a:rPr>
              <a:t>綢兒少家園落成</a:t>
            </a: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。若從</a:t>
            </a:r>
            <a:r>
              <a:rPr lang="en-US" altLang="zh-TW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1983</a:t>
            </a: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年成立至今已</a:t>
            </a:r>
            <a:r>
              <a:rPr lang="en-US" altLang="zh-TW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39</a:t>
            </a:r>
            <a:r>
              <a:rPr lang="zh-TW" altLang="en-US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年，由慈善會轉型為基金會至為關鍵。</a:t>
            </a:r>
            <a:endParaRPr lang="zh-TW" altLang="en-US" b="1" dirty="0"/>
          </a:p>
          <a:p>
            <a:pPr marL="0" indent="0">
              <a:buNone/>
            </a:pPr>
            <a:r>
              <a:rPr lang="en-US" altLang="zh-TW" dirty="0" smtClean="0"/>
              <a:t>2000</a:t>
            </a:r>
            <a:r>
              <a:rPr lang="zh-TW" altLang="en-US" dirty="0" smtClean="0"/>
              <a:t>年可謂天時</a:t>
            </a:r>
            <a:r>
              <a:rPr lang="en-US" altLang="zh-TW" dirty="0" smtClean="0"/>
              <a:t>(</a:t>
            </a:r>
            <a:r>
              <a:rPr lang="zh-TW" altLang="en-US" dirty="0" smtClean="0"/>
              <a:t>因九二一公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dirty="0" smtClean="0"/>
              <a:t>私資源協助重建</a:t>
            </a:r>
            <a:r>
              <a:rPr lang="en-US" altLang="zh-TW" dirty="0" smtClean="0"/>
              <a:t>)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、地利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在地的社福機構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、人和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(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創辦人開放的態度，產官學加入董事會共同經營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altLang="zh-TW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dirty="0" smtClean="0"/>
              <a:t>服務重點為就業導向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、認識自我，學得一技之長。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879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背景與條件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偏鄉</a:t>
            </a:r>
            <a:endParaRPr lang="en-US" altLang="zh-TW" dirty="0" smtClean="0"/>
          </a:p>
          <a:p>
            <a:r>
              <a:rPr lang="zh-TW" altLang="en-US" dirty="0"/>
              <a:t>大學</a:t>
            </a:r>
            <a:r>
              <a:rPr lang="zh-TW" altLang="en-US" dirty="0" smtClean="0"/>
              <a:t>設立</a:t>
            </a:r>
            <a:endParaRPr lang="en-US" altLang="zh-TW" dirty="0" smtClean="0"/>
          </a:p>
          <a:p>
            <a:r>
              <a:rPr lang="zh-TW" altLang="en-US" dirty="0"/>
              <a:t>九二一</a:t>
            </a:r>
            <a:r>
              <a:rPr lang="zh-TW" altLang="en-US" dirty="0" smtClean="0"/>
              <a:t>大地震</a:t>
            </a:r>
            <a:r>
              <a:rPr lang="en-US" altLang="zh-TW" dirty="0" smtClean="0"/>
              <a:t>:</a:t>
            </a:r>
            <a:r>
              <a:rPr lang="zh-TW" altLang="en-US" dirty="0" smtClean="0"/>
              <a:t>更多的官方與民間資源</a:t>
            </a:r>
            <a:endParaRPr lang="en-US" altLang="zh-TW" dirty="0" smtClean="0"/>
          </a:p>
          <a:p>
            <a:r>
              <a:rPr lang="zh-TW" altLang="en-US" dirty="0" smtClean="0"/>
              <a:t>成立基金會形成產官學的共同舞台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672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37B476D-34B8-43A3-860D-C0ABB922A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機構沿革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xmlns="" id="{1F0E9F66-91CE-4E19-BD58-B666B6219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5" y="2509837"/>
            <a:ext cx="9810750" cy="1838325"/>
          </a:xfrm>
          <a:prstGeom prst="rect">
            <a:avLst/>
          </a:prstGeom>
        </p:spPr>
      </p:pic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7F8050A9-3CFD-4788-A74E-AE46173D4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42568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xmlns="" id="{0C512068-D61A-48F4-9B72-EBCF0E894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241" y="142612"/>
            <a:ext cx="8514898" cy="671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166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302854"/>
            <a:ext cx="9144000" cy="870339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養甚麼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1268083"/>
            <a:ext cx="9144000" cy="3989717"/>
          </a:xfrm>
        </p:spPr>
        <p:txBody>
          <a:bodyPr/>
          <a:lstStyle/>
          <a:p>
            <a:pPr algn="l"/>
            <a:r>
              <a:rPr lang="zh-TW" altLang="en-US" dirty="0"/>
              <a:t>基金會</a:t>
            </a:r>
            <a:endParaRPr lang="en-US" altLang="zh-TW" dirty="0"/>
          </a:p>
          <a:p>
            <a:pPr algn="l"/>
            <a:r>
              <a:rPr lang="zh-TW" altLang="en-US" cap="all" dirty="0">
                <a:solidFill>
                  <a:srgbClr val="52493D"/>
                </a:solidFill>
                <a:latin typeface="Open Sans" panose="020B0606030504020204" pitchFamily="34" charset="0"/>
              </a:rPr>
              <a:t>陳綢兒童及少年服務中心</a:t>
            </a:r>
          </a:p>
          <a:p>
            <a:pPr algn="l"/>
            <a:r>
              <a:rPr lang="zh-TW" altLang="en-US" cap="all" dirty="0">
                <a:solidFill>
                  <a:srgbClr val="52493D"/>
                </a:solidFill>
                <a:latin typeface="Open Sans" panose="020B0606030504020204" pitchFamily="34" charset="0"/>
              </a:rPr>
              <a:t>陳綢兒少家園</a:t>
            </a:r>
          </a:p>
          <a:p>
            <a:pPr algn="l"/>
            <a:r>
              <a:rPr lang="zh-TW" altLang="en-US" dirty="0">
                <a:solidFill>
                  <a:srgbClr val="7A7A7A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「我的未來不是夢─偏鄉青少年就業準備計畫」</a:t>
            </a:r>
            <a:endParaRPr lang="en-US" altLang="zh-TW" dirty="0">
              <a:solidFill>
                <a:srgbClr val="7A7A7A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745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15A3A9D-31B8-4C1D-BD11-241B749C3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基金會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675B08A-5C36-430F-9B0A-07FB2B788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Font typeface="Wingdings" panose="05000000000000000000" pitchFamily="2" charset="2"/>
              <a:buChar char="l"/>
            </a:pPr>
            <a:r>
              <a:rPr lang="zh-TW" altLang="en-US" dirty="0" smtClean="0"/>
              <a:t>急難救助</a:t>
            </a:r>
            <a:endParaRPr lang="en-US" altLang="zh-TW" dirty="0" smtClean="0"/>
          </a:p>
          <a:p>
            <a:pPr marL="0" indent="0" fontAlgn="base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提供</a:t>
            </a:r>
            <a:r>
              <a:rPr lang="zh-TW" altLang="en-US" dirty="0"/>
              <a:t>一次性急難救助金。</a:t>
            </a:r>
          </a:p>
          <a:p>
            <a:pPr marL="0" indent="0" fontAlgn="base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提供</a:t>
            </a:r>
            <a:r>
              <a:rPr lang="zh-TW" altLang="en-US" dirty="0"/>
              <a:t>物資協助。</a:t>
            </a:r>
          </a:p>
          <a:p>
            <a:pPr marL="0" indent="0" fontAlgn="base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協助</a:t>
            </a:r>
            <a:r>
              <a:rPr lang="zh-TW" altLang="en-US" dirty="0"/>
              <a:t>轉介至本會相關服務。</a:t>
            </a:r>
          </a:p>
          <a:p>
            <a:pPr marL="0" indent="0" fontAlgn="base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轉</a:t>
            </a:r>
            <a:r>
              <a:rPr lang="zh-TW" altLang="en-US" dirty="0"/>
              <a:t>介至相關資源單位協助。</a:t>
            </a:r>
          </a:p>
          <a:p>
            <a:pPr marL="0" indent="0" fontAlgn="base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外地</a:t>
            </a:r>
            <a:r>
              <a:rPr lang="zh-TW" altLang="en-US" dirty="0"/>
              <a:t>案協助轉介至當地社福單位、機構協助</a:t>
            </a:r>
          </a:p>
          <a:p>
            <a:pPr marL="0" indent="0" algn="l">
              <a:buNone/>
            </a:pPr>
            <a:endParaRPr lang="en-US" altLang="zh-TW" dirty="0" smtClean="0"/>
          </a:p>
          <a:p>
            <a:pPr algn="l">
              <a:buFont typeface="Wingdings" panose="05000000000000000000" pitchFamily="2" charset="2"/>
              <a:buChar char="l"/>
            </a:pPr>
            <a:r>
              <a:rPr lang="zh-TW" altLang="en-US" dirty="0"/>
              <a:t>志願</a:t>
            </a:r>
            <a:r>
              <a:rPr lang="zh-TW" altLang="en-US" dirty="0" smtClean="0"/>
              <a:t>服務</a:t>
            </a:r>
            <a:endParaRPr lang="en-US" altLang="zh-TW" dirty="0" smtClean="0"/>
          </a:p>
          <a:p>
            <a:pPr marL="0" indent="0" fontAlgn="base">
              <a:buNone/>
            </a:pPr>
            <a:r>
              <a:rPr lang="en-US" altLang="zh-TW" dirty="0" smtClean="0"/>
              <a:t>1</a:t>
            </a:r>
            <a:r>
              <a:rPr lang="en-US" altLang="zh-TW" dirty="0"/>
              <a:t>.</a:t>
            </a:r>
            <a:r>
              <a:rPr lang="zh-TW" altLang="en-US" dirty="0"/>
              <a:t>社區急難救助申請案訪視評估</a:t>
            </a:r>
          </a:p>
          <a:p>
            <a:pPr marL="0" indent="0" fontAlgn="base">
              <a:buNone/>
            </a:pPr>
            <a:r>
              <a:rPr lang="en-US" altLang="zh-TW" dirty="0"/>
              <a:t>2.</a:t>
            </a:r>
            <a:r>
              <a:rPr lang="zh-TW" altLang="en-US" dirty="0"/>
              <a:t>製作本會義賣品</a:t>
            </a:r>
            <a:r>
              <a:rPr lang="en-US" altLang="zh-TW" dirty="0"/>
              <a:t>(</a:t>
            </a:r>
            <a:r>
              <a:rPr lang="zh-TW" altLang="en-US" dirty="0"/>
              <a:t>粿、粽</a:t>
            </a:r>
            <a:r>
              <a:rPr lang="en-US" altLang="zh-TW" dirty="0"/>
              <a:t>)</a:t>
            </a:r>
            <a:endParaRPr lang="zh-TW" altLang="en-US" dirty="0"/>
          </a:p>
          <a:p>
            <a:pPr marL="0" indent="0" fontAlgn="base">
              <a:buNone/>
            </a:pPr>
            <a:r>
              <a:rPr lang="en-US" altLang="zh-TW" dirty="0"/>
              <a:t>3.</a:t>
            </a:r>
            <a:r>
              <a:rPr lang="zh-TW" altLang="en-US" dirty="0"/>
              <a:t>兒少例行活動方案協助或帶領</a:t>
            </a:r>
          </a:p>
          <a:p>
            <a:pPr marL="0" indent="0" fontAlgn="base">
              <a:buNone/>
            </a:pPr>
            <a:r>
              <a:rPr lang="en-US" altLang="zh-TW" dirty="0"/>
              <a:t>4.</a:t>
            </a:r>
            <a:r>
              <a:rPr lang="zh-TW" altLang="en-US" dirty="0"/>
              <a:t>本會行政業務協助</a:t>
            </a:r>
          </a:p>
          <a:p>
            <a:pPr marL="0" indent="0" algn="l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1973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cap="all" dirty="0">
                <a:solidFill>
                  <a:srgbClr val="52493D"/>
                </a:solidFill>
                <a:latin typeface="Open Sans" panose="020B0606030504020204" pitchFamily="34" charset="0"/>
              </a:rPr>
              <a:t>陳綢兒童及少年服務中心</a:t>
            </a:r>
            <a:br>
              <a:rPr lang="zh-TW" altLang="en-US" cap="all" dirty="0">
                <a:solidFill>
                  <a:srgbClr val="52493D"/>
                </a:solidFill>
                <a:latin typeface="Open Sans" panose="020B0606030504020204" pitchFamily="34" charset="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cap="all" dirty="0"/>
              <a:t>兒童服務</a:t>
            </a:r>
          </a:p>
          <a:p>
            <a:r>
              <a:rPr lang="zh-TW" altLang="en-US" cap="all" dirty="0"/>
              <a:t>青少年就業培力服務</a:t>
            </a:r>
          </a:p>
          <a:p>
            <a:r>
              <a:rPr lang="en-US" altLang="zh-TW" cap="all" dirty="0"/>
              <a:t>MILK6379</a:t>
            </a:r>
            <a:r>
              <a:rPr lang="zh-TW" altLang="en-US" cap="all" dirty="0"/>
              <a:t>鳥地方休憩空間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9942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cap="all" dirty="0"/>
              <a:t>兒童服務</a:t>
            </a:r>
            <a:br>
              <a:rPr lang="zh-TW" altLang="en-US" cap="all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/>
              <a:t>埔里鎮內經本會服務評估開案之弱勢家庭中低年級</a:t>
            </a:r>
            <a:r>
              <a:rPr lang="zh-TW" altLang="en-US" dirty="0" smtClean="0"/>
              <a:t>學童</a:t>
            </a:r>
            <a:endParaRPr lang="en-US" altLang="zh-TW" dirty="0" smtClean="0"/>
          </a:p>
          <a:p>
            <a:pPr fontAlgn="base"/>
            <a:r>
              <a:rPr lang="zh-TW" altLang="en-US" dirty="0"/>
              <a:t>服務內容</a:t>
            </a:r>
          </a:p>
          <a:p>
            <a:pPr marL="0" indent="0" fontAlgn="base"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協助</a:t>
            </a:r>
            <a:r>
              <a:rPr lang="zh-TW" altLang="en-US" dirty="0"/>
              <a:t>學童有能力完成基本學業，累積文化資本、提升學習興趣，透過資本累積的過程及體驗式的學習，引發學習興趣，使學習成為生活持續的習慣。</a:t>
            </a:r>
          </a:p>
          <a:p>
            <a:pPr marL="0" indent="0" fontAlgn="base"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透過</a:t>
            </a:r>
            <a:r>
              <a:rPr lang="zh-TW" altLang="en-US" dirty="0"/>
              <a:t>「動手做」來提升生活自理能力，增強學童生活自理能力與自信心。</a:t>
            </a:r>
          </a:p>
          <a:p>
            <a:pPr marL="0" indent="0" fontAlgn="base"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透過</a:t>
            </a:r>
            <a:r>
              <a:rPr lang="zh-TW" altLang="en-US" dirty="0"/>
              <a:t>生活教育、團體活動、文化刺激提升自信與社交互動能力。</a:t>
            </a:r>
          </a:p>
          <a:p>
            <a:pPr marL="0" indent="0" fontAlgn="base">
              <a:buNone/>
            </a:pPr>
            <a:r>
              <a:rPr lang="en-US" altLang="zh-TW" dirty="0" smtClean="0"/>
              <a:t>4.</a:t>
            </a:r>
            <a:r>
              <a:rPr lang="zh-TW" altLang="en-US" dirty="0" smtClean="0"/>
              <a:t>透過</a:t>
            </a:r>
            <a:r>
              <a:rPr lang="zh-TW" altLang="en-US" dirty="0"/>
              <a:t>多元課程培養學習興趣、累積相關基礎能力，另針對自我保護能力安排主題團體。</a:t>
            </a:r>
          </a:p>
          <a:p>
            <a:pPr marL="0" indent="0" fontAlgn="base">
              <a:buNone/>
            </a:pPr>
            <a:r>
              <a:rPr lang="en-US" altLang="zh-TW" dirty="0" smtClean="0"/>
              <a:t>5.</a:t>
            </a:r>
            <a:r>
              <a:rPr lang="zh-TW" altLang="en-US" dirty="0" smtClean="0"/>
              <a:t>親</a:t>
            </a:r>
            <a:r>
              <a:rPr lang="zh-TW" altLang="en-US" dirty="0"/>
              <a:t>職增權服務增加家長對孩子們的學習了解，邀請家長及學校老師進入服務歷程，固定辦理親師懇談、校訪、親師聚會、親子出遊等活動。提升家長親職能力與教養意願，同時深入了解家庭需求，協助提供家庭經濟扶助及相關資源的補充，並與相關社福單位的網絡合作，保障家庭的經濟安全與服務的全面性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3246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cap="all" dirty="0"/>
              <a:t>青少年就業培力服務</a:t>
            </a:r>
            <a:br>
              <a:rPr lang="zh-TW" altLang="en-US" cap="all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大埔里地區</a:t>
            </a:r>
            <a:r>
              <a:rPr lang="en-US" altLang="zh-TW" dirty="0"/>
              <a:t>8-19</a:t>
            </a:r>
            <a:r>
              <a:rPr lang="zh-TW" altLang="en-US" dirty="0"/>
              <a:t>歲社區</a:t>
            </a:r>
            <a:r>
              <a:rPr lang="zh-TW" altLang="en-US" dirty="0" smtClean="0"/>
              <a:t>青少年</a:t>
            </a:r>
            <a:endParaRPr lang="en-US" altLang="zh-TW" dirty="0" smtClean="0"/>
          </a:p>
          <a:p>
            <a:r>
              <a:rPr lang="zh-TW" altLang="en-US" dirty="0"/>
              <a:t>服務內容</a:t>
            </a:r>
          </a:p>
          <a:p>
            <a:pPr marL="0" indent="0" fontAlgn="base">
              <a:buNone/>
            </a:pPr>
            <a:r>
              <a:rPr lang="zh-TW" altLang="en-US" dirty="0" smtClean="0"/>
              <a:t>結合</a:t>
            </a:r>
            <a:r>
              <a:rPr lang="zh-TW" altLang="en-US" dirty="0"/>
              <a:t>社區的各種資源，幫助社區青少年做好求職前的各種準備</a:t>
            </a:r>
          </a:p>
          <a:p>
            <a:pPr marL="0" indent="0" fontAlgn="base">
              <a:buNone/>
            </a:pPr>
            <a:r>
              <a:rPr lang="zh-TW" altLang="en-US" dirty="0"/>
              <a:t>針對各年齡階段的兒童及青少年安排職涯探索及職場體驗</a:t>
            </a:r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621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932</Words>
  <Application>Microsoft Office PowerPoint</Application>
  <PresentationFormat>寬螢幕</PresentationFormat>
  <Paragraphs>106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Open Sans</vt:lpstr>
      <vt:lpstr>Microsoft JhengHei</vt:lpstr>
      <vt:lpstr>新細明體</vt:lpstr>
      <vt:lpstr>Arial</vt:lpstr>
      <vt:lpstr>Calibri</vt:lpstr>
      <vt:lpstr>Calibri Light</vt:lpstr>
      <vt:lpstr>Wingdings</vt:lpstr>
      <vt:lpstr>Office 佈景主題</vt:lpstr>
      <vt:lpstr>同村共養案例分享(埔里)</vt:lpstr>
      <vt:lpstr>背景與條件</vt:lpstr>
      <vt:lpstr>機構沿革</vt:lpstr>
      <vt:lpstr>PowerPoint 簡報</vt:lpstr>
      <vt:lpstr>養甚麼</vt:lpstr>
      <vt:lpstr>基金會 </vt:lpstr>
      <vt:lpstr>陳綢兒童及少年服務中心 </vt:lpstr>
      <vt:lpstr>兒童服務 </vt:lpstr>
      <vt:lpstr>青少年就業培力服務 </vt:lpstr>
      <vt:lpstr>MILK6379鳥地方休憩空間 </vt:lpstr>
      <vt:lpstr>陳綢兒少家園 </vt:lpstr>
      <vt:lpstr>「我的未來不是夢─偏鄉青少年就業準備計畫」 </vt:lpstr>
      <vt:lpstr>  職涯種子區 預防勝於治療 沒有行動就沒有成效  </vt:lpstr>
      <vt:lpstr>   職涯幼苗區 我的未來不是夢 生活不再只有LOL   </vt:lpstr>
      <vt:lpstr>   職涯草原區 醒醒吧孩子 這工作沒那麼容易   </vt:lpstr>
      <vt:lpstr>  職涯叢林區 人在江湖 不能迷途  </vt:lpstr>
      <vt:lpstr>  職涯果實區 要怎麼收穫 先怎麼栽  </vt:lpstr>
      <vt:lpstr>  職涯土壤區 用一個村莊的力量 養大孩子  </vt:lpstr>
      <vt:lpstr>結語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同村共養案例分享(埔里)</dc:title>
  <dc:creator>洪子涵</dc:creator>
  <cp:lastModifiedBy>USER-0322</cp:lastModifiedBy>
  <cp:revision>9</cp:revision>
  <dcterms:created xsi:type="dcterms:W3CDTF">2022-11-22T02:15:28Z</dcterms:created>
  <dcterms:modified xsi:type="dcterms:W3CDTF">2022-11-23T12:37:45Z</dcterms:modified>
</cp:coreProperties>
</file>