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65" r:id="rId2"/>
    <p:sldId id="257" r:id="rId3"/>
    <p:sldId id="259" r:id="rId4"/>
    <p:sldId id="265" r:id="rId5"/>
    <p:sldId id="268" r:id="rId6"/>
    <p:sldId id="274" r:id="rId7"/>
    <p:sldId id="285" r:id="rId8"/>
    <p:sldId id="264" r:id="rId9"/>
    <p:sldId id="286" r:id="rId10"/>
    <p:sldId id="287" r:id="rId11"/>
    <p:sldId id="866" r:id="rId12"/>
    <p:sldId id="262" r:id="rId13"/>
    <p:sldId id="267" r:id="rId14"/>
    <p:sldId id="288" r:id="rId15"/>
    <p:sldId id="269" r:id="rId16"/>
    <p:sldId id="266" r:id="rId17"/>
    <p:sldId id="271" r:id="rId18"/>
    <p:sldId id="272" r:id="rId19"/>
    <p:sldId id="290" r:id="rId20"/>
    <p:sldId id="261" r:id="rId21"/>
    <p:sldId id="292" r:id="rId22"/>
    <p:sldId id="260" r:id="rId23"/>
    <p:sldId id="289" r:id="rId24"/>
    <p:sldId id="30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howGuides="1">
      <p:cViewPr varScale="1">
        <p:scale>
          <a:sx n="46" d="100"/>
          <a:sy n="46" d="100"/>
        </p:scale>
        <p:origin x="909" y="2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45955423238984"/>
          <c:y val="3.8857948095554075E-2"/>
          <c:w val="0.4276426676882788"/>
          <c:h val="0.95566487742513373"/>
        </c:manualLayout>
      </c:layout>
      <c:barChart>
        <c:barDir val="bar"/>
        <c:grouping val="clustered"/>
        <c:varyColors val="0"/>
        <c:ser>
          <c:idx val="0"/>
          <c:order val="0"/>
          <c:tx>
            <c:strRef>
              <c:f>Sheet1!$B$1</c:f>
              <c:strCache>
                <c:ptCount val="1"/>
                <c:pt idx="0">
                  <c:v>百分比</c:v>
                </c:pt>
              </c:strCache>
            </c:strRef>
          </c:tx>
          <c:spPr>
            <a:solidFill>
              <a:schemeClr val="accent1"/>
            </a:solidFill>
            <a:ln>
              <a:noFill/>
            </a:ln>
            <a:effectLst/>
          </c:spPr>
          <c:invertIfNegative val="0"/>
          <c:dPt>
            <c:idx val="3"/>
            <c:invertIfNegative val="0"/>
            <c:bubble3D val="0"/>
            <c:extLst>
              <c:ext xmlns:c16="http://schemas.microsoft.com/office/drawing/2014/chart" uri="{C3380CC4-5D6E-409C-BE32-E72D297353CC}">
                <c16:uniqueId val="{00000000-F464-41A8-B95C-196F7D006045}"/>
              </c:ext>
            </c:extLst>
          </c:dPt>
          <c:dPt>
            <c:idx val="5"/>
            <c:invertIfNegative val="0"/>
            <c:bubble3D val="0"/>
            <c:extLst>
              <c:ext xmlns:c16="http://schemas.microsoft.com/office/drawing/2014/chart" uri="{C3380CC4-5D6E-409C-BE32-E72D297353CC}">
                <c16:uniqueId val="{00000001-F464-41A8-B95C-196F7D006045}"/>
              </c:ext>
            </c:extLst>
          </c:dPt>
          <c:dPt>
            <c:idx val="7"/>
            <c:invertIfNegative val="0"/>
            <c:bubble3D val="0"/>
            <c:extLst>
              <c:ext xmlns:c16="http://schemas.microsoft.com/office/drawing/2014/chart" uri="{C3380CC4-5D6E-409C-BE32-E72D297353CC}">
                <c16:uniqueId val="{00000002-F464-41A8-B95C-196F7D006045}"/>
              </c:ext>
            </c:extLst>
          </c:dPt>
          <c:dLbls>
            <c:spPr>
              <a:noFill/>
              <a:ln>
                <a:noFill/>
              </a:ln>
              <a:effectLst/>
            </c:spPr>
            <c:txPr>
              <a:bodyPr rot="0" spcFirstLastPara="1" vertOverflow="ellipsis" vert="horz" wrap="square" lIns="38100" tIns="19050" rIns="38100" bIns="19050" anchor="ctr" anchorCtr="1">
                <a:spAutoFit/>
              </a:bodyPr>
              <a:lstStyle/>
              <a:p>
                <a:pPr>
                  <a:defRPr lang="zh-CN" sz="1000" b="0" i="0" u="none" strike="noStrike" kern="1200" baseline="0">
                    <a:solidFill>
                      <a:schemeClr val="tx1"/>
                    </a:solidFill>
                    <a:latin typeface="宋体" panose="02010600030101010101" charset="-122"/>
                    <a:ea typeface="宋体" panose="02010600030101010101"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补充更多优秀教师</c:v>
                </c:pt>
                <c:pt idx="1">
                  <c:v>职称评定上有更多的倾斜</c:v>
                </c:pt>
                <c:pt idx="2">
                  <c:v>获取课题研究机会，提升教学研究能力</c:v>
                </c:pt>
                <c:pt idx="3">
                  <c:v>组织有趣的团建活动，纾解工作压力</c:v>
                </c:pt>
                <c:pt idx="4">
                  <c:v>得到经费支持，有条件组织开展小型活动</c:v>
                </c:pt>
                <c:pt idx="5">
                  <c:v>参与乡村教师成长共同体，与同伴互助交流</c:v>
                </c:pt>
                <c:pt idx="6">
                  <c:v>在管理、教学方面获得更多的自主权</c:v>
                </c:pt>
                <c:pt idx="7">
                  <c:v>优化课程内容，让课程变得更加有趣</c:v>
                </c:pt>
                <c:pt idx="8">
                  <c:v>改善教学设施设备，提高工作效率</c:v>
                </c:pt>
                <c:pt idx="9">
                  <c:v>提供高质量的培训学习的机会</c:v>
                </c:pt>
                <c:pt idx="10">
                  <c:v>提高个人的薪资待遇</c:v>
                </c:pt>
                <c:pt idx="11">
                  <c:v>调整工作量、减少非教学任务</c:v>
                </c:pt>
              </c:strCache>
            </c:strRef>
          </c:cat>
          <c:val>
            <c:numRef>
              <c:f>Sheet1!$B$2:$B$13</c:f>
              <c:numCache>
                <c:formatCode>0.0%</c:formatCode>
                <c:ptCount val="12"/>
                <c:pt idx="0">
                  <c:v>1E-3</c:v>
                </c:pt>
                <c:pt idx="1">
                  <c:v>2E-3</c:v>
                </c:pt>
                <c:pt idx="2">
                  <c:v>7.5999999999999998E-2</c:v>
                </c:pt>
                <c:pt idx="3">
                  <c:v>0.104</c:v>
                </c:pt>
                <c:pt idx="4">
                  <c:v>0.104</c:v>
                </c:pt>
                <c:pt idx="5">
                  <c:v>0.13600000000000001</c:v>
                </c:pt>
                <c:pt idx="6">
                  <c:v>0.17499999999999999</c:v>
                </c:pt>
                <c:pt idx="7">
                  <c:v>0.17599999999999999</c:v>
                </c:pt>
                <c:pt idx="8">
                  <c:v>0.29299999999999998</c:v>
                </c:pt>
                <c:pt idx="9">
                  <c:v>0.33300000000000002</c:v>
                </c:pt>
                <c:pt idx="10">
                  <c:v>0.44900000000000001</c:v>
                </c:pt>
                <c:pt idx="11">
                  <c:v>0.68799999999999994</c:v>
                </c:pt>
              </c:numCache>
            </c:numRef>
          </c:val>
          <c:extLst>
            <c:ext xmlns:c16="http://schemas.microsoft.com/office/drawing/2014/chart" uri="{C3380CC4-5D6E-409C-BE32-E72D297353CC}">
              <c16:uniqueId val="{00000003-F464-41A8-B95C-196F7D006045}"/>
            </c:ext>
          </c:extLst>
        </c:ser>
        <c:dLbls>
          <c:showLegendKey val="0"/>
          <c:showVal val="1"/>
          <c:showCatName val="0"/>
          <c:showSerName val="0"/>
          <c:showPercent val="0"/>
          <c:showBubbleSize val="0"/>
        </c:dLbls>
        <c:gapWidth val="219"/>
        <c:axId val="482158032"/>
        <c:axId val="481368896"/>
      </c:barChart>
      <c:catAx>
        <c:axId val="482158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zh-CN" sz="1000" b="0" i="0" u="none" strike="noStrike" kern="1200" baseline="0">
                <a:solidFill>
                  <a:schemeClr val="tx1"/>
                </a:solidFill>
                <a:latin typeface="宋体" panose="02010600030101010101" charset="-122"/>
                <a:ea typeface="宋体" panose="02010600030101010101" charset="-122"/>
                <a:cs typeface="+mn-cs"/>
              </a:defRPr>
            </a:pPr>
            <a:endParaRPr lang="zh-CN"/>
          </a:p>
        </c:txPr>
        <c:crossAx val="481368896"/>
        <c:crosses val="autoZero"/>
        <c:auto val="1"/>
        <c:lblAlgn val="ctr"/>
        <c:lblOffset val="100"/>
        <c:noMultiLvlLbl val="0"/>
      </c:catAx>
      <c:valAx>
        <c:axId val="481368896"/>
        <c:scaling>
          <c:orientation val="minMax"/>
        </c:scaling>
        <c:delete val="1"/>
        <c:axPos val="b"/>
        <c:numFmt formatCode="0.0%" sourceLinked="1"/>
        <c:majorTickMark val="none"/>
        <c:minorTickMark val="none"/>
        <c:tickLblPos val="nextTo"/>
        <c:crossAx val="4821580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sz="800">
          <a:solidFill>
            <a:schemeClr val="tx1"/>
          </a:solidFill>
          <a:latin typeface="宋体" panose="02010600030101010101" charset="-122"/>
          <a:ea typeface="宋体" panose="02010600030101010101"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DD4C3-FCDD-4556-9F37-D434C60BE381}" type="datetimeFigureOut">
              <a:rPr lang="zh-CN" altLang="en-US" smtClean="0"/>
              <a:t>2022-9-16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EF9FA-8A3A-49D2-814B-BFC43E219048}" type="slidenum">
              <a:rPr lang="zh-CN" altLang="en-US" smtClean="0"/>
              <a:t>‹#›</a:t>
            </a:fld>
            <a:endParaRPr lang="zh-CN" altLang="en-US"/>
          </a:p>
        </p:txBody>
      </p:sp>
    </p:spTree>
    <p:extLst>
      <p:ext uri="{BB962C8B-B14F-4D97-AF65-F5344CB8AC3E}">
        <p14:creationId xmlns:p14="http://schemas.microsoft.com/office/powerpoint/2010/main" val="391065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3FEF9FA-8A3A-49D2-814B-BFC43E219048}" type="slidenum">
              <a:rPr lang="zh-CN" altLang="en-US" smtClean="0"/>
              <a:t>19</a:t>
            </a:fld>
            <a:endParaRPr lang="zh-CN" altLang="en-US"/>
          </a:p>
        </p:txBody>
      </p:sp>
    </p:spTree>
    <p:extLst>
      <p:ext uri="{BB962C8B-B14F-4D97-AF65-F5344CB8AC3E}">
        <p14:creationId xmlns:p14="http://schemas.microsoft.com/office/powerpoint/2010/main" val="18934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181928-C716-BEE6-F383-6A16FF320C0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ED2599-C164-99F7-6FC7-51B121F97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6165A86-0BC9-1E7F-6F3E-7BD9E895C68C}"/>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5" name="页脚占位符 4">
            <a:extLst>
              <a:ext uri="{FF2B5EF4-FFF2-40B4-BE49-F238E27FC236}">
                <a16:creationId xmlns:a16="http://schemas.microsoft.com/office/drawing/2014/main" id="{57441BDB-6F80-3942-3147-CC705E9696D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2031475-F8E2-52B7-2FE8-C35A0158E64D}"/>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38151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A9CF9-D2A0-FCA8-4B3E-69FEB9A90C9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42AA8-89C7-47A0-EBD8-6776563615B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5689C24-8BE1-CA24-5753-5099E63A5E20}"/>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5" name="页脚占位符 4">
            <a:extLst>
              <a:ext uri="{FF2B5EF4-FFF2-40B4-BE49-F238E27FC236}">
                <a16:creationId xmlns:a16="http://schemas.microsoft.com/office/drawing/2014/main" id="{BC9772F5-15AE-ADFF-48D2-12F948ABAB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104469-CA52-69E3-C1BB-8A796FBBD85B}"/>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3372727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DDF1034-AC20-F6F0-644E-CC81C19F0BA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EDF14D-ADE9-5D65-5BCE-58914261A32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3E8B8D-87A7-0B93-631F-6D594989D59D}"/>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5" name="页脚占位符 4">
            <a:extLst>
              <a:ext uri="{FF2B5EF4-FFF2-40B4-BE49-F238E27FC236}">
                <a16:creationId xmlns:a16="http://schemas.microsoft.com/office/drawing/2014/main" id="{5686DD10-4854-333E-444B-BA8C067BEB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740664-9F06-917C-0AE3-FA385C234730}"/>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218516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2061AB-63FA-9B5A-BE2F-6ECD78995F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FF53985-3BA3-27CA-5998-EF2129DD297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2BDEB9-AED4-8A23-9DC4-56E2472D9A66}"/>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5" name="页脚占位符 4">
            <a:extLst>
              <a:ext uri="{FF2B5EF4-FFF2-40B4-BE49-F238E27FC236}">
                <a16:creationId xmlns:a16="http://schemas.microsoft.com/office/drawing/2014/main" id="{D76E5744-C94E-3295-5905-44B7C16DA6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DA0922-99D3-25CE-4050-A20E7D154938}"/>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234520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773148-D0C7-2428-DAEC-72A2D12DFAD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EBB95F1-F247-27AF-0A6E-470B38C028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FD184B4-93B1-8482-5D38-AAD6A0A1FDF6}"/>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5" name="页脚占位符 4">
            <a:extLst>
              <a:ext uri="{FF2B5EF4-FFF2-40B4-BE49-F238E27FC236}">
                <a16:creationId xmlns:a16="http://schemas.microsoft.com/office/drawing/2014/main" id="{5136D485-CD3F-EF21-C1F7-FA282009170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23BC615-30F4-C176-43AB-B2D228ACDD69}"/>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323592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A320E8-9BD9-3823-1EB6-C6AE748E33B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E41C44F-B7AF-3CD7-9A03-2E105CFF6E3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E79F04B-7453-F0CC-E2F6-C33E96D87CF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D67B544-6DC7-11B9-2766-ACA178FA2EEC}"/>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6" name="页脚占位符 5">
            <a:extLst>
              <a:ext uri="{FF2B5EF4-FFF2-40B4-BE49-F238E27FC236}">
                <a16:creationId xmlns:a16="http://schemas.microsoft.com/office/drawing/2014/main" id="{6908863A-7345-1324-FB40-9783121B016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EE6F314-E1B3-74B9-DDED-5548AC11932F}"/>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15325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B60CBC-AA89-8D1F-A8A1-50A40BC8442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A37367A-FD06-5CE0-6334-01A54E3EC8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CD3DAC4-947A-11BF-9DF8-76747F7FE16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12B7EB6-FB62-E280-C3FF-F354062D9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AC0B407-5437-162E-6EEE-FCF719CB015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F23EC3D-CF87-508F-EB4D-0706AFFBCD55}"/>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8" name="页脚占位符 7">
            <a:extLst>
              <a:ext uri="{FF2B5EF4-FFF2-40B4-BE49-F238E27FC236}">
                <a16:creationId xmlns:a16="http://schemas.microsoft.com/office/drawing/2014/main" id="{ADD1BACB-BA3C-875F-4EB4-76BF47B7D28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D09F0A0-5852-2BB1-8EEF-E3A788A22BF3}"/>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330206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FBEE9-C3C4-FF89-3126-2BB4C18B82D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B52037-393F-446F-4B7A-6AC96BFFEFEA}"/>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4" name="页脚占位符 3">
            <a:extLst>
              <a:ext uri="{FF2B5EF4-FFF2-40B4-BE49-F238E27FC236}">
                <a16:creationId xmlns:a16="http://schemas.microsoft.com/office/drawing/2014/main" id="{4AD1A3A9-B3F0-1635-A5CD-4F9D37F6D2F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0BEB118-E085-23A9-EF6C-42156F34E07D}"/>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90327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46F4CC1-E003-53BD-3FF3-A473561C3678}"/>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3" name="页脚占位符 2">
            <a:extLst>
              <a:ext uri="{FF2B5EF4-FFF2-40B4-BE49-F238E27FC236}">
                <a16:creationId xmlns:a16="http://schemas.microsoft.com/office/drawing/2014/main" id="{79ED4D08-9053-0726-D889-6FB8ECD9D7E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3BC12D0-5E91-951E-1960-6AF07A4E52B9}"/>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255844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88E9FC-E591-B1BC-700E-1CD1CE5B4E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B0F28C-B852-2898-DB89-5B13A47C1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97274B96-B922-8CE6-FC11-AEEAC6B6C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15E3BB0-6CAE-FA6B-1FEB-86E162EACFBC}"/>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6" name="页脚占位符 5">
            <a:extLst>
              <a:ext uri="{FF2B5EF4-FFF2-40B4-BE49-F238E27FC236}">
                <a16:creationId xmlns:a16="http://schemas.microsoft.com/office/drawing/2014/main" id="{65679608-BE6C-A94E-3EDA-154E166CB40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D4DBF04-3473-39D2-C6E6-829AFD6D1F8E}"/>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4476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9089B-B603-7B4D-147B-A975605F542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3875ED-A528-517F-335C-9CE0D427E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F11EDEA-E292-6AA6-4D33-F5AC7909E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3FC51-2E71-59CD-D39E-1D76369D388C}"/>
              </a:ext>
            </a:extLst>
          </p:cNvPr>
          <p:cNvSpPr>
            <a:spLocks noGrp="1"/>
          </p:cNvSpPr>
          <p:nvPr>
            <p:ph type="dt" sz="half" idx="10"/>
          </p:nvPr>
        </p:nvSpPr>
        <p:spPr/>
        <p:txBody>
          <a:bodyPr/>
          <a:lstStyle/>
          <a:p>
            <a:fld id="{624661A9-29F4-4E1D-8D18-B0B66C104D5E}" type="datetimeFigureOut">
              <a:rPr lang="zh-CN" altLang="en-US" smtClean="0"/>
              <a:t>2022-9-16</a:t>
            </a:fld>
            <a:endParaRPr lang="zh-CN" altLang="en-US"/>
          </a:p>
        </p:txBody>
      </p:sp>
      <p:sp>
        <p:nvSpPr>
          <p:cNvPr id="6" name="页脚占位符 5">
            <a:extLst>
              <a:ext uri="{FF2B5EF4-FFF2-40B4-BE49-F238E27FC236}">
                <a16:creationId xmlns:a16="http://schemas.microsoft.com/office/drawing/2014/main" id="{3865EB4E-DF3D-C410-A742-EE27EC492A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A7CA56C-E069-EEAB-D0A2-91DB8CC9C28C}"/>
              </a:ext>
            </a:extLst>
          </p:cNvPr>
          <p:cNvSpPr>
            <a:spLocks noGrp="1"/>
          </p:cNvSpPr>
          <p:nvPr>
            <p:ph type="sldNum" sz="quarter" idx="12"/>
          </p:nvPr>
        </p:nvSpPr>
        <p:spPr/>
        <p:txBody>
          <a:body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1851446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CDD3C0A-F0BD-E853-97F4-9E4D6AA5C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460BF06-5BB2-5B11-1D7C-263C0D9F2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D65C47-35CD-AFF9-9923-8230CD406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661A9-29F4-4E1D-8D18-B0B66C104D5E}" type="datetimeFigureOut">
              <a:rPr lang="zh-CN" altLang="en-US" smtClean="0"/>
              <a:t>2022-9-16</a:t>
            </a:fld>
            <a:endParaRPr lang="zh-CN" altLang="en-US"/>
          </a:p>
        </p:txBody>
      </p:sp>
      <p:sp>
        <p:nvSpPr>
          <p:cNvPr id="5" name="页脚占位符 4">
            <a:extLst>
              <a:ext uri="{FF2B5EF4-FFF2-40B4-BE49-F238E27FC236}">
                <a16:creationId xmlns:a16="http://schemas.microsoft.com/office/drawing/2014/main" id="{9E84E507-E0DA-64B9-18AA-7B422EE88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AA8D8EF-887B-9310-D210-86CD62C380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71842-ED18-4419-A4B0-0D643E666104}" type="slidenum">
              <a:rPr lang="zh-CN" altLang="en-US" smtClean="0"/>
              <a:t>‹#›</a:t>
            </a:fld>
            <a:endParaRPr lang="zh-CN" altLang="en-US"/>
          </a:p>
        </p:txBody>
      </p:sp>
    </p:spTree>
    <p:extLst>
      <p:ext uri="{BB962C8B-B14F-4D97-AF65-F5344CB8AC3E}">
        <p14:creationId xmlns:p14="http://schemas.microsoft.com/office/powerpoint/2010/main" val="3504132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iknow-pic.cdn.bcebos.com/42166d224f4a20a41c4ad9a380529822720ed07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251937-6C67-4A65-8050-6DAC5A40C10D}"/>
              </a:ext>
            </a:extLst>
          </p:cNvPr>
          <p:cNvSpPr>
            <a:spLocks noGrp="1"/>
          </p:cNvSpPr>
          <p:nvPr>
            <p:ph type="title"/>
          </p:nvPr>
        </p:nvSpPr>
        <p:spPr>
          <a:xfrm>
            <a:off x="0" y="-1612167"/>
            <a:ext cx="12255334" cy="8904514"/>
          </a:xfrm>
          <a:solidFill>
            <a:schemeClr val="accent6">
              <a:lumMod val="40000"/>
              <a:lumOff val="60000"/>
            </a:schemeClr>
          </a:solidFill>
        </p:spPr>
        <p:txBody>
          <a:bodyPr/>
          <a:lstStyle/>
          <a:p>
            <a:pPr algn="ctr">
              <a:lnSpc>
                <a:spcPct val="100000"/>
              </a:lnSpc>
            </a:pPr>
            <a:r>
              <a:rPr lang="en-US" altLang="zh-CN" sz="8800" dirty="0"/>
              <a:t>     </a:t>
            </a:r>
            <a:r>
              <a:rPr lang="zh-CN" altLang="zh-CN" sz="5400" b="1"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双减政策下的大陆教育现场</a:t>
            </a:r>
            <a:endParaRPr lang="zh-CN" altLang="en-US" dirty="0"/>
          </a:p>
        </p:txBody>
      </p:sp>
      <p:sp>
        <p:nvSpPr>
          <p:cNvPr id="3" name="内容占位符 2">
            <a:extLst>
              <a:ext uri="{FF2B5EF4-FFF2-40B4-BE49-F238E27FC236}">
                <a16:creationId xmlns:a16="http://schemas.microsoft.com/office/drawing/2014/main" id="{6798755D-F671-4463-BB61-775BDBBD75AE}"/>
              </a:ext>
            </a:extLst>
          </p:cNvPr>
          <p:cNvSpPr>
            <a:spLocks noGrp="1"/>
          </p:cNvSpPr>
          <p:nvPr>
            <p:ph idx="1"/>
          </p:nvPr>
        </p:nvSpPr>
        <p:spPr>
          <a:xfrm>
            <a:off x="1121228" y="3610099"/>
            <a:ext cx="10515600" cy="4363007"/>
          </a:xfrm>
        </p:spPr>
        <p:txBody>
          <a:bodyPr/>
          <a:lstStyle/>
          <a:p>
            <a:pPr marL="0" indent="0">
              <a:buNone/>
            </a:pPr>
            <a:r>
              <a:rPr lang="en-US" altLang="zh-CN" dirty="0"/>
              <a:t>                             </a:t>
            </a:r>
            <a:r>
              <a:rPr lang="zh-CN" altLang="en-US" sz="2400" dirty="0">
                <a:latin typeface="微软雅黑" panose="020B0503020204020204" pitchFamily="34" charset="-122"/>
                <a:ea typeface="微软雅黑" panose="020B0503020204020204" pitchFamily="34" charset="-122"/>
              </a:rPr>
              <a:t>杨东平（</a:t>
            </a:r>
            <a:r>
              <a:rPr lang="en-US" altLang="zh-CN" sz="2400" dirty="0">
                <a:latin typeface="微软雅黑" panose="020B0503020204020204" pitchFamily="34" charset="-122"/>
                <a:ea typeface="微软雅黑" panose="020B0503020204020204" pitchFamily="34" charset="-122"/>
              </a:rPr>
              <a:t>21</a:t>
            </a:r>
            <a:r>
              <a:rPr lang="zh-CN" altLang="en-US" sz="2400" dirty="0">
                <a:latin typeface="微软雅黑" panose="020B0503020204020204" pitchFamily="34" charset="-122"/>
                <a:ea typeface="微软雅黑" panose="020B0503020204020204" pitchFamily="34" charset="-122"/>
              </a:rPr>
              <a:t>世纪教育研究院）</a:t>
            </a:r>
          </a:p>
        </p:txBody>
      </p:sp>
      <p:pic>
        <p:nvPicPr>
          <p:cNvPr id="6" name="图片 5">
            <a:extLst>
              <a:ext uri="{FF2B5EF4-FFF2-40B4-BE49-F238E27FC236}">
                <a16:creationId xmlns:a16="http://schemas.microsoft.com/office/drawing/2014/main" id="{CDE3C8F9-FB0B-80A2-12B7-2B38A0708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028" y="4224154"/>
            <a:ext cx="6350000" cy="2527300"/>
          </a:xfrm>
          <a:prstGeom prst="rect">
            <a:avLst/>
          </a:prstGeom>
        </p:spPr>
      </p:pic>
    </p:spTree>
    <p:extLst>
      <p:ext uri="{BB962C8B-B14F-4D97-AF65-F5344CB8AC3E}">
        <p14:creationId xmlns:p14="http://schemas.microsoft.com/office/powerpoint/2010/main" val="3830886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AC81C-7338-49B4-9927-ACABEA3AD1D1}"/>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8C87230A-8FC4-4FD2-AF4D-7689E2573ED4}"/>
              </a:ext>
            </a:extLst>
          </p:cNvPr>
          <p:cNvSpPr>
            <a:spLocks noGrp="1"/>
          </p:cNvSpPr>
          <p:nvPr>
            <p:ph idx="1"/>
          </p:nvPr>
        </p:nvSpPr>
        <p:spPr/>
        <p:txBody>
          <a:bodyPr/>
          <a:lstStyle/>
          <a:p>
            <a:r>
              <a:rPr lang="zh-CN" altLang="en-US" dirty="0"/>
              <a:t>反对减负的声音也不断。</a:t>
            </a:r>
          </a:p>
        </p:txBody>
      </p:sp>
      <p:pic>
        <p:nvPicPr>
          <p:cNvPr id="5" name="图片 4">
            <a:extLst>
              <a:ext uri="{FF2B5EF4-FFF2-40B4-BE49-F238E27FC236}">
                <a16:creationId xmlns:a16="http://schemas.microsoft.com/office/drawing/2014/main" id="{D75FB724-DEE1-4CEB-B2EC-2CAF7154D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49" y="118415"/>
            <a:ext cx="10117828" cy="5313680"/>
          </a:xfrm>
          <a:prstGeom prst="rect">
            <a:avLst/>
          </a:prstGeom>
        </p:spPr>
      </p:pic>
      <p:pic>
        <p:nvPicPr>
          <p:cNvPr id="7" name="图片 6">
            <a:extLst>
              <a:ext uri="{FF2B5EF4-FFF2-40B4-BE49-F238E27FC236}">
                <a16:creationId xmlns:a16="http://schemas.microsoft.com/office/drawing/2014/main" id="{D825BC27-8BF9-4780-8FBB-2EC4FBEB3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2309" y="3324516"/>
            <a:ext cx="7859691" cy="4485032"/>
          </a:xfrm>
          <a:prstGeom prst="rect">
            <a:avLst/>
          </a:prstGeom>
        </p:spPr>
      </p:pic>
    </p:spTree>
    <p:extLst>
      <p:ext uri="{BB962C8B-B14F-4D97-AF65-F5344CB8AC3E}">
        <p14:creationId xmlns:p14="http://schemas.microsoft.com/office/powerpoint/2010/main" val="141864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159B1-B8D1-CC56-8F86-4C59E470A4F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BC3BB495-9EB1-9582-3C51-BCA2BAB6B1FE}"/>
              </a:ext>
            </a:extLst>
          </p:cNvPr>
          <p:cNvSpPr>
            <a:spLocks noGrp="1"/>
          </p:cNvSpPr>
          <p:nvPr>
            <p:ph idx="1"/>
          </p:nvPr>
        </p:nvSpPr>
        <p:spPr/>
        <p:txBody>
          <a:bodyPr/>
          <a:lstStyle/>
          <a:p>
            <a:pPr>
              <a:lnSpc>
                <a:spcPct val="150000"/>
              </a:lnSpc>
            </a:pPr>
            <a:r>
              <a:rPr lang="en-US" altLang="zh-CN" dirty="0">
                <a:solidFill>
                  <a:srgbClr val="002060"/>
                </a:solidFill>
                <a:latin typeface="微软雅黑" panose="020B0503020204020204" pitchFamily="34" charset="-122"/>
                <a:ea typeface="微软雅黑" panose="020B0503020204020204" pitchFamily="34" charset="-122"/>
              </a:rPr>
              <a:t>2022</a:t>
            </a:r>
            <a:r>
              <a:rPr lang="zh-CN" altLang="en-US" dirty="0">
                <a:solidFill>
                  <a:srgbClr val="002060"/>
                </a:solidFill>
                <a:latin typeface="微软雅黑" panose="020B0503020204020204" pitchFamily="34" charset="-122"/>
                <a:ea typeface="微软雅黑" panose="020B0503020204020204" pitchFamily="34" charset="-122"/>
              </a:rPr>
              <a:t>年</a:t>
            </a:r>
            <a:r>
              <a:rPr lang="en-US" altLang="zh-CN" dirty="0">
                <a:solidFill>
                  <a:srgbClr val="002060"/>
                </a:solidFill>
                <a:latin typeface="微软雅黑" panose="020B0503020204020204" pitchFamily="34" charset="-122"/>
                <a:ea typeface="微软雅黑" panose="020B0503020204020204" pitchFamily="34" charset="-122"/>
              </a:rPr>
              <a:t>9</a:t>
            </a:r>
            <a:r>
              <a:rPr lang="zh-CN" altLang="en-US" dirty="0">
                <a:solidFill>
                  <a:srgbClr val="002060"/>
                </a:solidFill>
                <a:latin typeface="微软雅黑" panose="020B0503020204020204" pitchFamily="34" charset="-122"/>
                <a:ea typeface="微软雅黑" panose="020B0503020204020204" pitchFamily="34" charset="-122"/>
              </a:rPr>
              <a:t>月</a:t>
            </a:r>
            <a:r>
              <a:rPr lang="en-US" altLang="zh-CN" dirty="0">
                <a:solidFill>
                  <a:srgbClr val="002060"/>
                </a:solidFill>
                <a:latin typeface="微软雅黑" panose="020B0503020204020204" pitchFamily="34" charset="-122"/>
                <a:ea typeface="微软雅黑" panose="020B0503020204020204" pitchFamily="34" charset="-122"/>
              </a:rPr>
              <a:t>9</a:t>
            </a:r>
            <a:r>
              <a:rPr lang="zh-CN" altLang="en-US" dirty="0">
                <a:solidFill>
                  <a:srgbClr val="002060"/>
                </a:solidFill>
                <a:latin typeface="微软雅黑" panose="020B0503020204020204" pitchFamily="34" charset="-122"/>
                <a:ea typeface="微软雅黑" panose="020B0503020204020204" pitchFamily="34" charset="-122"/>
              </a:rPr>
              <a:t>日，国务院新闻办举行记者招待会：</a:t>
            </a:r>
            <a:endParaRPr lang="en-US" altLang="zh-CN" dirty="0">
              <a:solidFill>
                <a:srgbClr val="002060"/>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dirty="0">
                <a:solidFill>
                  <a:srgbClr val="002060"/>
                </a:solidFill>
                <a:latin typeface="微软雅黑" panose="020B0503020204020204" pitchFamily="34" charset="-122"/>
                <a:ea typeface="微软雅黑" panose="020B0503020204020204" pitchFamily="34" charset="-122"/>
              </a:rPr>
              <a:t>“学科类校外培训机构数量大大压缩，线下机构压减比例达</a:t>
            </a:r>
            <a:r>
              <a:rPr lang="en-US" altLang="zh-CN" dirty="0">
                <a:solidFill>
                  <a:srgbClr val="002060"/>
                </a:solidFill>
                <a:latin typeface="微软雅黑" panose="020B0503020204020204" pitchFamily="34" charset="-122"/>
                <a:ea typeface="微软雅黑" panose="020B0503020204020204" pitchFamily="34" charset="-122"/>
              </a:rPr>
              <a:t>95.6%</a:t>
            </a:r>
            <a:r>
              <a:rPr lang="zh-CN" altLang="en-US" dirty="0">
                <a:solidFill>
                  <a:srgbClr val="002060"/>
                </a:solidFill>
                <a:latin typeface="微软雅黑" panose="020B0503020204020204" pitchFamily="34" charset="-122"/>
                <a:ea typeface="微软雅黑" panose="020B0503020204020204" pitchFamily="34" charset="-122"/>
              </a:rPr>
              <a:t>，线上机构压减比例达</a:t>
            </a:r>
            <a:r>
              <a:rPr lang="en-US" altLang="zh-CN" dirty="0">
                <a:solidFill>
                  <a:srgbClr val="002060"/>
                </a:solidFill>
                <a:latin typeface="微软雅黑" panose="020B0503020204020204" pitchFamily="34" charset="-122"/>
                <a:ea typeface="微软雅黑" panose="020B0503020204020204" pitchFamily="34" charset="-122"/>
              </a:rPr>
              <a:t>87.1%</a:t>
            </a:r>
            <a:r>
              <a:rPr lang="zh-CN" altLang="en-US" dirty="0">
                <a:solidFill>
                  <a:srgbClr val="002060"/>
                </a:solidFill>
                <a:latin typeface="微软雅黑" panose="020B0503020204020204" pitchFamily="34" charset="-122"/>
                <a:ea typeface="微软雅黑" panose="020B0503020204020204" pitchFamily="34" charset="-122"/>
              </a:rPr>
              <a:t>。校外培训价格明显下降，平均下降</a:t>
            </a:r>
            <a:r>
              <a:rPr lang="en-US" altLang="zh-CN" dirty="0">
                <a:solidFill>
                  <a:srgbClr val="002060"/>
                </a:solidFill>
                <a:latin typeface="微软雅黑" panose="020B0503020204020204" pitchFamily="34" charset="-122"/>
                <a:ea typeface="微软雅黑" panose="020B0503020204020204" pitchFamily="34" charset="-122"/>
              </a:rPr>
              <a:t>4</a:t>
            </a:r>
            <a:r>
              <a:rPr lang="zh-CN" altLang="en-US" dirty="0">
                <a:solidFill>
                  <a:srgbClr val="002060"/>
                </a:solidFill>
                <a:latin typeface="微软雅黑" panose="020B0503020204020204" pitchFamily="34" charset="-122"/>
                <a:ea typeface="微软雅黑" panose="020B0503020204020204" pitchFamily="34" charset="-122"/>
              </a:rPr>
              <a:t>成以上。防止隐形变异和非学科类培训机构治理工作也在深入推进。”</a:t>
            </a:r>
            <a:endParaRPr lang="en-US" altLang="zh-CN" dirty="0">
              <a:solidFill>
                <a:srgbClr val="00206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146722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1A4340-683C-4774-5CD0-5A1C645D9881}"/>
              </a:ext>
            </a:extLst>
          </p:cNvPr>
          <p:cNvSpPr>
            <a:spLocks noGrp="1"/>
          </p:cNvSpPr>
          <p:nvPr>
            <p:ph type="title"/>
          </p:nvPr>
        </p:nvSpPr>
        <p:spPr>
          <a:xfrm>
            <a:off x="838199" y="631322"/>
            <a:ext cx="10515601" cy="827314"/>
          </a:xfrm>
          <a:solidFill>
            <a:schemeClr val="accent4">
              <a:lumMod val="40000"/>
              <a:lumOff val="60000"/>
            </a:schemeClr>
          </a:solidFill>
        </p:spPr>
        <p:txBody>
          <a:bodyPr>
            <a:normAutofit/>
          </a:bodyPr>
          <a:lstStyle/>
          <a:p>
            <a:r>
              <a:rPr lang="en-US" altLang="zh-CN" sz="3200" b="1" dirty="0">
                <a:solidFill>
                  <a:srgbClr val="002060"/>
                </a:solidFill>
                <a:latin typeface="微软雅黑" panose="020B0503020204020204" pitchFamily="34" charset="-122"/>
                <a:ea typeface="微软雅黑" panose="020B0503020204020204" pitchFamily="34" charset="-122"/>
              </a:rPr>
              <a:t>2</a:t>
            </a:r>
            <a:r>
              <a:rPr lang="zh-CN" altLang="en-US" sz="3200" b="1" dirty="0">
                <a:solidFill>
                  <a:srgbClr val="002060"/>
                </a:solidFill>
                <a:latin typeface="微软雅黑" panose="020B0503020204020204" pitchFamily="34" charset="-122"/>
                <a:ea typeface="微软雅黑" panose="020B0503020204020204" pitchFamily="34" charset="-122"/>
              </a:rPr>
              <a:t>、民办教育“瘦身”</a:t>
            </a:r>
          </a:p>
        </p:txBody>
      </p:sp>
      <p:sp>
        <p:nvSpPr>
          <p:cNvPr id="9" name="内容占位符 8">
            <a:extLst>
              <a:ext uri="{FF2B5EF4-FFF2-40B4-BE49-F238E27FC236}">
                <a16:creationId xmlns:a16="http://schemas.microsoft.com/office/drawing/2014/main" id="{A0A67282-7A95-2B7B-A86F-2DDDDAF2A04A}"/>
              </a:ext>
            </a:extLst>
          </p:cNvPr>
          <p:cNvSpPr>
            <a:spLocks noGrp="1"/>
          </p:cNvSpPr>
          <p:nvPr>
            <p:ph idx="1"/>
          </p:nvPr>
        </p:nvSpPr>
        <p:spPr>
          <a:xfrm>
            <a:off x="881741" y="1747786"/>
            <a:ext cx="10815453" cy="4772757"/>
          </a:xfrm>
        </p:spPr>
        <p:txBody>
          <a:bodyPr>
            <a:normAutofit/>
          </a:bodyPr>
          <a:lstStyle/>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pPr marL="0" indent="0">
              <a:buNone/>
            </a:pPr>
            <a:r>
              <a:rPr lang="en-US" altLang="zh-CN" sz="2400" b="1" kern="100" dirty="0">
                <a:latin typeface="宋体" panose="02010600030101010101" pitchFamily="2" charset="-122"/>
                <a:cs typeface="Times New Roman" panose="02020603050405020304" pitchFamily="18" charset="0"/>
              </a:rPr>
              <a:t>                       ·</a:t>
            </a:r>
            <a:r>
              <a:rPr lang="en-US" altLang="zh-CN" sz="2400" b="1" kern="100" dirty="0">
                <a:solidFill>
                  <a:srgbClr val="002060"/>
                </a:solidFill>
                <a:latin typeface="等线" panose="02010600030101010101" pitchFamily="2" charset="-122"/>
                <a:ea typeface="宋体" panose="02010600030101010101" pitchFamily="2" charset="-122"/>
                <a:cs typeface="Times New Roman" panose="02020603050405020304" pitchFamily="18" charset="0"/>
              </a:rPr>
              <a:t>2019</a:t>
            </a:r>
            <a:r>
              <a:rPr lang="zh-CN" altLang="zh-CN" sz="2400" b="1" kern="100" dirty="0">
                <a:solidFill>
                  <a:srgbClr val="002060"/>
                </a:solidFill>
                <a:latin typeface="等线" panose="02010600030101010101" pitchFamily="2" charset="-122"/>
                <a:ea typeface="宋体" panose="02010600030101010101" pitchFamily="2" charset="-122"/>
                <a:cs typeface="Times New Roman" panose="02020603050405020304" pitchFamily="18" charset="0"/>
              </a:rPr>
              <a:t>年民办教育在校生的规模结构</a:t>
            </a:r>
            <a:r>
              <a:rPr lang="zh-CN" altLang="en-US" sz="2400" b="1" kern="100" dirty="0">
                <a:solidFill>
                  <a:srgbClr val="002060"/>
                </a:solidFill>
                <a:latin typeface="等线" panose="02010600030101010101" pitchFamily="2" charset="-122"/>
                <a:ea typeface="宋体" panose="02010600030101010101" pitchFamily="2" charset="-122"/>
                <a:cs typeface="Times New Roman" panose="02020603050405020304" pitchFamily="18" charset="0"/>
              </a:rPr>
              <a:t>：</a:t>
            </a:r>
            <a:r>
              <a:rPr lang="zh-CN" altLang="zh-CN" sz="2400" b="1" kern="100" dirty="0">
                <a:solidFill>
                  <a:srgbClr val="002060"/>
                </a:solidFill>
                <a:latin typeface="等线" panose="02010600030101010101" pitchFamily="2" charset="-122"/>
                <a:ea typeface="宋体" panose="02010600030101010101" pitchFamily="2" charset="-122"/>
                <a:cs typeface="Times New Roman" panose="02020603050405020304" pitchFamily="18" charset="0"/>
              </a:rPr>
              <a:t>“半壁江山”</a:t>
            </a:r>
            <a:endParaRPr lang="zh-CN" altLang="zh-CN" sz="2400" kern="100" dirty="0">
              <a:solidFill>
                <a:srgbClr val="002060"/>
              </a:solidFill>
              <a:latin typeface="等线" panose="02010600030101010101" pitchFamily="2" charset="-122"/>
              <a:cs typeface="Times New Roman" panose="02020603050405020304" pitchFamily="18" charset="0"/>
            </a:endParaRPr>
          </a:p>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r>
              <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rPr>
              <a:t>                                    </a:t>
            </a:r>
          </a:p>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r>
              <a:rPr lang="zh-CN" altLang="zh-CN" sz="20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习近平总书记批示，指出义务教育是国家事权和国家职责，依法由国家举办，要严格控制民办义务教育增量，逐步消化存量，办好办强</a:t>
            </a:r>
            <a:r>
              <a:rPr lang="zh-CN" altLang="zh-CN" sz="2000" kern="0" dirty="0">
                <a:solidFill>
                  <a:srgbClr val="002060"/>
                </a:solidFill>
                <a:highlight>
                  <a:srgbClr val="FFFF00"/>
                </a:highlight>
                <a:latin typeface="微软雅黑" panose="020B0503020204020204" pitchFamily="34" charset="-122"/>
                <a:ea typeface="微软雅黑" panose="020B0503020204020204" pitchFamily="34" charset="-122"/>
                <a:cs typeface="宋体" panose="02010600030101010101" pitchFamily="2" charset="-122"/>
              </a:rPr>
              <a:t>公办义务教育</a:t>
            </a:r>
            <a:r>
              <a:rPr lang="zh-CN" altLang="zh-CN" sz="20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a:t>
            </a:r>
            <a:endParaRPr lang="en-US" altLang="zh-CN" sz="20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endParaRPr>
          </a:p>
          <a:p>
            <a:endParaRPr lang="en-US" altLang="zh-CN"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endParaRPr lang="en-US" altLang="zh-CN" sz="2000"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endParaRPr lang="en-US" altLang="zh-CN" sz="2000" b="1" kern="100" dirty="0">
              <a:solidFill>
                <a:srgbClr val="333333"/>
              </a:solidFill>
              <a:highlight>
                <a:srgbClr val="00FF00"/>
              </a:highlight>
              <a:latin typeface="等线" panose="02010600030101010101" pitchFamily="2" charset="-122"/>
              <a:ea typeface="宋体" panose="02010600030101010101" pitchFamily="2" charset="-122"/>
              <a:cs typeface="Arial" panose="020B0604020202020204" pitchFamily="34" charset="0"/>
            </a:endParaRPr>
          </a:p>
          <a:p>
            <a:endParaRPr lang="zh-CN" altLang="en-US" dirty="0"/>
          </a:p>
        </p:txBody>
      </p:sp>
      <p:pic>
        <p:nvPicPr>
          <p:cNvPr id="10" name="图片 9">
            <a:extLst>
              <a:ext uri="{FF2B5EF4-FFF2-40B4-BE49-F238E27FC236}">
                <a16:creationId xmlns:a16="http://schemas.microsoft.com/office/drawing/2014/main" id="{78922598-ACD6-A2EF-7C61-B6256E69E2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742" y="1851952"/>
            <a:ext cx="3405777" cy="3405777"/>
          </a:xfrm>
          <a:prstGeom prst="rect">
            <a:avLst/>
          </a:prstGeom>
          <a:noFill/>
          <a:ln>
            <a:noFill/>
          </a:ln>
        </p:spPr>
      </p:pic>
      <p:pic>
        <p:nvPicPr>
          <p:cNvPr id="12" name="图片 11">
            <a:extLst>
              <a:ext uri="{FF2B5EF4-FFF2-40B4-BE49-F238E27FC236}">
                <a16:creationId xmlns:a16="http://schemas.microsoft.com/office/drawing/2014/main" id="{32B9BE27-239B-E66D-8133-8B274BBB8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765" y="3429000"/>
            <a:ext cx="4792826" cy="1177185"/>
          </a:xfrm>
          <a:prstGeom prst="rect">
            <a:avLst/>
          </a:prstGeom>
        </p:spPr>
      </p:pic>
    </p:spTree>
    <p:extLst>
      <p:ext uri="{BB962C8B-B14F-4D97-AF65-F5344CB8AC3E}">
        <p14:creationId xmlns:p14="http://schemas.microsoft.com/office/powerpoint/2010/main" val="220672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EC42F9-411B-AC2F-B2EE-EAF1C67840A0}"/>
              </a:ext>
            </a:extLst>
          </p:cNvPr>
          <p:cNvSpPr>
            <a:spLocks noGrp="1"/>
          </p:cNvSpPr>
          <p:nvPr>
            <p:ph type="title"/>
          </p:nvPr>
        </p:nvSpPr>
        <p:spPr>
          <a:xfrm>
            <a:off x="838200" y="1121229"/>
            <a:ext cx="10515600" cy="700088"/>
          </a:xfrm>
        </p:spPr>
        <p:txBody>
          <a:bodyPr>
            <a:normAutofit fontScale="90000"/>
          </a:bodyPr>
          <a:lstStyle/>
          <a:p>
            <a:pPr marL="152400" marR="152400" algn="l">
              <a:lnSpc>
                <a:spcPts val="2250"/>
              </a:lnSpc>
              <a:spcAft>
                <a:spcPts val="0"/>
              </a:spcAft>
            </a:pPr>
            <a:r>
              <a:rPr lang="zh-CN" altLang="en-US" sz="2700" b="1" dirty="0">
                <a:solidFill>
                  <a:srgbClr val="002060"/>
                </a:solidFill>
                <a:latin typeface="微软雅黑" panose="020B0503020204020204" pitchFamily="34" charset="-122"/>
                <a:ea typeface="微软雅黑" panose="020B0503020204020204" pitchFamily="34" charset="-122"/>
              </a:rPr>
              <a:t>大幅减少民办义务教育学生比例</a:t>
            </a:r>
            <a:br>
              <a:rPr lang="en-US" altLang="zh-CN" sz="2700" b="1" dirty="0">
                <a:solidFill>
                  <a:srgbClr val="002060"/>
                </a:solidFill>
                <a:latin typeface="微软雅黑" panose="020B0503020204020204" pitchFamily="34" charset="-122"/>
                <a:ea typeface="微软雅黑" panose="020B0503020204020204" pitchFamily="34" charset="-122"/>
              </a:rPr>
            </a:b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r>
              <a:rPr lang="en-US" altLang="zh-CN" sz="2200" b="1"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     </a:t>
            </a:r>
            <a:r>
              <a:rPr lang="zh-CN" altLang="zh-CN" sz="2200" b="1"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民办初中、小学在校生人数</a:t>
            </a:r>
            <a:r>
              <a:rPr lang="zh-CN" altLang="zh-CN" sz="2200"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占义务教育在校生总数的比例</a:t>
            </a:r>
            <a:r>
              <a:rPr lang="zh-CN" altLang="zh-CN" sz="2200" b="1"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将调减至</a:t>
            </a:r>
            <a:r>
              <a:rPr lang="en-US" altLang="zh-CN" sz="2200" b="1" kern="0" dirty="0">
                <a:solidFill>
                  <a:srgbClr val="FF0000"/>
                </a:solidFill>
                <a:effectLst/>
                <a:latin typeface="Arial" panose="020B0604020202020204" pitchFamily="34" charset="0"/>
                <a:ea typeface="宋体" panose="02010600030101010101" pitchFamily="2" charset="-122"/>
                <a:cs typeface="Times New Roman" panose="02020603050405020304" pitchFamily="18" charset="0"/>
              </a:rPr>
              <a:t>5%</a:t>
            </a:r>
            <a:r>
              <a:rPr lang="zh-CN" altLang="zh-CN" sz="2200" b="1"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以下</a:t>
            </a:r>
            <a:r>
              <a:rPr lang="zh-CN" altLang="zh-CN" sz="2200"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，且</a:t>
            </a:r>
            <a:r>
              <a:rPr lang="zh-CN" altLang="zh-CN" sz="2200" b="1"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原则上不再审批新的民办义务教育学校</a:t>
            </a:r>
            <a:r>
              <a:rPr lang="zh-CN" altLang="zh-CN" sz="2200" kern="0" dirty="0">
                <a:solidFill>
                  <a:srgbClr val="002060"/>
                </a:solidFill>
                <a:effectLst/>
                <a:latin typeface="Arial" panose="020B0604020202020204" pitchFamily="34" charset="0"/>
                <a:ea typeface="宋体" panose="02010600030101010101" pitchFamily="2" charset="-122"/>
                <a:cs typeface="Arial" panose="020B0604020202020204" pitchFamily="34" charset="0"/>
              </a:rPr>
              <a:t>。</a:t>
            </a:r>
            <a:b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br>
            <a:endParaRPr lang="zh-CN" altLang="en-US" sz="2400" dirty="0">
              <a:solidFill>
                <a:srgbClr val="002060"/>
              </a:solidFill>
              <a:latin typeface="微软雅黑" panose="020B0503020204020204" pitchFamily="34" charset="-122"/>
              <a:ea typeface="微软雅黑" panose="020B0503020204020204" pitchFamily="34" charset="-122"/>
            </a:endParaRPr>
          </a:p>
        </p:txBody>
      </p:sp>
      <p:pic>
        <p:nvPicPr>
          <p:cNvPr id="4" name="内容占位符 3">
            <a:extLst>
              <a:ext uri="{FF2B5EF4-FFF2-40B4-BE49-F238E27FC236}">
                <a16:creationId xmlns:a16="http://schemas.microsoft.com/office/drawing/2014/main" id="{07D080C3-D198-976D-DF4A-1B3F03C8487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905794"/>
            <a:ext cx="8382000" cy="4191000"/>
          </a:xfrm>
          <a:prstGeom prst="rect">
            <a:avLst/>
          </a:prstGeom>
          <a:noFill/>
          <a:ln>
            <a:noFill/>
          </a:ln>
        </p:spPr>
      </p:pic>
    </p:spTree>
    <p:extLst>
      <p:ext uri="{BB962C8B-B14F-4D97-AF65-F5344CB8AC3E}">
        <p14:creationId xmlns:p14="http://schemas.microsoft.com/office/powerpoint/2010/main" val="177418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E7A08-63B7-4181-1C71-40ED22EAFB56}"/>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FD67A8DA-B600-D22A-509D-4F0021F4F2AE}"/>
              </a:ext>
            </a:extLst>
          </p:cNvPr>
          <p:cNvSpPr>
            <a:spLocks noGrp="1"/>
          </p:cNvSpPr>
          <p:nvPr>
            <p:ph idx="1"/>
          </p:nvPr>
        </p:nvSpPr>
        <p:spPr>
          <a:xfrm>
            <a:off x="751115" y="486888"/>
            <a:ext cx="10515600" cy="5890162"/>
          </a:xfrm>
        </p:spPr>
        <p:txBody>
          <a:bodyPr>
            <a:normAutofit/>
          </a:bodyPr>
          <a:lstStyle/>
          <a:p>
            <a:pPr indent="0" algn="just">
              <a:lnSpc>
                <a:spcPct val="150000"/>
              </a:lnSpc>
              <a:buNone/>
            </a:pPr>
            <a:r>
              <a:rPr lang="zh-CN" altLang="en-US" sz="20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我看民办教育的问题</a:t>
            </a:r>
            <a:r>
              <a:rPr lang="zh-CN" altLang="en-US" sz="2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endPar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000" b="1" kern="100" dirty="0">
                <a:solidFill>
                  <a:srgbClr val="002060"/>
                </a:solidFill>
                <a:effectLst/>
                <a:latin typeface="宋体" panose="02010600030101010101" pitchFamily="2" charset="-122"/>
                <a:ea typeface="等线" panose="02010600030101010101" pitchFamily="2" charset="-122"/>
                <a:cs typeface="Times New Roman" panose="02020603050405020304" pitchFamily="18" charset="0"/>
              </a:rPr>
              <a:t>1</a:t>
            </a:r>
            <a:r>
              <a:rPr lang="zh-CN" altLang="zh-CN" sz="2000" b="1"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首先是体量过大</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。尽管全国总体</a:t>
            </a:r>
            <a:r>
              <a:rPr lang="zh-CN" altLang="en-US"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占比</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在</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10%</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上下，；但是在</a:t>
            </a:r>
            <a:r>
              <a:rPr lang="zh-CN" altLang="en-US" sz="2000" kern="100" dirty="0">
                <a:solidFill>
                  <a:srgbClr val="002060"/>
                </a:solidFill>
                <a:latin typeface="等线" panose="02010600030101010101" pitchFamily="2" charset="-122"/>
                <a:ea typeface="宋体" panose="02010600030101010101" pitchFamily="2" charset="-122"/>
                <a:cs typeface="Times New Roman" panose="02020603050405020304" pitchFamily="18" charset="0"/>
              </a:rPr>
              <a:t>一些</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大城市，包括农村县域，民办学生的比重可以达到</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30%</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40%</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50%</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60%</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。背后是政府行为的变化</a:t>
            </a:r>
            <a:r>
              <a:rPr lang="zh-CN" altLang="en-US"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 </a:t>
            </a:r>
            <a:endParaRPr lang="zh-CN" altLang="zh-CN" sz="2000" kern="100" dirty="0">
              <a:solidFill>
                <a:srgbClr val="002060"/>
              </a:solidFill>
              <a:effectLst/>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r>
              <a:rPr lang="en-US" altLang="zh-CN" sz="2000" b="1" kern="100" dirty="0">
                <a:solidFill>
                  <a:srgbClr val="002060"/>
                </a:solidFill>
                <a:effectLst/>
                <a:latin typeface="宋体" panose="02010600030101010101" pitchFamily="2" charset="-122"/>
                <a:ea typeface="等线" panose="02010600030101010101" pitchFamily="2" charset="-122"/>
                <a:cs typeface="Times New Roman" panose="02020603050405020304" pitchFamily="18" charset="0"/>
              </a:rPr>
              <a:t>2 </a:t>
            </a:r>
            <a:r>
              <a:rPr lang="zh-CN" altLang="zh-CN" sz="2000" b="1"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民办教育具有很强的营利性</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2000" dirty="0">
                <a:solidFill>
                  <a:srgbClr val="002060"/>
                </a:solidFill>
                <a:ea typeface="宋体" panose="02010600030101010101" pitchFamily="2" charset="-122"/>
                <a:cs typeface="Times New Roman" panose="02020603050405020304" pitchFamily="18" charset="0"/>
              </a:rPr>
              <a:t>商业化、资本化发展的直接后果，极大地加剧了大城市的择校竞争，加剧了家长焦虑。</a:t>
            </a:r>
            <a:r>
              <a:rPr lang="en-US"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2020</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年，衡水系的“第一高中集团”上市就是典型</a:t>
            </a:r>
            <a:r>
              <a:rPr lang="zh-CN" altLang="en-US" sz="2000" kern="100" dirty="0">
                <a:solidFill>
                  <a:srgbClr val="002060"/>
                </a:solidFill>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得到地方政府的财政支持，地方政府批地、投资建校舍，拉动房地产，学校以“轻资产”的模式集体打包上市。</a:t>
            </a:r>
            <a:endParaRPr lang="en-US" altLang="zh-CN" sz="2000" dirty="0">
              <a:solidFill>
                <a:srgbClr val="002060"/>
              </a:solidFill>
              <a:effectLst/>
              <a:ea typeface="宋体" panose="02010600030101010101" pitchFamily="2" charset="-122"/>
              <a:cs typeface="Times New Roman" panose="02020603050405020304" pitchFamily="18" charset="0"/>
            </a:endParaRPr>
          </a:p>
          <a:p>
            <a:pPr indent="0" algn="just">
              <a:lnSpc>
                <a:spcPct val="150000"/>
              </a:lnSpc>
              <a:buNone/>
            </a:pPr>
            <a:r>
              <a:rPr lang="en-US" altLang="zh-CN" sz="2000" dirty="0">
                <a:solidFill>
                  <a:srgbClr val="002060"/>
                </a:solidFill>
                <a:ea typeface="宋体" panose="02010600030101010101" pitchFamily="2" charset="-122"/>
                <a:cs typeface="Times New Roman" panose="02020603050405020304" pitchFamily="18" charset="0"/>
              </a:rPr>
              <a:t>3 </a:t>
            </a:r>
            <a:r>
              <a:rPr lang="zh-CN" altLang="zh-CN" sz="2000" b="1"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民办教育并没有出现</a:t>
            </a:r>
            <a:r>
              <a:rPr lang="zh-CN" altLang="en-US" sz="2000" b="1"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应有的</a:t>
            </a:r>
            <a:r>
              <a:rPr lang="zh-CN" altLang="zh-CN" sz="2000" b="1"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教育多样化和创新性</a:t>
            </a:r>
            <a:r>
              <a:rPr lang="zh-CN" altLang="zh-CN" sz="2000" kern="100" dirty="0">
                <a:solidFill>
                  <a:srgbClr val="002060"/>
                </a:solidFill>
                <a:effectLst/>
                <a:latin typeface="等线" panose="02010600030101010101" pitchFamily="2" charset="-122"/>
                <a:ea typeface="宋体" panose="02010600030101010101" pitchFamily="2" charset="-122"/>
                <a:cs typeface="Times New Roman" panose="02020603050405020304" pitchFamily="18" charset="0"/>
              </a:rPr>
              <a:t>，所有的民办学校都在升学率竞争的单一轨道上与公立学校竞争。基本是企业家办学、资本家办学，没有走上教育家办学的道路</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150000"/>
              </a:lnSpc>
              <a:buNone/>
            </a:pPr>
            <a:endParaRPr lang="zh-CN" altLang="en-US" dirty="0"/>
          </a:p>
        </p:txBody>
      </p:sp>
    </p:spTree>
    <p:extLst>
      <p:ext uri="{BB962C8B-B14F-4D97-AF65-F5344CB8AC3E}">
        <p14:creationId xmlns:p14="http://schemas.microsoft.com/office/powerpoint/2010/main" val="397613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CF5215-7498-01F2-7F07-093066F27271}"/>
              </a:ext>
            </a:extLst>
          </p:cNvPr>
          <p:cNvSpPr>
            <a:spLocks noGrp="1"/>
          </p:cNvSpPr>
          <p:nvPr>
            <p:ph type="title"/>
          </p:nvPr>
        </p:nvSpPr>
        <p:spPr>
          <a:xfrm>
            <a:off x="838200" y="365126"/>
            <a:ext cx="5127171" cy="723445"/>
          </a:xfrm>
          <a:solidFill>
            <a:schemeClr val="accent2">
              <a:lumMod val="20000"/>
              <a:lumOff val="80000"/>
            </a:schemeClr>
          </a:solidFill>
        </p:spPr>
        <p:txBody>
          <a:bodyPr>
            <a:normAutofit fontScale="90000"/>
          </a:bodyPr>
          <a:lstStyle/>
          <a:p>
            <a:r>
              <a:rPr lang="zh-CN" altLang="zh-CN" sz="2800" b="1" dirty="0">
                <a:solidFill>
                  <a:srgbClr val="002060"/>
                </a:solidFill>
                <a:latin typeface="微软雅黑" panose="020B0503020204020204" pitchFamily="34" charset="-122"/>
                <a:ea typeface="微软雅黑" panose="020B0503020204020204" pitchFamily="34" charset="-122"/>
              </a:rPr>
              <a:t>清理“公参民”学校</a:t>
            </a:r>
            <a:br>
              <a:rPr lang="zh-CN" altLang="zh-CN" sz="2800" b="1" dirty="0">
                <a:solidFill>
                  <a:srgbClr val="002060"/>
                </a:solidFill>
                <a:latin typeface="微软雅黑" panose="020B0503020204020204" pitchFamily="34" charset="-122"/>
                <a:ea typeface="微软雅黑" panose="020B0503020204020204" pitchFamily="34" charset="-122"/>
              </a:rPr>
            </a:br>
            <a:endParaRPr lang="zh-CN" altLang="en-US" sz="2800" dirty="0"/>
          </a:p>
        </p:txBody>
      </p:sp>
      <p:sp>
        <p:nvSpPr>
          <p:cNvPr id="3" name="内容占位符 2">
            <a:extLst>
              <a:ext uri="{FF2B5EF4-FFF2-40B4-BE49-F238E27FC236}">
                <a16:creationId xmlns:a16="http://schemas.microsoft.com/office/drawing/2014/main" id="{98EE79EF-AEA0-46DD-302E-69027397C9E5}"/>
              </a:ext>
            </a:extLst>
          </p:cNvPr>
          <p:cNvSpPr>
            <a:spLocks noGrp="1"/>
          </p:cNvSpPr>
          <p:nvPr>
            <p:ph idx="1"/>
          </p:nvPr>
        </p:nvSpPr>
        <p:spPr>
          <a:xfrm>
            <a:off x="598713" y="1077687"/>
            <a:ext cx="11015355" cy="6106884"/>
          </a:xfrm>
        </p:spPr>
        <p:txBody>
          <a:bodyPr>
            <a:normAutofit fontScale="47500" lnSpcReduction="20000"/>
          </a:bodyPr>
          <a:lstStyle/>
          <a:p>
            <a:endParaRPr lang="en-US"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pPr>
              <a:lnSpc>
                <a:spcPct val="170000"/>
              </a:lnSpc>
            </a:pPr>
            <a:r>
              <a:rPr lang="zh-CN"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教育部会同中央编办等</a:t>
            </a:r>
            <a:r>
              <a:rPr lang="en-US"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部门印发《关于规范公办学校举办或者参与举办民办义务教育学校的通知》，规范公办学校举办或者参与举办民办义务教育学校（以下简称“公参民”学校），</a:t>
            </a:r>
            <a:r>
              <a:rPr lang="zh-CN" altLang="zh-CN" sz="42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不得再审批设立新的</a:t>
            </a:r>
            <a:r>
              <a:rPr lang="zh-CN" altLang="en-US" sz="42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“公参民”学校，已经举办的</a:t>
            </a:r>
            <a:r>
              <a:rPr lang="zh-CN" altLang="zh-CN" sz="42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民办义务教育学校，经协商一致且条件成熟的，可转为公办学校</a:t>
            </a:r>
            <a:r>
              <a:rPr lang="zh-CN"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70000"/>
              </a:lnSpc>
              <a:buNone/>
            </a:pPr>
            <a:r>
              <a:rPr lang="en-US" altLang="zh-CN" sz="4200" b="1" kern="100" dirty="0">
                <a:solidFill>
                  <a:srgbClr val="4B4B4B"/>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2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“公参民”学校主要包括以下三类：</a:t>
            </a:r>
            <a:endParaRPr lang="en-US" altLang="zh-CN" sz="42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70000"/>
              </a:lnSpc>
              <a:buNone/>
            </a:pPr>
            <a:r>
              <a:rPr lang="en-US" altLang="zh-CN" sz="42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公办学校单独举办的义务教育学校；</a:t>
            </a:r>
            <a:endParaRPr lang="en-US"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70000"/>
              </a:lnSpc>
              <a:buNone/>
            </a:pPr>
            <a:r>
              <a:rPr lang="en-US" altLang="zh-CN" sz="42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公办学校与地方政府及相关机构（含具有财政经常性经费关系的其他单位、政府国有投资平台、政府发起设立的基金会、国有企业等，下同）合作举办的义务教育学校；</a:t>
            </a:r>
            <a:endParaRPr lang="en-US"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70000"/>
              </a:lnSpc>
              <a:buNone/>
            </a:pPr>
            <a:r>
              <a:rPr lang="en-US" altLang="zh-CN" sz="42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公办学校与其他社会组织、个人合作举办（含公办学校以品牌、管理等无形资产参与办学）的义务教育学校。</a:t>
            </a:r>
          </a:p>
          <a:p>
            <a:pPr marL="0" indent="0">
              <a:lnSpc>
                <a:spcPct val="170000"/>
              </a:lnSpc>
              <a:buNone/>
            </a:pPr>
            <a:endParaRPr lang="en-US" altLang="zh-CN" sz="29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endParaRPr>
          </a:p>
          <a:p>
            <a:pPr marL="0" indent="0">
              <a:lnSpc>
                <a:spcPct val="170000"/>
              </a:lnSpc>
              <a:buNone/>
            </a:pPr>
            <a:endParaRPr lang="zh-CN" altLang="zh-CN" sz="2000" kern="0" dirty="0">
              <a:solidFill>
                <a:srgbClr val="002060"/>
              </a:solidFill>
              <a:highlight>
                <a:srgbClr val="FFFF00"/>
              </a:highlight>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169257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14AACA-6384-3F36-36FD-B4D411016EF8}"/>
              </a:ext>
            </a:extLst>
          </p:cNvPr>
          <p:cNvSpPr>
            <a:spLocks noGrp="1"/>
          </p:cNvSpPr>
          <p:nvPr>
            <p:ph type="title"/>
          </p:nvPr>
        </p:nvSpPr>
        <p:spPr>
          <a:xfrm>
            <a:off x="838200" y="681036"/>
            <a:ext cx="10515600" cy="853850"/>
          </a:xfrm>
          <a:solidFill>
            <a:schemeClr val="accent4">
              <a:lumMod val="40000"/>
              <a:lumOff val="60000"/>
            </a:schemeClr>
          </a:solidFill>
        </p:spPr>
        <p:txBody>
          <a:bodyPr>
            <a:normAutofit fontScale="90000"/>
          </a:bodyPr>
          <a:lstStyle/>
          <a:p>
            <a:r>
              <a:rPr lang="en-US" altLang="zh-CN" sz="3600" dirty="0">
                <a:solidFill>
                  <a:srgbClr val="002060"/>
                </a:solidFill>
                <a:latin typeface="微软雅黑" panose="020B0503020204020204" pitchFamily="34" charset="-122"/>
                <a:ea typeface="微软雅黑" panose="020B0503020204020204" pitchFamily="34" charset="-122"/>
              </a:rPr>
              <a:t>3</a:t>
            </a:r>
            <a:r>
              <a:rPr lang="zh-CN" altLang="en-US" sz="3600" dirty="0">
                <a:solidFill>
                  <a:srgbClr val="002060"/>
                </a:solidFill>
                <a:latin typeface="微软雅黑" panose="020B0503020204020204" pitchFamily="34" charset="-122"/>
                <a:ea typeface="微软雅黑" panose="020B0503020204020204" pitchFamily="34" charset="-122"/>
              </a:rPr>
              <a:t>、</a:t>
            </a:r>
            <a:r>
              <a:rPr lang="zh-CN" altLang="zh-CN" sz="36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校学</a:t>
            </a:r>
            <a:r>
              <a:rPr lang="zh-CN" altLang="en-US" sz="36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教学</a:t>
            </a:r>
            <a:r>
              <a:rPr lang="zh-CN" altLang="zh-CN" sz="36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改革</a:t>
            </a:r>
            <a:br>
              <a:rPr lang="en-US"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br>
            <a:endParaRPr lang="zh-CN" altLang="en-US" sz="2800" dirty="0"/>
          </a:p>
        </p:txBody>
      </p:sp>
      <p:sp>
        <p:nvSpPr>
          <p:cNvPr id="3" name="内容占位符 2">
            <a:extLst>
              <a:ext uri="{FF2B5EF4-FFF2-40B4-BE49-F238E27FC236}">
                <a16:creationId xmlns:a16="http://schemas.microsoft.com/office/drawing/2014/main" id="{60D1473E-5EE5-7F52-D839-87BC38F34106}"/>
              </a:ext>
            </a:extLst>
          </p:cNvPr>
          <p:cNvSpPr>
            <a:spLocks noGrp="1"/>
          </p:cNvSpPr>
          <p:nvPr>
            <p:ph idx="1"/>
          </p:nvPr>
        </p:nvSpPr>
        <p:spPr>
          <a:xfrm>
            <a:off x="838200" y="1839686"/>
            <a:ext cx="10515600" cy="4337278"/>
          </a:xfrm>
        </p:spPr>
        <p:txBody>
          <a:bodyPr/>
          <a:lstStyle/>
          <a:p>
            <a:pPr indent="0" algn="just">
              <a:lnSpc>
                <a:spcPct val="150000"/>
              </a:lnSpc>
              <a:buNone/>
            </a:pPr>
            <a:r>
              <a:rPr lang="en-US" altLang="zh-CN"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zh-CN"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——教学、作业、考试减负</a:t>
            </a:r>
            <a:r>
              <a:rPr lang="en-US" altLang="zh-CN"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en-US"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小学一二年级不进行纸笔考试；各地不得面向小学各年级和初中非毕业年级组织区域性或跨校际的考试；学校和班级不得组织周考、月考、单元考试等其他各类考试，也不得以测试、测验、限时练习、学情调研等各种名义变相组织考试。</a:t>
            </a:r>
            <a:endPar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en-US"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增加</a:t>
            </a:r>
            <a:r>
              <a:rPr lang="zh-CN" altLang="zh-CN"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课后服务</a:t>
            </a:r>
            <a:r>
              <a:rPr lang="zh-CN" altLang="en-US"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时间</a:t>
            </a:r>
            <a:r>
              <a:rPr lang="zh-CN" altLang="en-US"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：傍晚</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5</a:t>
            </a:r>
            <a:r>
              <a:rPr lang="zh-CN" altLang="en-US"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点以后离校</a:t>
            </a:r>
            <a:endPar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课程调整</a:t>
            </a:r>
            <a:r>
              <a:rPr lang="zh-CN" altLang="en-US"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体育、劳动、英语……</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 </a:t>
            </a:r>
            <a:endParaRPr lang="en-US"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中考改革</a:t>
            </a:r>
            <a:r>
              <a:rPr lang="zh-CN" altLang="en-US" sz="20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、招生政策</a:t>
            </a:r>
            <a:endParaRPr lang="zh-CN" altLang="zh-CN" sz="20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endParaRPr lang="zh-CN" altLang="en-US" dirty="0"/>
          </a:p>
        </p:txBody>
      </p:sp>
    </p:spTree>
    <p:extLst>
      <p:ext uri="{BB962C8B-B14F-4D97-AF65-F5344CB8AC3E}">
        <p14:creationId xmlns:p14="http://schemas.microsoft.com/office/powerpoint/2010/main" val="1980816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FBA5EA-465A-B899-D7A6-98B99B9B0307}"/>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A6D8555C-5F3C-FB79-324C-9834619703AA}"/>
              </a:ext>
            </a:extLst>
          </p:cNvPr>
          <p:cNvSpPr>
            <a:spLocks noGrp="1"/>
          </p:cNvSpPr>
          <p:nvPr>
            <p:ph idx="1"/>
          </p:nvPr>
        </p:nvSpPr>
        <p:spPr>
          <a:xfrm>
            <a:off x="707571" y="570016"/>
            <a:ext cx="10515600" cy="4835051"/>
          </a:xfrm>
        </p:spPr>
        <p:txBody>
          <a:bodyPr>
            <a:normAutofit/>
          </a:bodyPr>
          <a:lstStyle/>
          <a:p>
            <a:pPr>
              <a:lnSpc>
                <a:spcPct val="150000"/>
              </a:lnSpc>
            </a:pPr>
            <a:r>
              <a:rPr lang="zh-CN" altLang="en-US" sz="2000" b="1"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增加体育比重</a:t>
            </a:r>
            <a:r>
              <a:rPr lang="zh-CN" altLang="en-US"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体育在北京中考中所占的分值从过去的</a:t>
            </a:r>
            <a:r>
              <a:rPr lang="en-US"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40</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分变成</a:t>
            </a:r>
            <a:r>
              <a:rPr lang="en-US"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70</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分，除了分值，体育考试的项目也有了很大变化，除原有的</a:t>
            </a:r>
            <a:r>
              <a:rPr lang="en-US"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三大球</a:t>
            </a:r>
            <a:r>
              <a:rPr lang="en-US"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足球、篮球、排球外，又新增了乒乓球、羽毛球、体操、武术、游泳等</a:t>
            </a:r>
            <a:r>
              <a:rPr lang="en-US"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14</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个项目，一共有</a:t>
            </a:r>
            <a:r>
              <a:rPr lang="en-US"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22</a:t>
            </a:r>
            <a:r>
              <a:rPr lang="zh-CN" altLang="zh-CN" sz="2000" kern="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项，被分为四大门类，每个学生需从每一门类中选择一项，共考四项。</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000" b="1"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减少英语比重：</a:t>
            </a:r>
            <a:r>
              <a:rPr lang="zh-CN"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义务教育课程方案（</a:t>
            </a:r>
            <a:r>
              <a:rPr lang="en-US"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2022</a:t>
            </a:r>
            <a:r>
              <a:rPr lang="zh-CN"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）九年总课时比例为</a:t>
            </a:r>
            <a:r>
              <a:rPr lang="en-US"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6%-8%</a:t>
            </a:r>
            <a:r>
              <a:rPr lang="zh-CN"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，变为一周</a:t>
            </a:r>
            <a:r>
              <a:rPr lang="en-US"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3</a:t>
            </a:r>
            <a:r>
              <a:rPr lang="zh-CN"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节课，原先为每天</a:t>
            </a:r>
            <a:r>
              <a:rPr lang="en-US" altLang="zh-CN"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1-2</a:t>
            </a:r>
            <a:r>
              <a:rPr lang="zh-CN" altLang="en-US" sz="20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节课</a:t>
            </a:r>
            <a:endParaRPr lang="en-US" altLang="zh-CN"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zh-CN" altLang="en-US" sz="2000" b="1"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普职比</a:t>
            </a:r>
            <a:r>
              <a:rPr lang="zh-CN" altLang="en-US" sz="20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新修订的《中华人民共和国职业教育法》</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5</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1</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日起执行。</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国家优化教育结构，科学配置教育资源，在义务教育后的不同阶段因地制宜、统筹推进职业教育与普通教育协调发展。</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从</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分流</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到</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协调</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，强制的意味越来越弱。</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endParaRPr lang="zh-CN" altLang="en-US" sz="20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3941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E9A231-2067-C898-578F-604F625E5FE3}"/>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EF96AEE0-B46E-55CA-E8BD-748031312204}"/>
              </a:ext>
            </a:extLst>
          </p:cNvPr>
          <p:cNvSpPr>
            <a:spLocks noGrp="1"/>
          </p:cNvSpPr>
          <p:nvPr>
            <p:ph idx="1"/>
          </p:nvPr>
        </p:nvSpPr>
        <p:spPr>
          <a:xfrm>
            <a:off x="439387" y="365125"/>
            <a:ext cx="6277099" cy="6391935"/>
          </a:xfrm>
        </p:spPr>
        <p:txBody>
          <a:bodyPr/>
          <a:lstStyle/>
          <a:p>
            <a:r>
              <a:rPr lang="zh-CN" altLang="en-US" b="1" dirty="0">
                <a:solidFill>
                  <a:srgbClr val="002060"/>
                </a:solidFill>
                <a:latin typeface="微软雅黑" panose="020B0503020204020204" pitchFamily="34" charset="-122"/>
                <a:ea typeface="微软雅黑" panose="020B0503020204020204" pitchFamily="34" charset="-122"/>
              </a:rPr>
              <a:t>李镇西调查：</a:t>
            </a:r>
            <a:r>
              <a:rPr lang="zh-CN" altLang="en-US" sz="2400" b="1" dirty="0">
                <a:solidFill>
                  <a:srgbClr val="002060"/>
                </a:solidFill>
                <a:latin typeface="微软雅黑" panose="020B0503020204020204" pitchFamily="34" charset="-122"/>
                <a:ea typeface="微软雅黑" panose="020B0503020204020204" pitchFamily="34" charset="-122"/>
              </a:rPr>
              <a:t>双减实效</a:t>
            </a:r>
            <a:endParaRPr lang="en-US" altLang="zh-CN" sz="2400" b="1" dirty="0">
              <a:solidFill>
                <a:srgbClr val="002060"/>
              </a:solidFill>
              <a:latin typeface="微软雅黑" panose="020B0503020204020204" pitchFamily="34" charset="-122"/>
              <a:ea typeface="微软雅黑" panose="020B0503020204020204" pitchFamily="34" charset="-122"/>
            </a:endParaRPr>
          </a:p>
          <a:p>
            <a:pPr indent="0" algn="just">
              <a:buNone/>
            </a:pP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r>
              <a:rPr lang="zh-CN" altLang="zh-CN" sz="2000" kern="0" spc="4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对于教师来说，减少各种笔记材料的抄写，减少不必要的检查与评比。让教师自我教育能力，反思能力成为驱动个人与学生成长的原动力。才是最有效最直接的双减。</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2000" kern="0" spc="4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学校与上级的教育职能部门，摆正位置，做好服务，切实解决教师的健康问题，工作餐问题，职业规划问题。把处理具体的教学与教育问题的权限交给每一位教师。</a:t>
            </a:r>
            <a:endParaRPr lang="en-US" altLang="zh-CN" sz="2000" kern="0" spc="4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zh-CN" sz="2000" kern="0" spc="4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延时服务后，师生在校时间突然增加了将近一百分钟，超过了十个小时，农村小学现在实行校内吃午饭，尽管安排了午休时间，但因学校条件所限，学生们只是趴在课桌上假寐，并没有有效的午睡，老师们更无法保证午休，下午四点半后，师生们都是又累又饿，拖着疲惫的身体开展“延时服务”，其效果如何可以想象得出</a:t>
            </a:r>
            <a:r>
              <a:rPr lang="en-US" altLang="zh-CN" sz="2000" kern="0" spc="4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a:t>
            </a:r>
          </a:p>
          <a:p>
            <a:endParaRPr lang="en-US" altLang="zh-CN" sz="2000" b="1" kern="0" spc="40" dirty="0">
              <a:solidFill>
                <a:srgbClr val="888888"/>
              </a:solidFill>
              <a:latin typeface="楷体" panose="02010609060101010101" pitchFamily="49" charset="-122"/>
              <a:ea typeface="楷体" panose="02010609060101010101" pitchFamily="49" charset="-122"/>
            </a:endParaRPr>
          </a:p>
          <a:p>
            <a:endParaRPr lang="en-US" altLang="zh-CN" sz="2000" b="1" kern="0" spc="40" dirty="0">
              <a:solidFill>
                <a:srgbClr val="888888"/>
              </a:solidFill>
              <a:latin typeface="楷体" panose="02010609060101010101" pitchFamily="49" charset="-122"/>
              <a:ea typeface="楷体" panose="02010609060101010101" pitchFamily="49" charset="-122"/>
            </a:endParaRPr>
          </a:p>
          <a:p>
            <a:endParaRPr lang="en-US" altLang="zh-CN" sz="2000" b="1" kern="0" spc="40" dirty="0">
              <a:solidFill>
                <a:srgbClr val="888888"/>
              </a:solidFill>
              <a:latin typeface="楷体" panose="02010609060101010101" pitchFamily="49" charset="-122"/>
              <a:ea typeface="楷体" panose="02010609060101010101" pitchFamily="49" charset="-122"/>
            </a:endParaRPr>
          </a:p>
          <a:p>
            <a:endParaRPr lang="en-US" altLang="zh-CN" sz="2000"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endParaRPr lang="zh-CN" altLang="en-US" dirty="0"/>
          </a:p>
        </p:txBody>
      </p:sp>
      <p:pic>
        <p:nvPicPr>
          <p:cNvPr id="4" name="图片 3" descr="图片">
            <a:extLst>
              <a:ext uri="{FF2B5EF4-FFF2-40B4-BE49-F238E27FC236}">
                <a16:creationId xmlns:a16="http://schemas.microsoft.com/office/drawing/2014/main" id="{CFD0D7E4-400F-1C44-2651-ACEBBC6DBE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6486" y="947057"/>
            <a:ext cx="5419176" cy="4601014"/>
          </a:xfrm>
          <a:prstGeom prst="rect">
            <a:avLst/>
          </a:prstGeom>
          <a:noFill/>
          <a:ln>
            <a:noFill/>
          </a:ln>
        </p:spPr>
      </p:pic>
    </p:spTree>
    <p:extLst>
      <p:ext uri="{BB962C8B-B14F-4D97-AF65-F5344CB8AC3E}">
        <p14:creationId xmlns:p14="http://schemas.microsoft.com/office/powerpoint/2010/main" val="2002537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79528E-3BA1-0EFF-EBF1-7972A1915CBD}"/>
              </a:ext>
            </a:extLst>
          </p:cNvPr>
          <p:cNvSpPr>
            <a:spLocks noGrp="1"/>
          </p:cNvSpPr>
          <p:nvPr>
            <p:ph type="title"/>
          </p:nvPr>
        </p:nvSpPr>
        <p:spPr>
          <a:xfrm>
            <a:off x="363187" y="-383021"/>
            <a:ext cx="10515600" cy="2615582"/>
          </a:xfrm>
        </p:spPr>
        <p:txBody>
          <a:bodyPr>
            <a:normAutofit/>
          </a:bodyPr>
          <a:lstStyle/>
          <a:p>
            <a:r>
              <a:rPr lang="zh-CN" altLang="en-US" sz="2000" dirty="0">
                <a:solidFill>
                  <a:srgbClr val="002060"/>
                </a:solidFill>
                <a:latin typeface="微软雅黑" panose="020B0503020204020204" pitchFamily="34" charset="-122"/>
                <a:ea typeface="微软雅黑" panose="020B0503020204020204" pitchFamily="34" charset="-122"/>
              </a:rPr>
              <a:t>在一项农村教师调查中，减少非教学工作量成为首选</a:t>
            </a:r>
            <a:r>
              <a:rPr lang="zh-CN" altLang="en-US" sz="2000" dirty="0">
                <a:latin typeface="微软雅黑" panose="020B0503020204020204" pitchFamily="34" charset="-122"/>
                <a:ea typeface="微软雅黑" panose="020B0503020204020204" pitchFamily="34" charset="-122"/>
              </a:rPr>
              <a:t>。</a:t>
            </a:r>
          </a:p>
        </p:txBody>
      </p:sp>
      <p:graphicFrame>
        <p:nvGraphicFramePr>
          <p:cNvPr id="4" name="内容占位符 3">
            <a:extLst>
              <a:ext uri="{FF2B5EF4-FFF2-40B4-BE49-F238E27FC236}">
                <a16:creationId xmlns:a16="http://schemas.microsoft.com/office/drawing/2014/main" id="{1E3DA7B2-83BA-7527-59E9-F35E25ACF6CE}"/>
              </a:ext>
            </a:extLst>
          </p:cNvPr>
          <p:cNvGraphicFramePr>
            <a:graphicFrameLocks noGrp="1"/>
          </p:cNvGraphicFramePr>
          <p:nvPr>
            <p:ph idx="1"/>
            <p:extLst>
              <p:ext uri="{D42A27DB-BD31-4B8C-83A1-F6EECF244321}">
                <p14:modId xmlns:p14="http://schemas.microsoft.com/office/powerpoint/2010/main" val="1020058331"/>
              </p:ext>
            </p:extLst>
          </p:nvPr>
        </p:nvGraphicFramePr>
        <p:xfrm>
          <a:off x="-463139" y="1246908"/>
          <a:ext cx="12837227" cy="5555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33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19C2C7-D4BF-8CF3-5009-0735A8468D1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7D35623-D242-D791-F8EB-97DFAD73F214}"/>
              </a:ext>
            </a:extLst>
          </p:cNvPr>
          <p:cNvSpPr>
            <a:spLocks noGrp="1"/>
          </p:cNvSpPr>
          <p:nvPr>
            <p:ph idx="1"/>
          </p:nvPr>
        </p:nvSpPr>
        <p:spPr>
          <a:xfrm>
            <a:off x="838200" y="878568"/>
            <a:ext cx="10515600" cy="4351338"/>
          </a:xfrm>
        </p:spPr>
        <p:txBody>
          <a:bodyPr>
            <a:normAutofit/>
          </a:bodyPr>
          <a:lstStyle/>
          <a:p>
            <a:pPr>
              <a:lnSpc>
                <a:spcPct val="150000"/>
              </a:lnSpc>
            </a:pPr>
            <a:r>
              <a:rPr lang="en-US"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2021</a:t>
            </a:r>
            <a:r>
              <a:rPr lang="zh-CN"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年</a:t>
            </a:r>
            <a:r>
              <a:rPr lang="en-US"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7</a:t>
            </a:r>
            <a:r>
              <a:rPr lang="zh-CN"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24</a:t>
            </a:r>
            <a:r>
              <a:rPr lang="zh-CN"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日，中办、国办印发《关于进一步减轻义务教育阶段学生作业负担和校外培训负担的意见》。</a:t>
            </a:r>
            <a:endParaRPr lang="en-US"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p>
            <a:pPr>
              <a:lnSpc>
                <a:spcPct val="150000"/>
              </a:lnSpc>
            </a:pPr>
            <a:r>
              <a:rPr lang="en-US"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双减”就是指要有效</a:t>
            </a:r>
            <a:r>
              <a:rPr lang="zh-CN" altLang="zh-CN" sz="24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减轻义务教育阶段学生过重作业负担和校外培训负担</a:t>
            </a:r>
            <a:r>
              <a:rPr lang="zh-CN"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endParaRPr lang="zh-CN" altLang="zh-CN" sz="24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dirty="0"/>
          </a:p>
          <a:p>
            <a:pPr indent="0" algn="just">
              <a:lnSpc>
                <a:spcPct val="150000"/>
              </a:lnSpc>
              <a:buNone/>
            </a:pPr>
            <a:r>
              <a:rPr lang="en-US" altLang="zh-CN" sz="2200"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22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清理整顿课外培训机构</a:t>
            </a:r>
            <a:endParaRPr lang="zh-CN" altLang="zh-CN" sz="2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2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2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清理缩减民办教育：控减“公参民学校” </a:t>
            </a:r>
            <a:endParaRPr lang="zh-CN" altLang="zh-CN" sz="22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200"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22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中小学教育教学：教学内容、</a:t>
            </a:r>
            <a:r>
              <a:rPr lang="zh-CN"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作业、考试减负</a:t>
            </a:r>
            <a:endParaRPr lang="en-US" altLang="zh-CN" sz="24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endParaRPr>
          </a:p>
          <a:p>
            <a:endParaRPr lang="zh-CN" altLang="en-US" dirty="0"/>
          </a:p>
        </p:txBody>
      </p:sp>
    </p:spTree>
    <p:extLst>
      <p:ext uri="{BB962C8B-B14F-4D97-AF65-F5344CB8AC3E}">
        <p14:creationId xmlns:p14="http://schemas.microsoft.com/office/powerpoint/2010/main" val="357552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936B23-B164-2FEB-6EFE-49C7CC3D9ED2}"/>
              </a:ext>
            </a:extLst>
          </p:cNvPr>
          <p:cNvSpPr>
            <a:spLocks noGrp="1"/>
          </p:cNvSpPr>
          <p:nvPr>
            <p:ph type="title"/>
          </p:nvPr>
        </p:nvSpPr>
        <p:spPr>
          <a:xfrm>
            <a:off x="838200" y="201882"/>
            <a:ext cx="10515600" cy="1110528"/>
          </a:xfrm>
          <a:solidFill>
            <a:schemeClr val="accent4">
              <a:lumMod val="40000"/>
              <a:lumOff val="60000"/>
            </a:schemeClr>
          </a:solidFill>
        </p:spPr>
        <p:txBody>
          <a:bodyPr>
            <a:normAutofit fontScale="90000"/>
          </a:bodyPr>
          <a:lstStyle/>
          <a:p>
            <a:r>
              <a:rPr lang="en-US" altLang="zh-CN" sz="3200" b="1" dirty="0">
                <a:solidFill>
                  <a:srgbClr val="002060"/>
                </a:solidFill>
                <a:latin typeface="微软雅黑" panose="020B0503020204020204" pitchFamily="34" charset="-122"/>
                <a:ea typeface="微软雅黑" panose="020B0503020204020204" pitchFamily="34" charset="-122"/>
              </a:rPr>
              <a:t>4</a:t>
            </a:r>
            <a:r>
              <a:rPr lang="zh-CN" altLang="en-US" sz="3200" b="1" dirty="0">
                <a:solidFill>
                  <a:srgbClr val="002060"/>
                </a:solidFill>
                <a:latin typeface="微软雅黑" panose="020B0503020204020204" pitchFamily="34" charset="-122"/>
                <a:ea typeface="微软雅黑" panose="020B0503020204020204" pitchFamily="34" charset="-122"/>
              </a:rPr>
              <a:t>、关于“双减” 的思考</a:t>
            </a:r>
            <a:br>
              <a:rPr lang="en-US" altLang="zh-CN" dirty="0">
                <a:solidFill>
                  <a:srgbClr val="002060"/>
                </a:solidFill>
                <a:latin typeface="微软雅黑" panose="020B0503020204020204" pitchFamily="34" charset="-122"/>
                <a:ea typeface="微软雅黑" panose="020B0503020204020204" pitchFamily="34" charset="-122"/>
              </a:rPr>
            </a:br>
            <a:endParaRPr lang="zh-CN" altLang="en-US" dirty="0"/>
          </a:p>
        </p:txBody>
      </p:sp>
      <p:sp>
        <p:nvSpPr>
          <p:cNvPr id="3" name="内容占位符 2">
            <a:extLst>
              <a:ext uri="{FF2B5EF4-FFF2-40B4-BE49-F238E27FC236}">
                <a16:creationId xmlns:a16="http://schemas.microsoft.com/office/drawing/2014/main" id="{A9EA3ABD-950E-B1A6-26FA-785A7448193E}"/>
              </a:ext>
            </a:extLst>
          </p:cNvPr>
          <p:cNvSpPr>
            <a:spLocks noGrp="1"/>
          </p:cNvSpPr>
          <p:nvPr>
            <p:ph idx="1"/>
          </p:nvPr>
        </p:nvSpPr>
        <p:spPr/>
        <p:txBody>
          <a:bodyPr/>
          <a:lstStyle/>
          <a:p>
            <a:pPr marL="0" indent="0">
              <a:buNone/>
            </a:pPr>
            <a:endParaRPr lang="en-US" altLang="zh-CN" dirty="0"/>
          </a:p>
          <a:p>
            <a:pPr marL="0" indent="0">
              <a:buNone/>
            </a:pPr>
            <a:endParaRPr lang="zh-CN" altLang="en-US" dirty="0"/>
          </a:p>
        </p:txBody>
      </p:sp>
      <p:sp>
        <p:nvSpPr>
          <p:cNvPr id="5" name="文本框 4">
            <a:extLst>
              <a:ext uri="{FF2B5EF4-FFF2-40B4-BE49-F238E27FC236}">
                <a16:creationId xmlns:a16="http://schemas.microsoft.com/office/drawing/2014/main" id="{1106293B-356B-F3F0-716C-93FE1118188C}"/>
              </a:ext>
            </a:extLst>
          </p:cNvPr>
          <p:cNvSpPr txBox="1"/>
          <p:nvPr/>
        </p:nvSpPr>
        <p:spPr>
          <a:xfrm>
            <a:off x="838200" y="1411247"/>
            <a:ext cx="10842172" cy="2346283"/>
          </a:xfrm>
          <a:prstGeom prst="rect">
            <a:avLst/>
          </a:prstGeom>
          <a:noFill/>
        </p:spPr>
        <p:txBody>
          <a:bodyPr wrap="square">
            <a:spAutoFit/>
          </a:bodyPr>
          <a:lstStyle/>
          <a:p>
            <a:pPr indent="391795" algn="just">
              <a:lnSpc>
                <a:spcPct val="150000"/>
              </a:lnSpc>
            </a:pPr>
            <a:r>
              <a:rPr lang="zh-CN" altLang="zh-CN" sz="2000"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减轻学生课业负担，注重素质教育，促进学生全面发展</a:t>
            </a:r>
            <a:endParaRPr lang="zh-CN" altLang="zh-CN" sz="20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391795" algn="just">
              <a:lnSpc>
                <a:spcPct val="150000"/>
              </a:lnSpc>
            </a:pP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大面积减少了课外培训、课外支出；一部分转为隐蔽化、地下作业；仍然存在课外补习，价格更为昂贵，家长内心不平静</a:t>
            </a:r>
            <a:r>
              <a:rPr lang="zh-CN" altLang="en-US"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91795" algn="just">
              <a:lnSpc>
                <a:spcPct val="150000"/>
              </a:lnSpc>
            </a:pP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91795" algn="just">
              <a:lnSpc>
                <a:spcPct val="150000"/>
              </a:lnSpc>
            </a:pP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AD70A903-F0CE-7255-E4F1-32470E074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640" y="2889774"/>
            <a:ext cx="7958019" cy="4182069"/>
          </a:xfrm>
          <a:prstGeom prst="rect">
            <a:avLst/>
          </a:prstGeom>
        </p:spPr>
      </p:pic>
    </p:spTree>
    <p:extLst>
      <p:ext uri="{BB962C8B-B14F-4D97-AF65-F5344CB8AC3E}">
        <p14:creationId xmlns:p14="http://schemas.microsoft.com/office/powerpoint/2010/main" val="179110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6B923A-CAC8-3FB4-DB3B-0EFA9CCF8ADC}"/>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CE679445-737A-AE4D-A6CA-6F93B2222160}"/>
              </a:ext>
            </a:extLst>
          </p:cNvPr>
          <p:cNvSpPr>
            <a:spLocks noGrp="1"/>
          </p:cNvSpPr>
          <p:nvPr>
            <p:ph idx="1"/>
          </p:nvPr>
        </p:nvSpPr>
        <p:spPr>
          <a:xfrm>
            <a:off x="838200" y="1027906"/>
            <a:ext cx="10515600" cy="4351338"/>
          </a:xfrm>
        </p:spPr>
        <p:txBody>
          <a:bodyPr>
            <a:normAutofit fontScale="70000" lnSpcReduction="20000"/>
          </a:bodyPr>
          <a:lstStyle/>
          <a:p>
            <a:pPr indent="393700" algn="just">
              <a:lnSpc>
                <a:spcPct val="150000"/>
              </a:lnSpc>
            </a:pPr>
            <a:r>
              <a:rPr lang="zh-CN" altLang="en-US" sz="3200" b="1" kern="10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源头减负</a:t>
            </a:r>
            <a:endParaRPr lang="en-US" altLang="zh-CN" sz="3200" b="1" kern="10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indent="0" algn="just">
              <a:lnSpc>
                <a:spcPct val="150000"/>
              </a:lnSpc>
              <a:buNone/>
            </a:pPr>
            <a:r>
              <a:rPr lang="en-US"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消灭重点学校</a:t>
            </a:r>
            <a:endParaRPr lang="en-US"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endParaRPr>
          </a:p>
          <a:p>
            <a:pPr indent="0" algn="just">
              <a:lnSpc>
                <a:spcPct val="150000"/>
              </a:lnSpc>
              <a:buNone/>
            </a:pPr>
            <a:r>
              <a:rPr lang="zh-CN" altLang="zh-CN" sz="2800" b="1" kern="1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a:t>
            </a:r>
            <a:r>
              <a:rPr lang="zh-CN"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消灭“学区房”</a:t>
            </a:r>
            <a:r>
              <a:rPr lang="zh-CN" altLang="zh-CN" sz="2800"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：购房政策、多片划校政策——教师流动政策</a:t>
            </a:r>
            <a:endParaRPr lang="zh-CN" altLang="zh-CN"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zh-CN"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普职比</a:t>
            </a:r>
            <a:endParaRPr lang="zh-CN" altLang="zh-CN" sz="2800"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800" b="1" kern="100"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政府、市场、民众三者的交锋</a:t>
            </a:r>
            <a:endParaRPr lang="zh-CN" altLang="zh-CN" sz="28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393700" algn="just">
              <a:lnSpc>
                <a:spcPct val="150000"/>
              </a:lnSpc>
            </a:pPr>
            <a:endPar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28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消失的口号：</a:t>
            </a:r>
            <a:r>
              <a:rPr lang="zh-CN" altLang="zh-CN" sz="28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办学自主权、教育的多样性、选择性、国际化、现代学校制度、学校的自主性、科学化民主化、社会参与、教育多样化、改善政校关系、社会力量</a:t>
            </a:r>
            <a:r>
              <a:rPr lang="zh-CN"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rPr>
              <a:t>参与办学……</a:t>
            </a:r>
            <a:endParaRPr lang="en-US" altLang="zh-CN" sz="2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49214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94684B-056D-5367-1310-FC5ED042BC9F}"/>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4444DCBA-99C5-34D7-B8BC-60D04B237FC9}"/>
              </a:ext>
            </a:extLst>
          </p:cNvPr>
          <p:cNvSpPr>
            <a:spLocks noGrp="1"/>
          </p:cNvSpPr>
          <p:nvPr>
            <p:ph idx="1"/>
          </p:nvPr>
        </p:nvSpPr>
        <p:spPr/>
        <p:txBody>
          <a:bodyPr/>
          <a:lstStyle/>
          <a:p>
            <a:r>
              <a:rPr lang="zh-CN" altLang="en-US" sz="2000" b="1" dirty="0">
                <a:solidFill>
                  <a:srgbClr val="002060"/>
                </a:solidFill>
                <a:latin typeface="微软雅黑" panose="020B0503020204020204" pitchFamily="34" charset="-122"/>
                <a:ea typeface="微软雅黑" panose="020B0503020204020204" pitchFamily="34" charset="-122"/>
              </a:rPr>
              <a:t>加强思想政治教育</a:t>
            </a:r>
            <a:endParaRPr lang="en-US" altLang="zh-CN" sz="2000" b="1" dirty="0">
              <a:solidFill>
                <a:srgbClr val="002060"/>
              </a:solidFill>
              <a:latin typeface="微软雅黑" panose="020B0503020204020204" pitchFamily="34" charset="-122"/>
              <a:ea typeface="微软雅黑" panose="020B0503020204020204" pitchFamily="34" charset="-122"/>
            </a:endParaRPr>
          </a:p>
          <a:p>
            <a:pPr algn="just">
              <a:lnSpc>
                <a:spcPct val="150000"/>
              </a:lnSpc>
            </a:pP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中国教育部（</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24</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日）发出通知：申明将中小学的政治课、语文课、历史课纳入革命传统和党史教育内容。</a:t>
            </a:r>
          </a:p>
          <a:p>
            <a:pPr algn="just">
              <a:lnSpc>
                <a:spcPct val="150000"/>
              </a:lnSpc>
            </a:pP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中国国家教材委员会近日制定了《习近平新时代中国特色社会主义思想进课程教材指南》（以下简称《指南》）。《指南》明确要求，把习近平新时代中国特色社会主义思想全面融入中国各级学生课程教材。</a:t>
            </a:r>
          </a:p>
          <a:p>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4567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85FF90-E142-76C4-1659-7EA2D238F6E2}"/>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A377145-B68C-F86C-E25F-E5E22972D111}"/>
              </a:ext>
            </a:extLst>
          </p:cNvPr>
          <p:cNvSpPr>
            <a:spLocks noGrp="1"/>
          </p:cNvSpPr>
          <p:nvPr>
            <p:ph idx="1"/>
          </p:nvPr>
        </p:nvSpPr>
        <p:spPr>
          <a:xfrm>
            <a:off x="838200" y="365125"/>
            <a:ext cx="10515600" cy="5025057"/>
          </a:xfrm>
        </p:spPr>
        <p:txBody>
          <a:bodyPr/>
          <a:lstStyle/>
          <a:p>
            <a:r>
              <a:rPr lang="zh-CN" altLang="en-US" b="1" dirty="0">
                <a:solidFill>
                  <a:srgbClr val="002060"/>
                </a:solidFill>
                <a:latin typeface="微软雅黑" panose="020B0503020204020204" pitchFamily="34" charset="-122"/>
                <a:ea typeface="微软雅黑" panose="020B0503020204020204" pitchFamily="34" charset="-122"/>
              </a:rPr>
              <a:t>重申中国教育改革的大目标</a:t>
            </a:r>
            <a:endParaRPr lang="en-US" altLang="zh-CN" b="1" dirty="0">
              <a:solidFill>
                <a:srgbClr val="002060"/>
              </a:solidFill>
              <a:latin typeface="微软雅黑" panose="020B0503020204020204" pitchFamily="34" charset="-122"/>
              <a:ea typeface="微软雅黑" panose="020B0503020204020204" pitchFamily="34" charset="-122"/>
            </a:endParaRPr>
          </a:p>
          <a:p>
            <a:endParaRPr lang="en-US" altLang="zh-CN" b="1"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2060"/>
                </a:solidFill>
                <a:latin typeface="微软雅黑" panose="020B0503020204020204" pitchFamily="34" charset="-122"/>
                <a:ea typeface="微软雅黑" panose="020B0503020204020204" pitchFamily="34" charset="-122"/>
              </a:rPr>
              <a:t>有学上</a:t>
            </a:r>
            <a:r>
              <a:rPr lang="en-US" altLang="zh-CN" sz="2400" dirty="0">
                <a:solidFill>
                  <a:srgbClr val="002060"/>
                </a:solidFill>
                <a:latin typeface="微软雅黑" panose="020B0503020204020204" pitchFamily="34" charset="-122"/>
                <a:ea typeface="微软雅黑" panose="020B0503020204020204" pitchFamily="34" charset="-122"/>
              </a:rPr>
              <a:t>——</a:t>
            </a:r>
            <a:r>
              <a:rPr lang="zh-CN" altLang="en-US" sz="2400" dirty="0">
                <a:solidFill>
                  <a:srgbClr val="002060"/>
                </a:solidFill>
                <a:latin typeface="微软雅黑" panose="020B0503020204020204" pitchFamily="34" charset="-122"/>
                <a:ea typeface="微软雅黑" panose="020B0503020204020204" pitchFamily="34" charset="-122"/>
              </a:rPr>
              <a:t>上好学</a:t>
            </a:r>
            <a:endParaRPr lang="en-US" altLang="zh-CN" sz="24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2060"/>
                </a:solidFill>
                <a:latin typeface="微软雅黑" panose="020B0503020204020204" pitchFamily="34" charset="-122"/>
                <a:ea typeface="微软雅黑" panose="020B0503020204020204" pitchFamily="34" charset="-122"/>
              </a:rPr>
              <a:t>公平而有质量的教育</a:t>
            </a:r>
            <a:endParaRPr lang="en-US" altLang="zh-CN" sz="24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400" dirty="0">
                <a:solidFill>
                  <a:srgbClr val="002060"/>
                </a:solidFill>
                <a:latin typeface="微软雅黑" panose="020B0503020204020204" pitchFamily="34" charset="-122"/>
                <a:ea typeface="微软雅黑" panose="020B0503020204020204" pitchFamily="34" charset="-122"/>
              </a:rPr>
              <a:t>走向“为生活而教”</a:t>
            </a:r>
            <a:endParaRPr lang="en-US" altLang="zh-CN" sz="2400" dirty="0">
              <a:solidFill>
                <a:srgbClr val="002060"/>
              </a:solidFill>
              <a:latin typeface="微软雅黑" panose="020B0503020204020204" pitchFamily="34" charset="-122"/>
              <a:ea typeface="微软雅黑" panose="020B0503020204020204" pitchFamily="34" charset="-122"/>
            </a:endParaRPr>
          </a:p>
          <a:p>
            <a:pPr>
              <a:lnSpc>
                <a:spcPct val="150000"/>
              </a:lnSpc>
            </a:pPr>
            <a:r>
              <a:rPr lang="zh-CN" altLang="en-US" sz="24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创新人才培养模式 “</a:t>
            </a:r>
            <a:r>
              <a:rPr lang="en-US" altLang="zh-CN" sz="24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 </a:t>
            </a:r>
            <a:r>
              <a:rPr lang="zh-CN" altLang="zh-CN" sz="24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遵循教育规律和人才成长规律，深化教育教学改革，创新教育教学方法，探索多种培养方式，形成各类人才辈出、拔尖创新人才不断涌现的局面。</a:t>
            </a:r>
            <a:r>
              <a:rPr lang="en-US" altLang="zh-CN" sz="2400" kern="0"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 </a:t>
            </a:r>
            <a:r>
              <a:rPr lang="zh-CN" altLang="en-US" sz="24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5900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330B6E-14E8-447B-8616-19B72CCD9CA7}"/>
              </a:ext>
            </a:extLst>
          </p:cNvPr>
          <p:cNvSpPr>
            <a:spLocks noGrp="1"/>
          </p:cNvSpPr>
          <p:nvPr>
            <p:ph type="title"/>
          </p:nvPr>
        </p:nvSpPr>
        <p:spPr>
          <a:xfrm>
            <a:off x="2152650" y="996667"/>
            <a:ext cx="6427470" cy="631757"/>
          </a:xfrm>
        </p:spPr>
        <p:txBody>
          <a:bodyPr>
            <a:normAutofit fontScale="90000"/>
          </a:bodyPr>
          <a:lstStyle/>
          <a:p>
            <a:endParaRPr lang="zh-CN" altLang="en-US" dirty="0"/>
          </a:p>
        </p:txBody>
      </p:sp>
      <p:sp>
        <p:nvSpPr>
          <p:cNvPr id="3" name="内容占位符 2">
            <a:extLst>
              <a:ext uri="{FF2B5EF4-FFF2-40B4-BE49-F238E27FC236}">
                <a16:creationId xmlns:a16="http://schemas.microsoft.com/office/drawing/2014/main" id="{C880AC30-880D-4B77-B650-0DB876D21AAA}"/>
              </a:ext>
            </a:extLst>
          </p:cNvPr>
          <p:cNvSpPr>
            <a:spLocks noGrp="1"/>
          </p:cNvSpPr>
          <p:nvPr>
            <p:ph idx="1"/>
          </p:nvPr>
        </p:nvSpPr>
        <p:spPr>
          <a:xfrm>
            <a:off x="1880751" y="464618"/>
            <a:ext cx="7172763" cy="5025357"/>
          </a:xfrm>
        </p:spPr>
        <p:txBody>
          <a:bodyPr/>
          <a:lstStyle/>
          <a:p>
            <a:r>
              <a:rPr lang="zh-CN" altLang="en-US" sz="2400" dirty="0">
                <a:solidFill>
                  <a:srgbClr val="002060"/>
                </a:solidFill>
                <a:latin typeface="微软雅黑" panose="020B0503020204020204" pitchFamily="34" charset="-122"/>
                <a:ea typeface="微软雅黑" panose="020B0503020204020204" pitchFamily="34" charset="-122"/>
              </a:rPr>
              <a:t>世界教育正在换频道、换赛场</a:t>
            </a:r>
            <a:endParaRPr lang="en-US" altLang="zh-CN" sz="2400" dirty="0">
              <a:solidFill>
                <a:srgbClr val="002060"/>
              </a:solidFill>
              <a:latin typeface="微软雅黑" panose="020B0503020204020204" pitchFamily="34" charset="-122"/>
              <a:ea typeface="微软雅黑" panose="020B0503020204020204" pitchFamily="34" charset="-122"/>
            </a:endParaRPr>
          </a:p>
          <a:p>
            <a:r>
              <a:rPr lang="zh-CN" altLang="en-US" sz="2400" dirty="0">
                <a:solidFill>
                  <a:srgbClr val="002060"/>
                </a:solidFill>
                <a:latin typeface="微软雅黑" panose="020B0503020204020204" pitchFamily="34" charset="-122"/>
                <a:ea typeface="微软雅黑" panose="020B0503020204020204" pitchFamily="34" charset="-122"/>
              </a:rPr>
              <a:t>一场关乎未来的教育竞争</a:t>
            </a:r>
            <a:endParaRPr lang="en-US" altLang="zh-CN" sz="2400" dirty="0">
              <a:solidFill>
                <a:srgbClr val="002060"/>
              </a:solidFill>
              <a:latin typeface="微软雅黑" panose="020B0503020204020204" pitchFamily="34" charset="-122"/>
              <a:ea typeface="微软雅黑" panose="020B0503020204020204" pitchFamily="34" charset="-122"/>
            </a:endParaRPr>
          </a:p>
          <a:p>
            <a:endParaRPr lang="en-US" altLang="zh-CN" dirty="0">
              <a:solidFill>
                <a:srgbClr val="002060"/>
              </a:solidFill>
              <a:latin typeface="微软雅黑" panose="020B0503020204020204" pitchFamily="34" charset="-122"/>
              <a:ea typeface="微软雅黑" panose="020B0503020204020204" pitchFamily="34" charset="-122"/>
            </a:endParaRPr>
          </a:p>
          <a:p>
            <a:endParaRPr lang="en-US" altLang="zh-CN" dirty="0">
              <a:solidFill>
                <a:srgbClr val="002060"/>
              </a:solidFill>
              <a:latin typeface="微软雅黑" panose="020B0503020204020204" pitchFamily="34" charset="-122"/>
              <a:ea typeface="微软雅黑" panose="020B0503020204020204" pitchFamily="34" charset="-122"/>
            </a:endParaRPr>
          </a:p>
          <a:p>
            <a:endParaRPr lang="en-US" altLang="zh-CN" dirty="0">
              <a:solidFill>
                <a:srgbClr val="002060"/>
              </a:solidFill>
              <a:latin typeface="微软雅黑" panose="020B0503020204020204" pitchFamily="34" charset="-122"/>
              <a:ea typeface="微软雅黑" panose="020B0503020204020204" pitchFamily="34" charset="-122"/>
            </a:endParaRPr>
          </a:p>
          <a:p>
            <a:pPr marL="0" indent="0">
              <a:buNone/>
            </a:pPr>
            <a:endParaRPr lang="en-US" altLang="zh-CN" dirty="0">
              <a:solidFill>
                <a:srgbClr val="002060"/>
              </a:solidFill>
              <a:latin typeface="楷体" panose="02010609060101010101" pitchFamily="49" charset="-122"/>
              <a:ea typeface="楷体" panose="02010609060101010101" pitchFamily="49" charset="-122"/>
            </a:endParaRPr>
          </a:p>
          <a:p>
            <a:pPr marL="0" indent="0">
              <a:buNone/>
            </a:pPr>
            <a:endParaRPr lang="zh-CN" altLang="en-US" dirty="0">
              <a:solidFill>
                <a:srgbClr val="002060"/>
              </a:solidFill>
              <a:latin typeface="楷体" panose="02010609060101010101" pitchFamily="49" charset="-122"/>
              <a:ea typeface="楷体" panose="02010609060101010101" pitchFamily="49" charset="-122"/>
            </a:endParaRPr>
          </a:p>
        </p:txBody>
      </p:sp>
      <p:sp>
        <p:nvSpPr>
          <p:cNvPr id="5" name="文本框 4">
            <a:extLst>
              <a:ext uri="{FF2B5EF4-FFF2-40B4-BE49-F238E27FC236}">
                <a16:creationId xmlns:a16="http://schemas.microsoft.com/office/drawing/2014/main" id="{D8752F82-5C6A-4DAE-98B1-DAF42B43857C}"/>
              </a:ext>
            </a:extLst>
          </p:cNvPr>
          <p:cNvSpPr txBox="1"/>
          <p:nvPr/>
        </p:nvSpPr>
        <p:spPr>
          <a:xfrm>
            <a:off x="1880750" y="2177410"/>
            <a:ext cx="3787140" cy="300082"/>
          </a:xfrm>
          <a:prstGeom prst="rect">
            <a:avLst/>
          </a:prstGeom>
          <a:noFill/>
        </p:spPr>
        <p:txBody>
          <a:bodyPr wrap="square" rtlCol="0">
            <a:spAutoFit/>
          </a:bodyPr>
          <a:lstStyle/>
          <a:p>
            <a:r>
              <a:rPr lang="zh-CN" altLang="en-US" sz="1350" dirty="0">
                <a:solidFill>
                  <a:schemeClr val="bg1"/>
                </a:solidFill>
                <a:latin typeface="楷体" panose="02010609060101010101" pitchFamily="49" charset="-122"/>
                <a:ea typeface="楷体" panose="02010609060101010101" pitchFamily="49" charset="-122"/>
              </a:rPr>
              <a:t>   </a:t>
            </a:r>
            <a:endParaRPr lang="zh-CN" altLang="en-US" sz="1350" dirty="0"/>
          </a:p>
        </p:txBody>
      </p:sp>
      <p:sp>
        <p:nvSpPr>
          <p:cNvPr id="6" name="文本框 5">
            <a:extLst>
              <a:ext uri="{FF2B5EF4-FFF2-40B4-BE49-F238E27FC236}">
                <a16:creationId xmlns:a16="http://schemas.microsoft.com/office/drawing/2014/main" id="{DB4BB837-6AB5-40FA-B10F-279A0134BC25}"/>
              </a:ext>
            </a:extLst>
          </p:cNvPr>
          <p:cNvSpPr txBox="1"/>
          <p:nvPr/>
        </p:nvSpPr>
        <p:spPr>
          <a:xfrm>
            <a:off x="9053514" y="5839382"/>
            <a:ext cx="1985481" cy="553998"/>
          </a:xfrm>
          <a:prstGeom prst="rect">
            <a:avLst/>
          </a:prstGeom>
          <a:noFill/>
        </p:spPr>
        <p:txBody>
          <a:bodyPr wrap="square" rtlCol="0">
            <a:spAutoFit/>
          </a:bodyPr>
          <a:lstStyle/>
          <a:p>
            <a:r>
              <a:rPr lang="zh-CN" altLang="en-US" sz="3000" dirty="0">
                <a:solidFill>
                  <a:srgbClr val="FF0000"/>
                </a:solidFill>
                <a:latin typeface="微软雅黑" panose="020B0503020204020204" pitchFamily="34" charset="-122"/>
                <a:ea typeface="微软雅黑" panose="020B0503020204020204" pitchFamily="34" charset="-122"/>
              </a:rPr>
              <a:t>谢谢！</a:t>
            </a:r>
          </a:p>
        </p:txBody>
      </p:sp>
      <p:pic>
        <p:nvPicPr>
          <p:cNvPr id="8" name="Picture 2" descr="D:\ABC2017-1\0 LIFE-学无边界  PPT\c205611b9ed945d2ebc342f50daedc7f.jpg">
            <a:extLst>
              <a:ext uri="{FF2B5EF4-FFF2-40B4-BE49-F238E27FC236}">
                <a16:creationId xmlns:a16="http://schemas.microsoft.com/office/drawing/2014/main" id="{9D48A9C0-9597-E0C4-055E-56EDA89B5E07}"/>
              </a:ext>
            </a:extLst>
          </p:cNvPr>
          <p:cNvPicPr>
            <a:picLocks noChangeAspect="1" noChangeArrowheads="1"/>
          </p:cNvPicPr>
          <p:nvPr/>
        </p:nvPicPr>
        <p:blipFill>
          <a:blip r:embed="rId2"/>
          <a:srcRect/>
          <a:stretch>
            <a:fillRect/>
          </a:stretch>
        </p:blipFill>
        <p:spPr bwMode="auto">
          <a:xfrm>
            <a:off x="907057" y="428992"/>
            <a:ext cx="7735800" cy="4319588"/>
          </a:xfrm>
          <a:prstGeom prst="rect">
            <a:avLst/>
          </a:prstGeom>
          <a:noFill/>
        </p:spPr>
      </p:pic>
      <p:pic>
        <p:nvPicPr>
          <p:cNvPr id="10" name="Picture 2" descr="D:\ABC2016-4\0-时文\0 杭州讲座-未来教育的样子\学校在窗外.jpg">
            <a:extLst>
              <a:ext uri="{FF2B5EF4-FFF2-40B4-BE49-F238E27FC236}">
                <a16:creationId xmlns:a16="http://schemas.microsoft.com/office/drawing/2014/main" id="{D70B2E78-DCE7-6E75-9432-536994DD6389}"/>
              </a:ext>
            </a:extLst>
          </p:cNvPr>
          <p:cNvPicPr>
            <a:picLocks noChangeAspect="1" noChangeArrowheads="1"/>
          </p:cNvPicPr>
          <p:nvPr/>
        </p:nvPicPr>
        <p:blipFill>
          <a:blip r:embed="rId3" cstate="print"/>
          <a:srcRect/>
          <a:stretch>
            <a:fillRect/>
          </a:stretch>
        </p:blipFill>
        <p:spPr bwMode="auto">
          <a:xfrm>
            <a:off x="8159976" y="1296128"/>
            <a:ext cx="2913150" cy="4265744"/>
          </a:xfrm>
          <a:prstGeom prst="rect">
            <a:avLst/>
          </a:prstGeom>
          <a:noFill/>
        </p:spPr>
      </p:pic>
    </p:spTree>
    <p:extLst>
      <p:ext uri="{BB962C8B-B14F-4D97-AF65-F5344CB8AC3E}">
        <p14:creationId xmlns:p14="http://schemas.microsoft.com/office/powerpoint/2010/main" val="526335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EF02E4-18D9-B02E-ED79-7E218E838C37}"/>
              </a:ext>
            </a:extLst>
          </p:cNvPr>
          <p:cNvSpPr>
            <a:spLocks noGrp="1"/>
          </p:cNvSpPr>
          <p:nvPr>
            <p:ph type="title"/>
          </p:nvPr>
        </p:nvSpPr>
        <p:spPr>
          <a:xfrm>
            <a:off x="838200" y="180069"/>
            <a:ext cx="10515600" cy="1104445"/>
          </a:xfrm>
          <a:solidFill>
            <a:schemeClr val="accent4">
              <a:lumMod val="40000"/>
              <a:lumOff val="60000"/>
            </a:schemeClr>
          </a:solidFill>
        </p:spPr>
        <p:txBody>
          <a:bodyPr>
            <a:normAutofit/>
          </a:bodyPr>
          <a:lstStyle/>
          <a:p>
            <a:r>
              <a:rPr lang="en-US" altLang="zh-CN" sz="2800" b="1" dirty="0">
                <a:solidFill>
                  <a:srgbClr val="002060"/>
                </a:solidFill>
                <a:latin typeface="微软雅黑" panose="020B0503020204020204" pitchFamily="34" charset="-122"/>
                <a:ea typeface="微软雅黑" panose="020B0503020204020204" pitchFamily="34" charset="-122"/>
              </a:rPr>
              <a:t>1</a:t>
            </a:r>
            <a:r>
              <a:rPr lang="zh-CN" altLang="en-US" sz="2800" b="1" dirty="0">
                <a:solidFill>
                  <a:srgbClr val="002060"/>
                </a:solidFill>
                <a:latin typeface="微软雅黑" panose="020B0503020204020204" pitchFamily="34" charset="-122"/>
                <a:ea typeface="微软雅黑" panose="020B0503020204020204" pitchFamily="34" charset="-122"/>
              </a:rPr>
              <a:t>、</a:t>
            </a:r>
            <a:r>
              <a:rPr lang="zh-CN" altLang="zh-CN" sz="2800" b="1" kern="100" dirty="0">
                <a:solidFill>
                  <a:srgbClr val="002060"/>
                </a:solidFill>
                <a:latin typeface="微软雅黑" panose="020B0503020204020204" pitchFamily="34" charset="-122"/>
                <a:ea typeface="微软雅黑" panose="020B0503020204020204" pitchFamily="34" charset="-122"/>
                <a:cs typeface="Arial" panose="020B0604020202020204" pitchFamily="34" charset="0"/>
              </a:rPr>
              <a:t>清理整顿课外培训机构</a:t>
            </a:r>
            <a:br>
              <a:rPr lang="zh-CN" altLang="zh-CN" sz="28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2800" dirty="0">
              <a:solidFill>
                <a:srgbClr val="002060"/>
              </a:solidFill>
            </a:endParaRPr>
          </a:p>
        </p:txBody>
      </p:sp>
      <p:sp>
        <p:nvSpPr>
          <p:cNvPr id="3" name="内容占位符 2">
            <a:extLst>
              <a:ext uri="{FF2B5EF4-FFF2-40B4-BE49-F238E27FC236}">
                <a16:creationId xmlns:a16="http://schemas.microsoft.com/office/drawing/2014/main" id="{4F368E2D-DC2E-8FF7-0E49-5E6673EEC16F}"/>
              </a:ext>
            </a:extLst>
          </p:cNvPr>
          <p:cNvSpPr>
            <a:spLocks noGrp="1"/>
          </p:cNvSpPr>
          <p:nvPr>
            <p:ph idx="1"/>
          </p:nvPr>
        </p:nvSpPr>
        <p:spPr>
          <a:xfrm>
            <a:off x="838200" y="1658030"/>
            <a:ext cx="10515600" cy="4090081"/>
          </a:xfrm>
        </p:spPr>
        <p:txBody>
          <a:bodyPr/>
          <a:lstStyle/>
          <a:p>
            <a:pPr marL="0" indent="0" algn="just">
              <a:lnSpc>
                <a:spcPct val="150000"/>
              </a:lnSpc>
              <a:buNone/>
            </a:pPr>
            <a:r>
              <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各地不再审批新的面向义务教育阶段学生的学科类校外培训机构；</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a:lnSpc>
                <a:spcPct val="150000"/>
              </a:lnSpc>
              <a:buNone/>
            </a:pP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学科类培训机构一律不得上市融资，严禁资本化运作；</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a:lnSpc>
                <a:spcPct val="150000"/>
              </a:lnSpc>
              <a:buNone/>
            </a:pP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rPr>
              <a:t>校外培训机构不得占用国家法定节假日、休息日及寒暑假期组织学科类培训等。</a:t>
            </a:r>
            <a:endParaRPr lang="en-US"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a:lnSpc>
                <a:spcPct val="150000"/>
              </a:lnSpc>
              <a:buNone/>
            </a:pPr>
            <a:endParaRPr lang="zh-CN" altLang="zh-CN" sz="2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endParaRPr lang="zh-CN" altLang="en-US" dirty="0"/>
          </a:p>
        </p:txBody>
      </p:sp>
      <p:pic>
        <p:nvPicPr>
          <p:cNvPr id="4" name="内容占位符 3">
            <a:extLst>
              <a:ext uri="{FF2B5EF4-FFF2-40B4-BE49-F238E27FC236}">
                <a16:creationId xmlns:a16="http://schemas.microsoft.com/office/drawing/2014/main" id="{0AA5D507-659E-B62E-DF34-CA9B38E4DF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614" y="3548742"/>
            <a:ext cx="6423214" cy="3309257"/>
          </a:xfrm>
          <a:prstGeom prst="rect">
            <a:avLst/>
          </a:prstGeom>
          <a:noFill/>
          <a:ln>
            <a:noFill/>
          </a:ln>
        </p:spPr>
      </p:pic>
    </p:spTree>
    <p:extLst>
      <p:ext uri="{BB962C8B-B14F-4D97-AF65-F5344CB8AC3E}">
        <p14:creationId xmlns:p14="http://schemas.microsoft.com/office/powerpoint/2010/main" val="2154762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9B7B58-5B32-51DF-787A-F83E6F3D525C}"/>
              </a:ext>
            </a:extLst>
          </p:cNvPr>
          <p:cNvSpPr>
            <a:spLocks noGrp="1"/>
          </p:cNvSpPr>
          <p:nvPr>
            <p:ph type="title"/>
          </p:nvPr>
        </p:nvSpPr>
        <p:spPr/>
        <p:txBody>
          <a:bodyPr/>
          <a:lstStyle/>
          <a:p>
            <a:endParaRPr lang="zh-CN" altLang="en-US" dirty="0"/>
          </a:p>
        </p:txBody>
      </p:sp>
      <p:pic>
        <p:nvPicPr>
          <p:cNvPr id="4" name="内容占位符 3">
            <a:hlinkClick r:id="rId2" tgtFrame="&quot;_blank&quot;" tooltip="&quot;点击查看大图&quot;"/>
            <a:extLst>
              <a:ext uri="{FF2B5EF4-FFF2-40B4-BE49-F238E27FC236}">
                <a16:creationId xmlns:a16="http://schemas.microsoft.com/office/drawing/2014/main" id="{3D199C61-73C9-BED3-79F5-E5E3CCF4B3F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6978" y="2733112"/>
            <a:ext cx="9029700" cy="3476625"/>
          </a:xfrm>
          <a:prstGeom prst="rect">
            <a:avLst/>
          </a:prstGeom>
          <a:noFill/>
          <a:ln>
            <a:noFill/>
          </a:ln>
        </p:spPr>
      </p:pic>
      <p:sp>
        <p:nvSpPr>
          <p:cNvPr id="6" name="文本框 5">
            <a:extLst>
              <a:ext uri="{FF2B5EF4-FFF2-40B4-BE49-F238E27FC236}">
                <a16:creationId xmlns:a16="http://schemas.microsoft.com/office/drawing/2014/main" id="{9DB5EE3C-91B6-2AC2-E4A5-C0AF463EDDD4}"/>
              </a:ext>
            </a:extLst>
          </p:cNvPr>
          <p:cNvSpPr txBox="1"/>
          <p:nvPr/>
        </p:nvSpPr>
        <p:spPr>
          <a:xfrm>
            <a:off x="658586" y="365125"/>
            <a:ext cx="10199914" cy="1015663"/>
          </a:xfrm>
          <a:prstGeom prst="rect">
            <a:avLst/>
          </a:prstGeom>
          <a:noFill/>
        </p:spPr>
        <p:txBody>
          <a:bodyPr wrap="square">
            <a:spAutoFit/>
          </a:bodyPr>
          <a:lstStyle/>
          <a:p>
            <a:r>
              <a:rPr lang="en-US"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lang="zh-CN" altLang="zh-CN" sz="20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天，一个近万亿市场轰然倒塌》</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en-US"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2000" dirty="0">
                <a:solidFill>
                  <a:srgbClr val="002060"/>
                </a:solidFill>
                <a:latin typeface="微软雅黑" panose="020B0503020204020204" pitchFamily="34" charset="-122"/>
                <a:ea typeface="微软雅黑" panose="020B0503020204020204" pitchFamily="34" charset="-122"/>
              </a:rPr>
              <a:t>   </a:t>
            </a:r>
          </a:p>
        </p:txBody>
      </p:sp>
      <p:sp>
        <p:nvSpPr>
          <p:cNvPr id="8" name="文本框 7">
            <a:extLst>
              <a:ext uri="{FF2B5EF4-FFF2-40B4-BE49-F238E27FC236}">
                <a16:creationId xmlns:a16="http://schemas.microsoft.com/office/drawing/2014/main" id="{7419F939-11E9-B8D7-5A29-79ED22160A4F}"/>
              </a:ext>
            </a:extLst>
          </p:cNvPr>
          <p:cNvSpPr txBox="1"/>
          <p:nvPr/>
        </p:nvSpPr>
        <p:spPr>
          <a:xfrm>
            <a:off x="805543" y="748379"/>
            <a:ext cx="10232571" cy="1884618"/>
          </a:xfrm>
          <a:prstGeom prst="rect">
            <a:avLst/>
          </a:prstGeom>
          <a:noFill/>
        </p:spPr>
        <p:txBody>
          <a:bodyPr wrap="square">
            <a:spAutoFit/>
          </a:bodyPr>
          <a:lstStyle/>
          <a:p>
            <a:pPr algn="just">
              <a:lnSpc>
                <a:spcPct val="150000"/>
              </a:lnSpc>
            </a:pP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截至美东时间</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日收盘，好未来市值</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33.08</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亿美元，较高点时的</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586.69</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亿美元跌</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94%</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；新东方市值</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31.2</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亿美元，较高点时的</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342.28</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亿美元跌约</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91%</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；高途市值</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6.31</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亿美元，较上半年高点时的</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381.57</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亿美金跌去</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98%</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。过去</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个多月时间，美股教育三巨头的市值蒸发了</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1240</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亿美金，约合人民币</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8061</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亿元，现在只剩</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70</a:t>
            </a:r>
            <a:r>
              <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亿美金。</a:t>
            </a:r>
            <a:r>
              <a:rPr lang="en-US"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rPr>
              <a:t>(2022-4)</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2161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197C47-4366-C1A0-4F4E-3DEF2DB6F24A}"/>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E249D64-A236-0127-1942-820CB0D29E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47813" y="16363"/>
            <a:ext cx="4267987" cy="8064466"/>
          </a:xfrm>
        </p:spPr>
      </p:pic>
      <p:sp>
        <p:nvSpPr>
          <p:cNvPr id="7" name="文本框 6">
            <a:extLst>
              <a:ext uri="{FF2B5EF4-FFF2-40B4-BE49-F238E27FC236}">
                <a16:creationId xmlns:a16="http://schemas.microsoft.com/office/drawing/2014/main" id="{A0659446-2854-2F18-8D41-8B6ABF115B3D}"/>
              </a:ext>
            </a:extLst>
          </p:cNvPr>
          <p:cNvSpPr txBox="1"/>
          <p:nvPr/>
        </p:nvSpPr>
        <p:spPr>
          <a:xfrm>
            <a:off x="498764" y="756592"/>
            <a:ext cx="7349049" cy="6832640"/>
          </a:xfrm>
          <a:prstGeom prst="rect">
            <a:avLst/>
          </a:prstGeom>
          <a:noFill/>
        </p:spPr>
        <p:txBody>
          <a:bodyPr wrap="square">
            <a:spAutoFit/>
          </a:bodyPr>
          <a:lstStyle/>
          <a:p>
            <a:pPr algn="just"/>
            <a:r>
              <a:rPr lang="zh-CN" altLang="en-US" sz="2400" b="1" i="0" dirty="0">
                <a:solidFill>
                  <a:srgbClr val="002060"/>
                </a:solidFill>
                <a:effectLst/>
                <a:latin typeface="Microsoft Yahei" panose="020B0503020204020204" pitchFamily="34" charset="-122"/>
                <a:ea typeface="Microsoft Yahei" panose="020B0503020204020204" pitchFamily="34" charset="-122"/>
              </a:rPr>
              <a:t>俞敏洪直播“卖菜”，双减时代下的教培万象</a:t>
            </a:r>
            <a:endParaRPr lang="en-US" altLang="zh-CN" sz="2400" b="1" i="0" dirty="0">
              <a:solidFill>
                <a:srgbClr val="002060"/>
              </a:solidFill>
              <a:effectLst/>
              <a:latin typeface="Microsoft Yahei" panose="020B0503020204020204" pitchFamily="34" charset="-122"/>
              <a:ea typeface="Microsoft Yahei" panose="020B0503020204020204" pitchFamily="34" charset="-122"/>
            </a:endParaRPr>
          </a:p>
          <a:p>
            <a:pPr algn="just"/>
            <a:endParaRPr lang="en-US" altLang="zh-CN" sz="2400" b="1" i="0" dirty="0">
              <a:solidFill>
                <a:srgbClr val="002060"/>
              </a:solidFill>
              <a:effectLst/>
              <a:latin typeface="Microsoft Yahei" panose="020B0503020204020204" pitchFamily="34" charset="-122"/>
              <a:ea typeface="Microsoft Yahei" panose="020B0503020204020204" pitchFamily="34" charset="-122"/>
            </a:endParaRPr>
          </a:p>
          <a:p>
            <a:pPr algn="l">
              <a:lnSpc>
                <a:spcPct val="150000"/>
              </a:lnSpc>
            </a:pPr>
            <a:r>
              <a:rPr lang="en-US" altLang="zh-CN" sz="2000" b="0" i="0" dirty="0">
                <a:solidFill>
                  <a:srgbClr val="002060"/>
                </a:solidFill>
                <a:effectLst/>
                <a:latin typeface="微软雅黑" panose="020B0503020204020204" pitchFamily="34" charset="-122"/>
                <a:ea typeface="微软雅黑" panose="020B0503020204020204" pitchFamily="34" charset="-122"/>
              </a:rPr>
              <a:t>2021-11  </a:t>
            </a:r>
            <a:r>
              <a:rPr lang="zh-CN" altLang="en-US" sz="2000" b="0" i="0" dirty="0">
                <a:solidFill>
                  <a:srgbClr val="002060"/>
                </a:solidFill>
                <a:effectLst/>
                <a:latin typeface="微软雅黑" panose="020B0503020204020204" pitchFamily="34" charset="-122"/>
                <a:ea typeface="微软雅黑" panose="020B0503020204020204" pitchFamily="34" charset="-122"/>
              </a:rPr>
              <a:t>俞敏洪宣布新东方全面停止</a:t>
            </a:r>
            <a:r>
              <a:rPr lang="en-US" altLang="zh-CN" sz="2000" b="0" i="0" dirty="0">
                <a:solidFill>
                  <a:srgbClr val="002060"/>
                </a:solidFill>
                <a:effectLst/>
                <a:latin typeface="微软雅黑" panose="020B0503020204020204" pitchFamily="34" charset="-122"/>
                <a:ea typeface="微软雅黑" panose="020B0503020204020204" pitchFamily="34" charset="-122"/>
              </a:rPr>
              <a:t>K12</a:t>
            </a:r>
            <a:r>
              <a:rPr lang="zh-CN" altLang="en-US" sz="2000" b="0" i="0" dirty="0">
                <a:solidFill>
                  <a:srgbClr val="002060"/>
                </a:solidFill>
                <a:effectLst/>
                <a:latin typeface="微软雅黑" panose="020B0503020204020204" pitchFamily="34" charset="-122"/>
                <a:ea typeface="微软雅黑" panose="020B0503020204020204" pitchFamily="34" charset="-122"/>
              </a:rPr>
              <a:t>业务，退租</a:t>
            </a:r>
            <a:r>
              <a:rPr lang="en-US" altLang="zh-CN" sz="2000" b="0" i="0" dirty="0">
                <a:solidFill>
                  <a:srgbClr val="002060"/>
                </a:solidFill>
                <a:effectLst/>
                <a:latin typeface="微软雅黑" panose="020B0503020204020204" pitchFamily="34" charset="-122"/>
                <a:ea typeface="微软雅黑" panose="020B0503020204020204" pitchFamily="34" charset="-122"/>
              </a:rPr>
              <a:t>1500</a:t>
            </a:r>
            <a:r>
              <a:rPr lang="zh-CN" altLang="en-US" sz="2000" b="0" i="0" dirty="0">
                <a:solidFill>
                  <a:srgbClr val="002060"/>
                </a:solidFill>
                <a:effectLst/>
                <a:latin typeface="微软雅黑" panose="020B0503020204020204" pitchFamily="34" charset="-122"/>
                <a:ea typeface="微软雅黑" panose="020B0503020204020204" pitchFamily="34" charset="-122"/>
              </a:rPr>
              <a:t>个教学点，这些教学点光装修就花费了近</a:t>
            </a:r>
            <a:r>
              <a:rPr lang="en-US" altLang="zh-CN" sz="2000" b="0" i="0" dirty="0">
                <a:solidFill>
                  <a:srgbClr val="002060"/>
                </a:solidFill>
                <a:effectLst/>
                <a:latin typeface="微软雅黑" panose="020B0503020204020204" pitchFamily="34" charset="-122"/>
                <a:ea typeface="微软雅黑" panose="020B0503020204020204" pitchFamily="34" charset="-122"/>
              </a:rPr>
              <a:t>70</a:t>
            </a:r>
            <a:r>
              <a:rPr lang="zh-CN" altLang="en-US" sz="2000" b="0" i="0" dirty="0">
                <a:solidFill>
                  <a:srgbClr val="002060"/>
                </a:solidFill>
                <a:effectLst/>
                <a:latin typeface="微软雅黑" panose="020B0503020204020204" pitchFamily="34" charset="-122"/>
                <a:ea typeface="微软雅黑" panose="020B0503020204020204" pitchFamily="34" charset="-122"/>
              </a:rPr>
              <a:t>亿元的资金，另外新东方计划成立一个农业平台，自己将和新东方老师们一起直播带货。</a:t>
            </a:r>
          </a:p>
          <a:p>
            <a:pPr algn="l">
              <a:lnSpc>
                <a:spcPct val="150000"/>
              </a:lnSpc>
            </a:pPr>
            <a:r>
              <a:rPr lang="zh-CN" altLang="en-US" sz="2000" b="0" i="0" dirty="0">
                <a:solidFill>
                  <a:srgbClr val="002060"/>
                </a:solidFill>
                <a:effectLst/>
                <a:latin typeface="微软雅黑" panose="020B0503020204020204" pitchFamily="34" charset="-122"/>
                <a:ea typeface="微软雅黑" panose="020B0503020204020204" pitchFamily="34" charset="-122"/>
              </a:rPr>
              <a:t>俞敏洪发文称，教培时代已经结束了，新东方将把所有课桌椅捐给乡村学校，目前已经捐出去了</a:t>
            </a:r>
            <a:r>
              <a:rPr lang="en-US" altLang="zh-CN" sz="2000" b="0" i="0" dirty="0">
                <a:solidFill>
                  <a:srgbClr val="222222"/>
                </a:solidFill>
                <a:effectLst/>
                <a:latin typeface="微软雅黑" panose="020B0503020204020204" pitchFamily="34" charset="-122"/>
                <a:ea typeface="微软雅黑" panose="020B0503020204020204" pitchFamily="34" charset="-122"/>
              </a:rPr>
              <a:t>8</a:t>
            </a:r>
            <a:r>
              <a:rPr lang="zh-CN" altLang="en-US" sz="2000" b="0" i="0" dirty="0">
                <a:solidFill>
                  <a:srgbClr val="222222"/>
                </a:solidFill>
                <a:effectLst/>
                <a:latin typeface="微软雅黑" panose="020B0503020204020204" pitchFamily="34" charset="-122"/>
                <a:ea typeface="微软雅黑" panose="020B0503020204020204" pitchFamily="34" charset="-122"/>
              </a:rPr>
              <a:t>万套。</a:t>
            </a:r>
            <a:endParaRPr lang="en-US" altLang="zh-CN" sz="2000" b="0" i="0" dirty="0">
              <a:solidFill>
                <a:srgbClr val="222222"/>
              </a:solidFill>
              <a:effectLst/>
              <a:latin typeface="微软雅黑" panose="020B0503020204020204" pitchFamily="34" charset="-122"/>
              <a:ea typeface="微软雅黑" panose="020B0503020204020204" pitchFamily="34" charset="-122"/>
            </a:endParaRPr>
          </a:p>
          <a:p>
            <a:pPr algn="l"/>
            <a:endParaRPr lang="en-US" altLang="zh-CN" sz="2000" dirty="0">
              <a:solidFill>
                <a:srgbClr val="222222"/>
              </a:solidFill>
              <a:latin typeface="微软雅黑" panose="020B0503020204020204" pitchFamily="34" charset="-122"/>
              <a:ea typeface="微软雅黑" panose="020B0503020204020204" pitchFamily="34" charset="-122"/>
            </a:endParaRPr>
          </a:p>
          <a:p>
            <a:pPr algn="l"/>
            <a:endParaRPr lang="en-US" altLang="zh-CN" sz="2000" b="0" i="0" dirty="0">
              <a:solidFill>
                <a:srgbClr val="222222"/>
              </a:solidFill>
              <a:effectLst/>
              <a:latin typeface="微软雅黑" panose="020B0503020204020204" pitchFamily="34" charset="-122"/>
              <a:ea typeface="微软雅黑" panose="020B0503020204020204" pitchFamily="34" charset="-122"/>
            </a:endParaRPr>
          </a:p>
          <a:p>
            <a:pPr algn="just">
              <a:lnSpc>
                <a:spcPct val="150000"/>
              </a:lnSpc>
            </a:pPr>
            <a:r>
              <a:rPr lang="zh-CN" altLang="zh-CN" sz="1800" b="1" kern="100" dirty="0">
                <a:solidFill>
                  <a:srgbClr val="333333"/>
                </a:solidFill>
                <a:effectLst/>
                <a:latin typeface="等线" panose="02010600030101010101" pitchFamily="2" charset="-122"/>
                <a:ea typeface="宋体" panose="02010600030101010101" pitchFamily="2" charset="-122"/>
                <a:cs typeface="Arial" panose="020B0604020202020204" pitchFamily="34" charset="0"/>
              </a:rPr>
              <a:t>·</a:t>
            </a:r>
            <a:r>
              <a:rPr lang="zh-CN" altLang="zh-CN" sz="2000" b="1"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培训机构转型的方向：</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素质教育、职业教育、教育信息化、教育智能硬件（科大讯飞</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AI</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学习机、智能作业灯</a:t>
            </a:r>
            <a:r>
              <a:rPr lang="en-US"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r>
              <a:rPr lang="zh-CN" altLang="zh-CN" sz="2000" kern="100" dirty="0">
                <a:solidFill>
                  <a:srgbClr val="002060"/>
                </a:solidFill>
                <a:effectLst/>
                <a:latin typeface="微软雅黑" panose="020B0503020204020204" pitchFamily="34" charset="-122"/>
                <a:ea typeface="微软雅黑" panose="020B0503020204020204" pitchFamily="34" charset="-122"/>
                <a:cs typeface="Arial" panose="020B0604020202020204" pitchFamily="34" charset="0"/>
              </a:rPr>
              <a:t>）</a:t>
            </a:r>
            <a:endParaRPr lang="zh-CN" altLang="zh-CN" sz="2000"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algn="l"/>
            <a:endParaRPr lang="zh-CN" altLang="en-US" sz="2000" b="0" i="0" dirty="0">
              <a:solidFill>
                <a:srgbClr val="222222"/>
              </a:solidFill>
              <a:effectLst/>
              <a:latin typeface="微软雅黑" panose="020B0503020204020204" pitchFamily="34" charset="-122"/>
              <a:ea typeface="微软雅黑" panose="020B0503020204020204" pitchFamily="34" charset="-122"/>
            </a:endParaRPr>
          </a:p>
          <a:p>
            <a:pPr algn="just"/>
            <a:endParaRPr lang="en-US" altLang="zh-CN" sz="2400" b="1" dirty="0">
              <a:solidFill>
                <a:srgbClr val="002060"/>
              </a:solidFill>
              <a:latin typeface="Microsoft Yahei" panose="020B0503020204020204" pitchFamily="34" charset="-122"/>
              <a:ea typeface="Microsoft Yahei" panose="020B0503020204020204" pitchFamily="34" charset="-122"/>
            </a:endParaRPr>
          </a:p>
          <a:p>
            <a:pPr algn="just"/>
            <a:endParaRPr lang="en-US" altLang="zh-CN" sz="2400" b="1" i="0" dirty="0">
              <a:solidFill>
                <a:srgbClr val="002060"/>
              </a:solidFill>
              <a:effectLst/>
              <a:latin typeface="Microsoft Yahei" panose="020B0503020204020204" pitchFamily="34" charset="-122"/>
              <a:ea typeface="Microsoft Yahei" panose="020B0503020204020204" pitchFamily="34" charset="-122"/>
            </a:endParaRPr>
          </a:p>
          <a:p>
            <a:pPr algn="just"/>
            <a:endParaRPr lang="en-US" altLang="zh-CN" sz="2400" b="1" dirty="0">
              <a:solidFill>
                <a:srgbClr val="002060"/>
              </a:solidFill>
              <a:latin typeface="Microsoft Yahei" panose="020B0503020204020204" pitchFamily="34" charset="-122"/>
              <a:ea typeface="Microsoft Yahei" panose="020B0503020204020204" pitchFamily="34" charset="-122"/>
            </a:endParaRPr>
          </a:p>
          <a:p>
            <a:pPr algn="just"/>
            <a:endParaRPr lang="zh-CN" altLang="en-US" b="0" i="0" dirty="0">
              <a:solidFill>
                <a:srgbClr val="626675"/>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2417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84A18A-2765-D4EC-5005-131478AE4DF8}"/>
              </a:ext>
            </a:extLst>
          </p:cNvPr>
          <p:cNvSpPr>
            <a:spLocks noGrp="1"/>
          </p:cNvSpPr>
          <p:nvPr>
            <p:ph type="title"/>
          </p:nvPr>
        </p:nvSpPr>
        <p:spPr>
          <a:xfrm>
            <a:off x="838200" y="365125"/>
            <a:ext cx="10515600" cy="930275"/>
          </a:xfrm>
        </p:spPr>
        <p:txBody>
          <a:bodyPr>
            <a:normAutofit/>
          </a:bodyPr>
          <a:lstStyle/>
          <a:p>
            <a:r>
              <a:rPr lang="en-US" altLang="zh-CN" sz="2400" b="1" dirty="0">
                <a:solidFill>
                  <a:srgbClr val="002060"/>
                </a:solidFill>
                <a:latin typeface="微软雅黑" panose="020B0503020204020204" pitchFamily="34" charset="-122"/>
                <a:ea typeface="微软雅黑" panose="020B0503020204020204" pitchFamily="34" charset="-122"/>
              </a:rPr>
              <a:t>· </a:t>
            </a:r>
            <a:r>
              <a:rPr lang="zh-CN" altLang="en-US" sz="2400" b="1" dirty="0">
                <a:solidFill>
                  <a:srgbClr val="002060"/>
                </a:solidFill>
                <a:latin typeface="微软雅黑" panose="020B0503020204020204" pitchFamily="34" charset="-122"/>
                <a:ea typeface="微软雅黑" panose="020B0503020204020204" pitchFamily="34" charset="-122"/>
              </a:rPr>
              <a:t>好未来：“一场体面的告别”</a:t>
            </a:r>
          </a:p>
        </p:txBody>
      </p:sp>
      <p:pic>
        <p:nvPicPr>
          <p:cNvPr id="5" name="图片 4">
            <a:extLst>
              <a:ext uri="{FF2B5EF4-FFF2-40B4-BE49-F238E27FC236}">
                <a16:creationId xmlns:a16="http://schemas.microsoft.com/office/drawing/2014/main" id="{22093B83-F4FC-A5F4-5618-0BA8ED859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609" y="1555161"/>
            <a:ext cx="6556895" cy="3250808"/>
          </a:xfrm>
          <a:prstGeom prst="rect">
            <a:avLst/>
          </a:prstGeom>
          <a:noFill/>
          <a:ln>
            <a:noFill/>
          </a:ln>
        </p:spPr>
      </p:pic>
      <p:sp>
        <p:nvSpPr>
          <p:cNvPr id="7" name="内容占位符 6">
            <a:extLst>
              <a:ext uri="{FF2B5EF4-FFF2-40B4-BE49-F238E27FC236}">
                <a16:creationId xmlns:a16="http://schemas.microsoft.com/office/drawing/2014/main" id="{8C436617-1D50-F128-C4CA-6AE5EC60A3C4}"/>
              </a:ext>
            </a:extLst>
          </p:cNvPr>
          <p:cNvSpPr>
            <a:spLocks noGrp="1"/>
          </p:cNvSpPr>
          <p:nvPr>
            <p:ph idx="1"/>
          </p:nvPr>
        </p:nvSpPr>
        <p:spPr>
          <a:xfrm>
            <a:off x="1001486" y="5105757"/>
            <a:ext cx="10515600" cy="4080874"/>
          </a:xfrm>
        </p:spPr>
        <p:txBody>
          <a:bodyPr/>
          <a:lstStyle/>
          <a:p>
            <a:r>
              <a:rPr lang="zh-CN"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张邦鑫说：</a:t>
            </a:r>
            <a:r>
              <a:rPr lang="en-US"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在一个伟大的时代，我们做了顺势而为的尝试。</a:t>
            </a:r>
            <a:endParaRPr lang="en-US"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沧海桑田，</a:t>
            </a:r>
            <a:r>
              <a:rPr lang="en-US"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18</a:t>
            </a:r>
            <a:r>
              <a:rPr lang="zh-CN" altLang="zh-CN" sz="2000" kern="0" dirty="0">
                <a:solidFill>
                  <a:srgbClr val="002060"/>
                </a:solidFill>
                <a:effectLst/>
                <a:latin typeface="微软雅黑" panose="020B0503020204020204" pitchFamily="34" charset="-122"/>
                <a:ea typeface="微软雅黑" panose="020B0503020204020204" pitchFamily="34" charset="-122"/>
                <a:cs typeface="宋体" panose="02010600030101010101" pitchFamily="2" charset="-122"/>
              </a:rPr>
              <a:t>年，我们无怨无悔</a:t>
            </a:r>
            <a:r>
              <a:rPr lang="zh-CN" altLang="zh-CN" sz="1800" kern="0" dirty="0">
                <a:solidFill>
                  <a:srgbClr val="00206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1800" kern="100" dirty="0">
              <a:solidFill>
                <a:srgbClr val="002060"/>
              </a:solidFill>
              <a:effectLst/>
              <a:latin typeface="等线" panose="02010600030101010101" pitchFamily="2" charset="-122"/>
              <a:ea typeface="等线" panose="02010600030101010101" pitchFamily="2" charset="-122"/>
              <a:cs typeface="Times New Roman" panose="02020603050405020304" pitchFamily="18" charset="0"/>
            </a:endParaRPr>
          </a:p>
          <a:p>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pic>
        <p:nvPicPr>
          <p:cNvPr id="8" name="内容占位符 3">
            <a:extLst>
              <a:ext uri="{FF2B5EF4-FFF2-40B4-BE49-F238E27FC236}">
                <a16:creationId xmlns:a16="http://schemas.microsoft.com/office/drawing/2014/main" id="{01046B29-2E5C-0E5F-41CD-C5FADE9E6E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9286" y="1565864"/>
            <a:ext cx="7080081" cy="3269429"/>
          </a:xfrm>
          <a:prstGeom prst="rect">
            <a:avLst/>
          </a:prstGeom>
          <a:noFill/>
          <a:ln>
            <a:noFill/>
          </a:ln>
        </p:spPr>
      </p:pic>
    </p:spTree>
    <p:extLst>
      <p:ext uri="{BB962C8B-B14F-4D97-AF65-F5344CB8AC3E}">
        <p14:creationId xmlns:p14="http://schemas.microsoft.com/office/powerpoint/2010/main" val="136600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ABC2017-1\0 教育图片-资料\应试教育\请救救我_副本.jpg">
            <a:extLst>
              <a:ext uri="{FF2B5EF4-FFF2-40B4-BE49-F238E27FC236}">
                <a16:creationId xmlns:a16="http://schemas.microsoft.com/office/drawing/2014/main" id="{EF924EB3-7809-8C6D-9940-CD4BC0FE7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2098" y="104788"/>
            <a:ext cx="4975224" cy="37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图片 5" descr="C:\Users\ADMINI~1\AppData\Local\Temp\WeChat Files\92b3884ebbfa5b22eac9e99a10ad923b.jpg">
            <a:extLst>
              <a:ext uri="{FF2B5EF4-FFF2-40B4-BE49-F238E27FC236}">
                <a16:creationId xmlns:a16="http://schemas.microsoft.com/office/drawing/2014/main" id="{1CCD6E05-8778-2B8B-1D78-84DD954BE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5167" y="104788"/>
            <a:ext cx="5452433" cy="348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D:\ABC2017-1\0 教育图片-资料\应试教育\熬夜.jpg">
            <a:extLst>
              <a:ext uri="{FF2B5EF4-FFF2-40B4-BE49-F238E27FC236}">
                <a16:creationId xmlns:a16="http://schemas.microsoft.com/office/drawing/2014/main" id="{A078ED22-00B0-2789-9EB1-B711A96CEB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9394" y="3468855"/>
            <a:ext cx="5055774" cy="33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图片 7" descr="C:\Users\ADMINI~1\AppData\Local\Temp\WeChat Files\ecddbb213a7611300769c4b517b93d1d.jpg">
            <a:extLst>
              <a:ext uri="{FF2B5EF4-FFF2-40B4-BE49-F238E27FC236}">
                <a16:creationId xmlns:a16="http://schemas.microsoft.com/office/drawing/2014/main" id="{C39ECE89-782E-001D-5990-E16ADD7B9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206" y="3485117"/>
            <a:ext cx="4782227" cy="333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1200" y="0"/>
            <a:ext cx="8229600" cy="1417638"/>
          </a:xfrm>
        </p:spPr>
        <p:txBody>
          <a:bodyPr>
            <a:normAutofit/>
          </a:bodyPr>
          <a:lstStyle/>
          <a:p>
            <a:pPr algn="l"/>
            <a:r>
              <a:rPr lang="en-US" altLang="zh-CN" sz="3200" b="1" dirty="0">
                <a:solidFill>
                  <a:srgbClr val="FF0000"/>
                </a:solidFill>
              </a:rPr>
              <a:t> </a:t>
            </a:r>
            <a:endParaRPr lang="zh-CN" altLang="en-US" sz="3200" dirty="0">
              <a:solidFill>
                <a:srgbClr val="FF0000"/>
              </a:solidFill>
            </a:endParaRPr>
          </a:p>
        </p:txBody>
      </p:sp>
      <p:sp>
        <p:nvSpPr>
          <p:cNvPr id="3" name="内容占位符 2"/>
          <p:cNvSpPr>
            <a:spLocks noGrp="1"/>
          </p:cNvSpPr>
          <p:nvPr>
            <p:ph idx="1"/>
          </p:nvPr>
        </p:nvSpPr>
        <p:spPr/>
        <p:txBody>
          <a:bodyPr/>
          <a:lstStyle/>
          <a:p>
            <a:endParaRPr lang="zh-CN" altLang="en-US"/>
          </a:p>
        </p:txBody>
      </p:sp>
      <p:pic>
        <p:nvPicPr>
          <p:cNvPr id="2050" name="Picture 2" descr="D:\ABC2017-1\0-时文\学生减负主题-讲座\搜狗截图不要减负_2.png"/>
          <p:cNvPicPr>
            <a:picLocks noChangeAspect="1" noChangeArrowheads="1"/>
          </p:cNvPicPr>
          <p:nvPr/>
        </p:nvPicPr>
        <p:blipFill>
          <a:blip r:embed="rId2" cstate="print"/>
          <a:srcRect/>
          <a:stretch>
            <a:fillRect/>
          </a:stretch>
        </p:blipFill>
        <p:spPr bwMode="auto">
          <a:xfrm>
            <a:off x="257082" y="231614"/>
            <a:ext cx="7953113" cy="5197408"/>
          </a:xfrm>
          <a:prstGeom prst="rect">
            <a:avLst/>
          </a:prstGeom>
          <a:noFill/>
        </p:spPr>
      </p:pic>
      <p:pic>
        <p:nvPicPr>
          <p:cNvPr id="2051" name="Picture 3" descr="D:\ABC2017-1\0-时文\学生减负主题-讲座\搜狗截图_1.png"/>
          <p:cNvPicPr>
            <a:picLocks noChangeAspect="1" noChangeArrowheads="1"/>
          </p:cNvPicPr>
          <p:nvPr/>
        </p:nvPicPr>
        <p:blipFill>
          <a:blip r:embed="rId3" cstate="print"/>
          <a:srcRect/>
          <a:stretch>
            <a:fillRect/>
          </a:stretch>
        </p:blipFill>
        <p:spPr bwMode="auto">
          <a:xfrm>
            <a:off x="4471434" y="1450327"/>
            <a:ext cx="7848872" cy="4150998"/>
          </a:xfrm>
          <a:prstGeom prst="rect">
            <a:avLst/>
          </a:prstGeom>
          <a:noFill/>
        </p:spPr>
      </p:pic>
      <p:pic>
        <p:nvPicPr>
          <p:cNvPr id="2052" name="Picture 4" descr="D:\ABC2017-1\0-时文\学生减负主题-讲座\搜狗截图18年03月19日0936_3.png"/>
          <p:cNvPicPr>
            <a:picLocks noChangeAspect="1" noChangeArrowheads="1"/>
          </p:cNvPicPr>
          <p:nvPr/>
        </p:nvPicPr>
        <p:blipFill>
          <a:blip r:embed="rId4" cstate="print"/>
          <a:srcRect/>
          <a:stretch>
            <a:fillRect/>
          </a:stretch>
        </p:blipFill>
        <p:spPr bwMode="auto">
          <a:xfrm>
            <a:off x="2297156" y="3526043"/>
            <a:ext cx="9427993" cy="442041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67591" y="436937"/>
            <a:ext cx="4717783" cy="268531"/>
          </a:xfrm>
          <a:solidFill>
            <a:schemeClr val="bg1"/>
          </a:solidFill>
        </p:spPr>
        <p:txBody>
          <a:bodyPr>
            <a:normAutofit fontScale="90000"/>
          </a:bodyPr>
          <a:lstStyle/>
          <a:p>
            <a:pPr algn="l"/>
            <a:r>
              <a:rPr lang="zh-CN" altLang="en-US" sz="2200" dirty="0">
                <a:solidFill>
                  <a:srgbClr val="002060"/>
                </a:solidFill>
              </a:rPr>
              <a:t>高度资本化，商业化的蛊惑人心的洗脑舆论</a:t>
            </a:r>
            <a:br>
              <a:rPr lang="zh-CN" altLang="zh-CN" sz="2400" dirty="0">
                <a:solidFill>
                  <a:schemeClr val="accent1"/>
                </a:solidFill>
              </a:rPr>
            </a:br>
            <a:endParaRPr lang="zh-CN" altLang="en-US" sz="2400" dirty="0"/>
          </a:p>
        </p:txBody>
      </p:sp>
      <p:sp>
        <p:nvSpPr>
          <p:cNvPr id="3" name="内容占位符 2"/>
          <p:cNvSpPr>
            <a:spLocks noGrp="1"/>
          </p:cNvSpPr>
          <p:nvPr>
            <p:ph idx="1"/>
          </p:nvPr>
        </p:nvSpPr>
        <p:spPr>
          <a:xfrm>
            <a:off x="335360" y="2276873"/>
            <a:ext cx="11452853" cy="3849291"/>
          </a:xfrm>
        </p:spPr>
        <p:txBody>
          <a:bodyPr/>
          <a:lstStyle/>
          <a:p>
            <a:pPr marL="0" indent="0">
              <a:buNone/>
            </a:pPr>
            <a:endParaRPr lang="en-US" altLang="zh-CN" sz="3733" dirty="0"/>
          </a:p>
          <a:p>
            <a:pPr>
              <a:buNone/>
            </a:pPr>
            <a:endParaRPr lang="en-US" altLang="zh-CN" b="1" dirty="0"/>
          </a:p>
          <a:p>
            <a:pPr>
              <a:buNone/>
            </a:pPr>
            <a:endParaRPr lang="zh-CN" altLang="en-US" dirty="0"/>
          </a:p>
        </p:txBody>
      </p:sp>
      <p:pic>
        <p:nvPicPr>
          <p:cNvPr id="4101" name="Picture 5" descr="D:\ABC2017-1\0-时文\搜狗截图18年02月27日1455_2.png"/>
          <p:cNvPicPr>
            <a:picLocks noChangeAspect="1" noChangeArrowheads="1"/>
          </p:cNvPicPr>
          <p:nvPr/>
        </p:nvPicPr>
        <p:blipFill>
          <a:blip r:embed="rId2" cstate="print"/>
          <a:srcRect/>
          <a:stretch>
            <a:fillRect/>
          </a:stretch>
        </p:blipFill>
        <p:spPr bwMode="auto">
          <a:xfrm>
            <a:off x="335360" y="2204865"/>
            <a:ext cx="10122941" cy="3628628"/>
          </a:xfrm>
          <a:prstGeom prst="rect">
            <a:avLst/>
          </a:prstGeom>
          <a:noFill/>
        </p:spPr>
      </p:pic>
      <p:pic>
        <p:nvPicPr>
          <p:cNvPr id="4104" name="Picture 8" descr="D:\ABC2017-1\0-时文\搜狗截图18年02月27日1459_5.png"/>
          <p:cNvPicPr>
            <a:picLocks noChangeAspect="1" noChangeArrowheads="1"/>
          </p:cNvPicPr>
          <p:nvPr/>
        </p:nvPicPr>
        <p:blipFill>
          <a:blip r:embed="rId3" cstate="print"/>
          <a:srcRect/>
          <a:stretch>
            <a:fillRect/>
          </a:stretch>
        </p:blipFill>
        <p:spPr bwMode="auto">
          <a:xfrm>
            <a:off x="-816766" y="3284985"/>
            <a:ext cx="8290983" cy="2163763"/>
          </a:xfrm>
          <a:prstGeom prst="rect">
            <a:avLst/>
          </a:prstGeom>
          <a:noFill/>
        </p:spPr>
      </p:pic>
      <p:pic>
        <p:nvPicPr>
          <p:cNvPr id="4105" name="Picture 9" descr="D:\ABC2017-1\0-时文\搜狗截图18年02月27日1503_7.png"/>
          <p:cNvPicPr>
            <a:picLocks noChangeAspect="1" noChangeArrowheads="1"/>
          </p:cNvPicPr>
          <p:nvPr/>
        </p:nvPicPr>
        <p:blipFill>
          <a:blip r:embed="rId4" cstate="print"/>
          <a:srcRect/>
          <a:stretch>
            <a:fillRect/>
          </a:stretch>
        </p:blipFill>
        <p:spPr bwMode="auto">
          <a:xfrm>
            <a:off x="2351584" y="4797152"/>
            <a:ext cx="10380357" cy="1772816"/>
          </a:xfrm>
          <a:prstGeom prst="rect">
            <a:avLst/>
          </a:prstGeom>
          <a:noFill/>
        </p:spPr>
      </p:pic>
      <p:pic>
        <p:nvPicPr>
          <p:cNvPr id="4106" name="Picture 10" descr="D:\ABC2017-1\0-时文\搜狗截图18年02月27日1503_8.png"/>
          <p:cNvPicPr>
            <a:picLocks noChangeAspect="1" noChangeArrowheads="1"/>
          </p:cNvPicPr>
          <p:nvPr/>
        </p:nvPicPr>
        <p:blipFill>
          <a:blip r:embed="rId5" cstate="print"/>
          <a:srcRect/>
          <a:stretch>
            <a:fillRect/>
          </a:stretch>
        </p:blipFill>
        <p:spPr bwMode="auto">
          <a:xfrm>
            <a:off x="-1296821" y="1"/>
            <a:ext cx="8764412" cy="2155379"/>
          </a:xfrm>
          <a:prstGeom prst="rect">
            <a:avLst/>
          </a:prstGeom>
          <a:noFill/>
        </p:spPr>
      </p:pic>
      <p:pic>
        <p:nvPicPr>
          <p:cNvPr id="13" name="Picture 4" descr="D:\ABC2017-1\0-时文\搜狗截图18年02月27日1454_1.png"/>
          <p:cNvPicPr>
            <a:picLocks noChangeAspect="1" noChangeArrowheads="1"/>
          </p:cNvPicPr>
          <p:nvPr/>
        </p:nvPicPr>
        <p:blipFill>
          <a:blip r:embed="rId6" cstate="print"/>
          <a:srcRect/>
          <a:stretch>
            <a:fillRect/>
          </a:stretch>
        </p:blipFill>
        <p:spPr bwMode="auto">
          <a:xfrm>
            <a:off x="4559832" y="764705"/>
            <a:ext cx="8278361" cy="2251748"/>
          </a:xfrm>
          <a:prstGeom prst="rect">
            <a:avLst/>
          </a:prstGeom>
          <a:noFill/>
        </p:spPr>
      </p:pic>
      <p:pic>
        <p:nvPicPr>
          <p:cNvPr id="14" name="Picture 7" descr="D:\ABC2017-1\0-时文\搜狗截图18年02月27日1456_3.png"/>
          <p:cNvPicPr>
            <a:picLocks noChangeAspect="1" noChangeArrowheads="1"/>
          </p:cNvPicPr>
          <p:nvPr/>
        </p:nvPicPr>
        <p:blipFill>
          <a:blip r:embed="rId7" cstate="print"/>
          <a:srcRect/>
          <a:stretch>
            <a:fillRect/>
          </a:stretch>
        </p:blipFill>
        <p:spPr bwMode="auto">
          <a:xfrm>
            <a:off x="6527371" y="1700808"/>
            <a:ext cx="5664629" cy="2924256"/>
          </a:xfrm>
          <a:prstGeom prst="rect">
            <a:avLst/>
          </a:prstGeom>
          <a:noFill/>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TotalTime>
  <Words>1714</Words>
  <Application>Microsoft Office PowerPoint</Application>
  <PresentationFormat>宽屏</PresentationFormat>
  <Paragraphs>113</Paragraphs>
  <Slides>24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楷体</vt:lpstr>
      <vt:lpstr>宋体</vt:lpstr>
      <vt:lpstr>微软雅黑</vt:lpstr>
      <vt:lpstr>微软雅黑</vt:lpstr>
      <vt:lpstr>Arial</vt:lpstr>
      <vt:lpstr>Office 主题​​</vt:lpstr>
      <vt:lpstr>     双减政策下的大陆教育现场</vt:lpstr>
      <vt:lpstr>PowerPoint 演示文稿</vt:lpstr>
      <vt:lpstr>1、清理整顿课外培训机构 </vt:lpstr>
      <vt:lpstr>PowerPoint 演示文稿</vt:lpstr>
      <vt:lpstr>PowerPoint 演示文稿</vt:lpstr>
      <vt:lpstr>· 好未来：“一场体面的告别”</vt:lpstr>
      <vt:lpstr>PowerPoint 演示文稿</vt:lpstr>
      <vt:lpstr> </vt:lpstr>
      <vt:lpstr>高度资本化，商业化的蛊惑人心的洗脑舆论 </vt:lpstr>
      <vt:lpstr>PowerPoint 演示文稿</vt:lpstr>
      <vt:lpstr>PowerPoint 演示文稿</vt:lpstr>
      <vt:lpstr>2、民办教育“瘦身”</vt:lpstr>
      <vt:lpstr>大幅减少民办义务教育学生比例       民办初中、小学在校生人数占义务教育在校生总数的比例将调减至5%以下，且原则上不再审批新的民办义务教育学校。 </vt:lpstr>
      <vt:lpstr>PowerPoint 演示文稿</vt:lpstr>
      <vt:lpstr>清理“公参民”学校 </vt:lpstr>
      <vt:lpstr>3、校学教学改革 </vt:lpstr>
      <vt:lpstr>PowerPoint 演示文稿</vt:lpstr>
      <vt:lpstr>PowerPoint 演示文稿</vt:lpstr>
      <vt:lpstr>在一项农村教师调查中，减少非教学工作量成为首选。</vt:lpstr>
      <vt:lpstr>4、关于“双减” 的思考 </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2022 均优论坛        双减政策下的大陆教育现场</dc:title>
  <dc:creator>DP YANG</dc:creator>
  <cp:lastModifiedBy>DP YANG</cp:lastModifiedBy>
  <cp:revision>28</cp:revision>
  <dcterms:created xsi:type="dcterms:W3CDTF">2022-08-26T02:38:27Z</dcterms:created>
  <dcterms:modified xsi:type="dcterms:W3CDTF">2022-09-16T01:51:32Z</dcterms:modified>
</cp:coreProperties>
</file>