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68" r:id="rId3"/>
    <p:sldMasterId id="2147483679" r:id="rId4"/>
  </p:sldMasterIdLst>
  <p:notesMasterIdLst>
    <p:notesMasterId r:id="rId25"/>
  </p:notesMasterIdLst>
  <p:sldIdLst>
    <p:sldId id="256" r:id="rId5"/>
    <p:sldId id="279" r:id="rId6"/>
    <p:sldId id="263" r:id="rId7"/>
    <p:sldId id="264" r:id="rId8"/>
    <p:sldId id="258" r:id="rId9"/>
    <p:sldId id="266" r:id="rId10"/>
    <p:sldId id="265" r:id="rId11"/>
    <p:sldId id="268" r:id="rId12"/>
    <p:sldId id="257" r:id="rId13"/>
    <p:sldId id="269" r:id="rId14"/>
    <p:sldId id="273" r:id="rId15"/>
    <p:sldId id="271" r:id="rId16"/>
    <p:sldId id="270" r:id="rId17"/>
    <p:sldId id="272" r:id="rId18"/>
    <p:sldId id="274" r:id="rId19"/>
    <p:sldId id="276" r:id="rId20"/>
    <p:sldId id="277" r:id="rId21"/>
    <p:sldId id="278" r:id="rId22"/>
    <p:sldId id="259" r:id="rId23"/>
    <p:sldId id="26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1E5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D3CD"/>
          </a:solidFill>
        </a:fill>
      </a:tcStyle>
    </a:wholeTbl>
    <a:band2H>
      <a:tcTxStyle/>
      <a:tcStyle>
        <a:tcBdr/>
        <a:fill>
          <a:solidFill>
            <a:srgbClr val="F4EA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DDA"/>
          </a:solidFill>
        </a:fill>
      </a:tcStyle>
    </a:wholeTbl>
    <a:band2H>
      <a:tcTxStyle/>
      <a:tcStyle>
        <a:tcBdr/>
        <a:fill>
          <a:solidFill>
            <a:srgbClr val="F0EFED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>
            <a:extLst>
              <a:ext uri="{FF2B5EF4-FFF2-40B4-BE49-F238E27FC236}">
                <a16:creationId xmlns:a16="http://schemas.microsoft.com/office/drawing/2014/main" id="{24E7AF7D-4A49-4E28-A2FC-6067C5D2D7A7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4" name="备注占位符 2">
            <a:extLst>
              <a:ext uri="{FF2B5EF4-FFF2-40B4-BE49-F238E27FC236}">
                <a16:creationId xmlns:a16="http://schemas.microsoft.com/office/drawing/2014/main" id="{0EEA8D34-AEE9-45AD-947B-523892D855D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15" name="灯片编号占位符 3">
            <a:extLst>
              <a:ext uri="{FF2B5EF4-FFF2-40B4-BE49-F238E27FC236}">
                <a16:creationId xmlns:a16="http://schemas.microsoft.com/office/drawing/2014/main" id="{6D525946-A838-46A6-A27D-E79E2BC0C89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CB9821-CE18-4186-A637-CEBA72EDD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sym typeface="Microsoft YaHei UI" panose="020B0503020204020204" pitchFamily="34" charset="-122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sym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95A1E8A0-5A1B-4799-B146-82563F49D5F1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166DBAA5-4521-468B-AE17-3CD849B825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11" name="灯片编号占位符 3">
            <a:extLst>
              <a:ext uri="{FF2B5EF4-FFF2-40B4-BE49-F238E27FC236}">
                <a16:creationId xmlns:a16="http://schemas.microsoft.com/office/drawing/2014/main" id="{F26CCB56-AF64-4874-AAE7-F4DA22048BB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7B7C17-330D-44AF-BCC7-293EDA4056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sym typeface="Microsoft YaHei UI" panose="020B0503020204020204" pitchFamily="34" charset="-122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sym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大標題文字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 spc="-50">
                <a:solidFill>
                  <a:srgbClr val="262626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100050" y="4645152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" name="直接连接符(S) 8"/>
          <p:cNvSpPr/>
          <p:nvPr/>
        </p:nvSpPr>
        <p:spPr>
          <a:xfrm>
            <a:off x="1207657" y="4474740"/>
            <a:ext cx="9875522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9">
            <a:extLst>
              <a:ext uri="{FF2B5EF4-FFF2-40B4-BE49-F238E27FC236}">
                <a16:creationId xmlns:a16="http://schemas.microsoft.com/office/drawing/2014/main" id="{8F6F197C-B1CC-4FFB-871D-9E279BAE6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" name="幻燈片編號">
            <a:extLst>
              <a:ext uri="{FF2B5EF4-FFF2-40B4-BE49-F238E27FC236}">
                <a16:creationId xmlns:a16="http://schemas.microsoft.com/office/drawing/2014/main" id="{B86B070F-9DDA-4149-9712-033652B51FE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DC17D6-3D23-45EA-9D45-E880B0A6662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599429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6">
            <a:extLst>
              <a:ext uri="{FF2B5EF4-FFF2-40B4-BE49-F238E27FC236}">
                <a16:creationId xmlns:a16="http://schemas.microsoft.com/office/drawing/2014/main" id="{7D3A9023-8C76-428F-B383-22F17D769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5" name="直接连接符(S) 9">
            <a:extLst>
              <a:ext uri="{FF2B5EF4-FFF2-40B4-BE49-F238E27FC236}">
                <a16:creationId xmlns:a16="http://schemas.microsoft.com/office/drawing/2014/main" id="{69409382-F479-4322-AF9D-1F2C1931F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1897063"/>
            <a:ext cx="9966325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73" name="大標題文字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74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97280" y="2120900"/>
            <a:ext cx="4639737" cy="374819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" name="幻燈片編號">
            <a:extLst>
              <a:ext uri="{FF2B5EF4-FFF2-40B4-BE49-F238E27FC236}">
                <a16:creationId xmlns:a16="http://schemas.microsoft.com/office/drawing/2014/main" id="{D4DC3E67-651D-422C-9A13-7A71E5C7AAB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B2A5E-20B4-4564-ADF8-0963F8108C4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161092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6">
            <a:extLst>
              <a:ext uri="{FF2B5EF4-FFF2-40B4-BE49-F238E27FC236}">
                <a16:creationId xmlns:a16="http://schemas.microsoft.com/office/drawing/2014/main" id="{BA83943F-4063-4140-965A-040CFEBA0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83" name="大標題文字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97280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515944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endParaRPr/>
          </a:p>
        </p:txBody>
      </p:sp>
      <p:sp>
        <p:nvSpPr>
          <p:cNvPr id="6" name="幻燈片編號">
            <a:extLst>
              <a:ext uri="{FF2B5EF4-FFF2-40B4-BE49-F238E27FC236}">
                <a16:creationId xmlns:a16="http://schemas.microsoft.com/office/drawing/2014/main" id="{0681EFC3-67F0-4164-8955-CBDCAB248A5F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995A240F-C306-41E3-9C29-0E1D6274D1B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043771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大標題文字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" name="幻燈片編號">
            <a:extLst>
              <a:ext uri="{FF2B5EF4-FFF2-40B4-BE49-F238E27FC236}">
                <a16:creationId xmlns:a16="http://schemas.microsoft.com/office/drawing/2014/main" id="{155EF464-C09F-4D96-98F3-2CFC9CA58D7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28FF1-6BFE-4EC6-A706-8D6248BBA62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5655805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9">
            <a:extLst>
              <a:ext uri="{FF2B5EF4-FFF2-40B4-BE49-F238E27FC236}">
                <a16:creationId xmlns:a16="http://schemas.microsoft.com/office/drawing/2014/main" id="{35A03C78-FA26-4589-B9D1-982B0581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" name="幻燈片編號">
            <a:extLst>
              <a:ext uri="{FF2B5EF4-FFF2-40B4-BE49-F238E27FC236}">
                <a16:creationId xmlns:a16="http://schemas.microsoft.com/office/drawing/2014/main" id="{16BEE31B-A1B2-416F-87A1-AAAA64634A4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11F8F0-00C0-4F31-999A-1EFCBC69BF9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80595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C3CFB7A9-4F7B-48B0-9E0A-DA8034F9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21" name="图片占位符 2"/>
          <p:cNvSpPr>
            <a:spLocks noGrp="1"/>
          </p:cNvSpPr>
          <p:nvPr>
            <p:ph type="pic" idx="21"/>
          </p:nvPr>
        </p:nvSpPr>
        <p:spPr>
          <a:xfrm>
            <a:off x="14" y="0"/>
            <a:ext cx="12191987" cy="45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1097278" y="4799362"/>
            <a:ext cx="10113646" cy="74368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2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97278" y="5715000"/>
            <a:ext cx="10113266" cy="60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" name="幻燈片編號">
            <a:extLst>
              <a:ext uri="{FF2B5EF4-FFF2-40B4-BE49-F238E27FC236}">
                <a16:creationId xmlns:a16="http://schemas.microsoft.com/office/drawing/2014/main" id="{E77C8C43-80E4-4BE6-B4D3-C03585A8A7B9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0BB7003-9FF9-4352-AF68-4707B1216A8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8253684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4" name="內文層級一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21672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" name="直接连接符(S) 9"/>
          <p:cNvSpPr/>
          <p:nvPr/>
        </p:nvSpPr>
        <p:spPr>
          <a:xfrm>
            <a:off x="1193532" y="1897379"/>
            <a:ext cx="9966960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大標題文字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700" spc="-49">
                <a:solidFill>
                  <a:srgbClr val="404040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25" name="內文層級一…"/>
          <p:cNvSpPr txBox="1">
            <a:spLocks noGrp="1"/>
          </p:cNvSpPr>
          <p:nvPr>
            <p:ph type="body" idx="1"/>
          </p:nvPr>
        </p:nvSpPr>
        <p:spPr>
          <a:xfrm>
            <a:off x="1097280" y="2108200"/>
            <a:ext cx="10058401" cy="3760893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Calibri"/>
              <a:buChar char=" 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  <a:lvl2pPr marL="405563" indent="-204395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2pPr>
            <a:lvl3pPr marL="651333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3pPr>
            <a:lvl4pPr marL="83421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4pPr>
            <a:lvl5pPr marL="101709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12810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34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663440"/>
            <a:ext cx="10058401" cy="1143002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6" name="直接连接符(S) 8"/>
          <p:cNvSpPr/>
          <p:nvPr/>
        </p:nvSpPr>
        <p:spPr>
          <a:xfrm>
            <a:off x="1207657" y="4485132"/>
            <a:ext cx="9875523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5993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5" name="內文層級一…"/>
          <p:cNvSpPr txBox="1">
            <a:spLocks noGrp="1"/>
          </p:cNvSpPr>
          <p:nvPr>
            <p:ph type="body" idx="1"/>
          </p:nvPr>
        </p:nvSpPr>
        <p:spPr>
          <a:xfrm>
            <a:off x="1097280" y="2108200"/>
            <a:ext cx="10058401" cy="3760892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45" name="直接连接符(S) 9"/>
          <p:cNvSpPr/>
          <p:nvPr/>
        </p:nvSpPr>
        <p:spPr>
          <a:xfrm>
            <a:off x="1193532" y="1897379"/>
            <a:ext cx="9966960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大標題文字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700" spc="-49">
                <a:solidFill>
                  <a:srgbClr val="404040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4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097280" y="2120900"/>
            <a:ext cx="4639737" cy="3748193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Calibri"/>
              <a:buChar char=" 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  <a:lvl2pPr marL="405563" indent="-204395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2pPr>
            <a:lvl3pPr marL="651333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3pPr>
            <a:lvl4pPr marL="83421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4pPr>
            <a:lvl5pPr marL="101709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73565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56" name="直接连接符(S) 9"/>
          <p:cNvSpPr/>
          <p:nvPr/>
        </p:nvSpPr>
        <p:spPr>
          <a:xfrm>
            <a:off x="1193532" y="1897379"/>
            <a:ext cx="9966960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700" spc="-49">
                <a:solidFill>
                  <a:srgbClr val="404040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5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80" y="2057400"/>
            <a:ext cx="4639737" cy="736282"/>
          </a:xfrm>
          <a:prstGeom prst="rect">
            <a:avLst/>
          </a:prstGeom>
        </p:spPr>
        <p:txBody>
          <a:bodyPr anchor="ctr"/>
          <a:lstStyle>
            <a:lvl1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  <a:lvl2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2pPr>
            <a:lvl3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3pPr>
            <a:lvl4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4pPr>
            <a:lvl5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515944" y="2057400"/>
            <a:ext cx="4639738" cy="736282"/>
          </a:xfrm>
          <a:prstGeom prst="rect">
            <a:avLst/>
          </a:prstGeom>
        </p:spPr>
        <p:txBody>
          <a:bodyPr anchor="ctr"/>
          <a:lstStyle/>
          <a:p>
            <a:pPr marL="91438" indent="-91438">
              <a:buClr>
                <a:schemeClr val="accent1"/>
              </a:buClr>
              <a:buSzPct val="100000"/>
              <a:buFont typeface="Calibri"/>
              <a:buChar char=" 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6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97152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68" name="直接连接符(S) 9"/>
          <p:cNvSpPr/>
          <p:nvPr/>
        </p:nvSpPr>
        <p:spPr>
          <a:xfrm>
            <a:off x="1193532" y="1897379"/>
            <a:ext cx="9966960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" name="大標題文字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700" spc="-49">
                <a:solidFill>
                  <a:srgbClr val="404040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7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36010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7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17486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7"/>
          <p:cNvSpPr/>
          <p:nvPr/>
        </p:nvSpPr>
        <p:spPr>
          <a:xfrm>
            <a:off x="14" y="0"/>
            <a:ext cx="4654300" cy="68580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86" name="大標題文字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8" cy="209397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8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458983" y="812798"/>
            <a:ext cx="5928346" cy="5294759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Calibri"/>
              <a:buChar char=" 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  <a:lvl2pPr marL="405563" indent="-204395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2pPr>
            <a:lvl3pPr marL="651333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3pPr>
            <a:lvl4pPr marL="83421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4pPr>
            <a:lvl5pPr marL="101709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643464" y="3043048"/>
            <a:ext cx="3517570" cy="3064507"/>
          </a:xfrm>
          <a:prstGeom prst="rect">
            <a:avLst/>
          </a:prstGeom>
        </p:spPr>
        <p:txBody>
          <a:bodyPr/>
          <a:lstStyle/>
          <a:p>
            <a:pPr marL="91438" indent="-91438">
              <a:buClr>
                <a:schemeClr val="accent1"/>
              </a:buClr>
              <a:buSzPct val="100000"/>
              <a:buFont typeface="Calibri"/>
              <a:buChar char=" 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8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A535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6918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7" name="图片占位符 2"/>
          <p:cNvSpPr>
            <a:spLocks noGrp="1"/>
          </p:cNvSpPr>
          <p:nvPr>
            <p:ph type="pic" idx="21"/>
          </p:nvPr>
        </p:nvSpPr>
        <p:spPr>
          <a:xfrm>
            <a:off x="13" y="0"/>
            <a:ext cx="12191988" cy="45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大標題文字"/>
          <p:cNvSpPr txBox="1">
            <a:spLocks noGrp="1"/>
          </p:cNvSpPr>
          <p:nvPr>
            <p:ph type="title"/>
          </p:nvPr>
        </p:nvSpPr>
        <p:spPr>
          <a:xfrm>
            <a:off x="1097277" y="4799362"/>
            <a:ext cx="10113648" cy="743684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9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77" y="5715000"/>
            <a:ext cx="10113267" cy="609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18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  <a:lvl2pPr>
              <a:spcBef>
                <a:spcPts val="600"/>
              </a:spcBef>
              <a:defRPr sz="18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2pPr>
            <a:lvl3pPr>
              <a:spcBef>
                <a:spcPts val="600"/>
              </a:spcBef>
              <a:defRPr sz="18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3pPr>
            <a:lvl4pPr>
              <a:spcBef>
                <a:spcPts val="600"/>
              </a:spcBef>
              <a:defRPr sz="18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4pPr>
            <a:lvl5pPr>
              <a:spcBef>
                <a:spcPts val="600"/>
              </a:spcBef>
              <a:defRPr sz="18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7442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大標題文字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 spc="-50">
                <a:solidFill>
                  <a:srgbClr val="262626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4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100050" y="4645152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4" name="直接连接符(S) 8"/>
          <p:cNvSpPr/>
          <p:nvPr/>
        </p:nvSpPr>
        <p:spPr>
          <a:xfrm>
            <a:off x="1207657" y="4474740"/>
            <a:ext cx="9875522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08384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" name="直接连接符(S) 9"/>
          <p:cNvSpPr/>
          <p:nvPr/>
        </p:nvSpPr>
        <p:spPr>
          <a:xfrm>
            <a:off x="1193532" y="1897379"/>
            <a:ext cx="9966960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 txBox="1">
            <a:spLocks noGrp="1"/>
          </p:cNvSpPr>
          <p:nvPr>
            <p:ph type="body" idx="1"/>
          </p:nvPr>
        </p:nvSpPr>
        <p:spPr>
          <a:xfrm>
            <a:off x="1097280" y="2108200"/>
            <a:ext cx="10058401" cy="3760892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5474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0291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直接连接符(S) 9"/>
          <p:cNvSpPr/>
          <p:nvPr/>
        </p:nvSpPr>
        <p:spPr>
          <a:xfrm>
            <a:off x="1193532" y="1897379"/>
            <a:ext cx="9966960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74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097280" y="2120900"/>
            <a:ext cx="4639737" cy="374819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0479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5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097280" y="2120900"/>
            <a:ext cx="4639737" cy="374819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80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515944" y="2057400"/>
            <a:ext cx="4639737" cy="73628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1839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62988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47179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7"/>
          <p:cNvSpPr/>
          <p:nvPr/>
        </p:nvSpPr>
        <p:spPr>
          <a:xfrm>
            <a:off x="15" y="0"/>
            <a:ext cx="4654298" cy="68580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大標題文字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8" cy="2093976"/>
          </a:xfrm>
          <a:prstGeom prst="rect">
            <a:avLst/>
          </a:prstGeom>
        </p:spPr>
        <p:txBody>
          <a:bodyPr/>
          <a:lstStyle>
            <a:lvl1pPr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11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458983" y="812798"/>
            <a:ext cx="5928345" cy="5294759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2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643464" y="3043049"/>
            <a:ext cx="3517569" cy="306450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A535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19325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矩形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图片占位符 2"/>
          <p:cNvSpPr>
            <a:spLocks noGrp="1"/>
          </p:cNvSpPr>
          <p:nvPr>
            <p:ph type="pic" idx="21"/>
          </p:nvPr>
        </p:nvSpPr>
        <p:spPr>
          <a:xfrm>
            <a:off x="14" y="0"/>
            <a:ext cx="12191987" cy="45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" name="大標題文字"/>
          <p:cNvSpPr txBox="1">
            <a:spLocks noGrp="1"/>
          </p:cNvSpPr>
          <p:nvPr>
            <p:ph type="title"/>
          </p:nvPr>
        </p:nvSpPr>
        <p:spPr>
          <a:xfrm>
            <a:off x="1097278" y="4799362"/>
            <a:ext cx="10113646" cy="74368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2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78" y="5715000"/>
            <a:ext cx="10113266" cy="60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22086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" name="图片占位符 2"/>
          <p:cNvSpPr>
            <a:spLocks noGrp="1"/>
          </p:cNvSpPr>
          <p:nvPr>
            <p:ph type="pic" idx="21"/>
          </p:nvPr>
        </p:nvSpPr>
        <p:spPr>
          <a:xfrm>
            <a:off x="14" y="0"/>
            <a:ext cx="12191987" cy="45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大標題文字"/>
          <p:cNvSpPr txBox="1">
            <a:spLocks noGrp="1"/>
          </p:cNvSpPr>
          <p:nvPr>
            <p:ph type="title"/>
          </p:nvPr>
        </p:nvSpPr>
        <p:spPr>
          <a:xfrm>
            <a:off x="1097278" y="4799362"/>
            <a:ext cx="10113646" cy="74368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78" y="5715000"/>
            <a:ext cx="10113266" cy="60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56" name="直接连接符(S) 9"/>
          <p:cNvSpPr/>
          <p:nvPr/>
        </p:nvSpPr>
        <p:spPr>
          <a:xfrm>
            <a:off x="1193532" y="1897379"/>
            <a:ext cx="9966960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700" spc="-49">
                <a:solidFill>
                  <a:srgbClr val="404040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5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80" y="2057400"/>
            <a:ext cx="4639737" cy="736282"/>
          </a:xfrm>
          <a:prstGeom prst="rect">
            <a:avLst/>
          </a:prstGeom>
        </p:spPr>
        <p:txBody>
          <a:bodyPr anchor="ctr"/>
          <a:lstStyle>
            <a:lvl1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  <a:lvl2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2pPr>
            <a:lvl3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3pPr>
            <a:lvl4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4pPr>
            <a:lvl5pPr>
              <a:defRPr sz="2000" spc="0">
                <a:latin typeface="Microsoft YaHei UI"/>
                <a:ea typeface="Microsoft YaHei UI"/>
                <a:cs typeface="Microsoft YaHei UI"/>
                <a:sym typeface="Microsoft YaHei U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515944" y="2057400"/>
            <a:ext cx="4639738" cy="736282"/>
          </a:xfrm>
          <a:prstGeom prst="rect">
            <a:avLst/>
          </a:prstGeom>
        </p:spPr>
        <p:txBody>
          <a:bodyPr anchor="ctr"/>
          <a:lstStyle/>
          <a:p>
            <a:pPr marL="91438" indent="-91438">
              <a:buClr>
                <a:schemeClr val="accent1"/>
              </a:buClr>
              <a:buSzPct val="100000"/>
              <a:buFont typeface="Calibri"/>
              <a:buChar char=" "/>
              <a:defRPr sz="1900" cap="none" spc="0">
                <a:solidFill>
                  <a:srgbClr val="40404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endParaRPr/>
          </a:p>
        </p:txBody>
      </p:sp>
      <p:sp>
        <p:nvSpPr>
          <p:cNvPr id="6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159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9">
            <a:extLst>
              <a:ext uri="{FF2B5EF4-FFF2-40B4-BE49-F238E27FC236}">
                <a16:creationId xmlns:a16="http://schemas.microsoft.com/office/drawing/2014/main" id="{1954315D-334D-498C-914A-6B7073D7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5" name="直接连接符(S) 8">
            <a:extLst>
              <a:ext uri="{FF2B5EF4-FFF2-40B4-BE49-F238E27FC236}">
                <a16:creationId xmlns:a16="http://schemas.microsoft.com/office/drawing/2014/main" id="{DA884DDF-234B-488E-823D-62FD661C1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088" y="4475163"/>
            <a:ext cx="9875837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2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 spc="-50">
                <a:solidFill>
                  <a:srgbClr val="262626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4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00050" y="4645152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 panose="020B0503020102020204"/>
                <a:ea typeface="Franklin Gothic Book" panose="020B0503020102020204"/>
                <a:cs typeface="Franklin Gothic Book" panose="020B0503020102020204"/>
                <a:sym typeface="Franklin Gothic Book" panose="020B0503020102020204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 panose="020B0503020102020204"/>
                <a:ea typeface="Franklin Gothic Book" panose="020B0503020102020204"/>
                <a:cs typeface="Franklin Gothic Book" panose="020B0503020102020204"/>
                <a:sym typeface="Franklin Gothic Book" panose="020B0503020102020204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 panose="020B0503020102020204"/>
                <a:ea typeface="Franklin Gothic Book" panose="020B0503020102020204"/>
                <a:cs typeface="Franklin Gothic Book" panose="020B0503020102020204"/>
                <a:sym typeface="Franklin Gothic Book" panose="020B0503020102020204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 panose="020B0503020102020204"/>
                <a:ea typeface="Franklin Gothic Book" panose="020B0503020102020204"/>
                <a:cs typeface="Franklin Gothic Book" panose="020B0503020102020204"/>
                <a:sym typeface="Franklin Gothic Book" panose="020B0503020102020204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000000"/>
                </a:solidFill>
                <a:latin typeface="Franklin Gothic Book" panose="020B0503020102020204"/>
                <a:ea typeface="Franklin Gothic Book" panose="020B0503020102020204"/>
                <a:cs typeface="Franklin Gothic Book" panose="020B0503020102020204"/>
                <a:sym typeface="Franklin Gothic Book" panose="020B0503020102020204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" name="幻燈片編號">
            <a:extLst>
              <a:ext uri="{FF2B5EF4-FFF2-40B4-BE49-F238E27FC236}">
                <a16:creationId xmlns:a16="http://schemas.microsoft.com/office/drawing/2014/main" id="{883C1B6F-B8C8-4D81-B747-EE32F2A75C7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301912-97FB-4861-A86B-C009108EABD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6287382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6">
            <a:extLst>
              <a:ext uri="{FF2B5EF4-FFF2-40B4-BE49-F238E27FC236}">
                <a16:creationId xmlns:a16="http://schemas.microsoft.com/office/drawing/2014/main" id="{B1AC66D8-21EC-49E3-883E-49E07427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5" name="直接连接符(S) 9">
            <a:extLst>
              <a:ext uri="{FF2B5EF4-FFF2-40B4-BE49-F238E27FC236}">
                <a16:creationId xmlns:a16="http://schemas.microsoft.com/office/drawing/2014/main" id="{5AC68BD5-92F6-4957-AD62-9076D83B27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1897063"/>
            <a:ext cx="9966325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54" name="大標題文字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097280" y="2108200"/>
            <a:ext cx="10058401" cy="3760892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" name="幻燈片編號">
            <a:extLst>
              <a:ext uri="{FF2B5EF4-FFF2-40B4-BE49-F238E27FC236}">
                <a16:creationId xmlns:a16="http://schemas.microsoft.com/office/drawing/2014/main" id="{2211DBB7-205E-4AF4-9822-75C7BA2E69E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9B9C57-4DED-4516-B32D-B3F5D361124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73852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0.xml" /><Relationship Id="rId7" Type="http://schemas.openxmlformats.org/officeDocument/2006/relationships/slideLayout" Target="../slideLayouts/slideLayout14.xml" /><Relationship Id="rId2" Type="http://schemas.openxmlformats.org/officeDocument/2006/relationships/slideLayout" Target="../slideLayouts/slideLayout9.xml" /><Relationship Id="rId1" Type="http://schemas.openxmlformats.org/officeDocument/2006/relationships/slideLayout" Target="../slideLayouts/slideLayout8.xml" /><Relationship Id="rId6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12.xml" /><Relationship Id="rId10" Type="http://schemas.openxmlformats.org/officeDocument/2006/relationships/theme" Target="../theme/theme2.xml" /><Relationship Id="rId4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6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21.xml" /><Relationship Id="rId10" Type="http://schemas.openxmlformats.org/officeDocument/2006/relationships/theme" Target="../theme/theme3.xml" /><Relationship Id="rId4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5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 /><Relationship Id="rId3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32.xml" /><Relationship Id="rId2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26.xml" /><Relationship Id="rId6" Type="http://schemas.openxmlformats.org/officeDocument/2006/relationships/slideLayout" Target="../slideLayouts/slideLayout31.xml" /><Relationship Id="rId5" Type="http://schemas.openxmlformats.org/officeDocument/2006/relationships/slideLayout" Target="../slideLayouts/slideLayout30.xml" /><Relationship Id="rId10" Type="http://schemas.openxmlformats.org/officeDocument/2006/relationships/theme" Target="../theme/theme4.xml" /><Relationship Id="rId4" Type="http://schemas.openxmlformats.org/officeDocument/2006/relationships/slideLayout" Target="../slideLayouts/slideLayout29.xml" /><Relationship Id="rId9" Type="http://schemas.openxmlformats.org/officeDocument/2006/relationships/slideLayout" Target="../slideLayouts/slideLayout3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直接连接符(S) 9"/>
          <p:cNvSpPr/>
          <p:nvPr/>
        </p:nvSpPr>
        <p:spPr>
          <a:xfrm>
            <a:off x="1193532" y="1897379"/>
            <a:ext cx="9966960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大標題文字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大標題文字</a:t>
            </a:r>
          </a:p>
        </p:txBody>
      </p:sp>
      <p:sp>
        <p:nvSpPr>
          <p:cNvPr id="5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993581" y="6520180"/>
            <a:ext cx="217151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80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89" r:id="rId7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9pPr>
    </p:titleStyle>
    <p:bodyStyle>
      <a:lvl1pPr marL="91439" marR="0" indent="-91439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 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1pPr>
      <a:lvl2pPr marL="405563" marR="0" indent="-204395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2pPr>
      <a:lvl3pPr marL="651334" marR="0" indent="-267286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3pPr>
      <a:lvl4pPr marL="834214" marR="0" indent="-267286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4pPr>
      <a:lvl5pPr marL="1017094" marR="0" indent="-267286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5pPr>
      <a:lvl6pPr marL="1181642" marR="0" indent="-310242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6pPr>
      <a:lvl7pPr marL="1381642" marR="0" indent="-310242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7pPr>
      <a:lvl8pPr marL="1581642" marR="0" indent="-310242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8pPr>
      <a:lvl9pPr marL="1781642" marR="0" indent="-310242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长方形 6">
            <a:extLst>
              <a:ext uri="{FF2B5EF4-FFF2-40B4-BE49-F238E27FC236}">
                <a16:creationId xmlns:a16="http://schemas.microsoft.com/office/drawing/2014/main" id="{3367DE33-56A6-4DE0-9F76-155D4E0F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27" name="直接连接符(S) 9">
            <a:extLst>
              <a:ext uri="{FF2B5EF4-FFF2-40B4-BE49-F238E27FC236}">
                <a16:creationId xmlns:a16="http://schemas.microsoft.com/office/drawing/2014/main" id="{ECC2652E-E834-4837-865A-D34B22516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1897063"/>
            <a:ext cx="9966325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hangingPunct="0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28" name="大標題文字">
            <a:extLst>
              <a:ext uri="{FF2B5EF4-FFF2-40B4-BE49-F238E27FC236}">
                <a16:creationId xmlns:a16="http://schemas.microsoft.com/office/drawing/2014/main" id="{5A3969B0-7BC7-4F89-8399-1FE4E653211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新宋体" panose="02010609030101010101" pitchFamily="49" charset="-122"/>
              </a:rPr>
              <a:t>大標題文字</a:t>
            </a:r>
          </a:p>
        </p:txBody>
      </p:sp>
      <p:sp>
        <p:nvSpPr>
          <p:cNvPr id="1029" name="不同層次的動力">
            <a:extLst>
              <a:ext uri="{FF2B5EF4-FFF2-40B4-BE49-F238E27FC236}">
                <a16:creationId xmlns:a16="http://schemas.microsoft.com/office/drawing/2014/main" id="{9E98180E-89A7-4D66-9ADD-6DF48EBD2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19088"/>
            <a:ext cx="2949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lang="zh-CN" altLang="zh-CN" sz="3200">
                <a:latin typeface="Songti TC Regular"/>
                <a:ea typeface="Songti TC Regular"/>
                <a:cs typeface="Songti TC Regular"/>
                <a:sym typeface="Songti TC Regular"/>
              </a:rPr>
              <a:t>不同層次的動力</a:t>
            </a:r>
          </a:p>
        </p:txBody>
      </p:sp>
      <p:sp>
        <p:nvSpPr>
          <p:cNvPr id="1030" name="個體內在">
            <a:extLst>
              <a:ext uri="{FF2B5EF4-FFF2-40B4-BE49-F238E27FC236}">
                <a16:creationId xmlns:a16="http://schemas.microsoft.com/office/drawing/2014/main" id="{194D05CC-02A6-42FA-9BDE-5D4F906F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0" y="790575"/>
            <a:ext cx="1628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lang="zh-CN" altLang="zh-CN" sz="3000">
                <a:latin typeface="Songti TC Regular"/>
                <a:ea typeface="Songti TC Regular"/>
                <a:cs typeface="Songti TC Regular"/>
                <a:sym typeface="Songti TC Regular"/>
              </a:rPr>
              <a:t>個體內在</a:t>
            </a:r>
          </a:p>
        </p:txBody>
      </p:sp>
      <p:sp>
        <p:nvSpPr>
          <p:cNvPr id="1031" name="成員之間">
            <a:extLst>
              <a:ext uri="{FF2B5EF4-FFF2-40B4-BE49-F238E27FC236}">
                <a16:creationId xmlns:a16="http://schemas.microsoft.com/office/drawing/2014/main" id="{174B6160-D061-46B8-AF87-6556B6377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700" y="1471613"/>
            <a:ext cx="16271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lang="zh-CN" altLang="zh-CN" sz="3000">
                <a:latin typeface="Songti TC Regular"/>
                <a:ea typeface="Songti TC Regular"/>
                <a:cs typeface="Songti TC Regular"/>
                <a:sym typeface="Songti TC Regular"/>
              </a:rPr>
              <a:t>成員之間</a:t>
            </a:r>
          </a:p>
        </p:txBody>
      </p:sp>
      <p:sp>
        <p:nvSpPr>
          <p:cNvPr id="1032" name="小組主體">
            <a:extLst>
              <a:ext uri="{FF2B5EF4-FFF2-40B4-BE49-F238E27FC236}">
                <a16:creationId xmlns:a16="http://schemas.microsoft.com/office/drawing/2014/main" id="{A3B8EE3A-287F-44B6-B970-EFDA010F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700" y="2163763"/>
            <a:ext cx="16271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lang="zh-CN" altLang="zh-CN" sz="3000">
                <a:latin typeface="Songti TC Regular"/>
                <a:ea typeface="Songti TC Regular"/>
                <a:cs typeface="Songti TC Regular"/>
                <a:sym typeface="Songti TC Regular"/>
              </a:rPr>
              <a:t>小組主體</a:t>
            </a:r>
          </a:p>
        </p:txBody>
      </p:sp>
      <p:sp>
        <p:nvSpPr>
          <p:cNvPr id="1033" name="課程主體">
            <a:extLst>
              <a:ext uri="{FF2B5EF4-FFF2-40B4-BE49-F238E27FC236}">
                <a16:creationId xmlns:a16="http://schemas.microsoft.com/office/drawing/2014/main" id="{3070CDB4-340E-4460-957F-19646CEB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2855913"/>
            <a:ext cx="16271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lang="zh-CN" altLang="zh-CN" sz="3000">
                <a:latin typeface="Songti TC Regular"/>
                <a:ea typeface="Songti TC Regular"/>
                <a:cs typeface="Songti TC Regular"/>
                <a:sym typeface="Songti TC Regular"/>
              </a:rPr>
              <a:t>課程主體</a:t>
            </a:r>
          </a:p>
        </p:txBody>
      </p:sp>
      <p:sp>
        <p:nvSpPr>
          <p:cNvPr id="1034" name="社會文化">
            <a:extLst>
              <a:ext uri="{FF2B5EF4-FFF2-40B4-BE49-F238E27FC236}">
                <a16:creationId xmlns:a16="http://schemas.microsoft.com/office/drawing/2014/main" id="{268C9510-E620-4661-A860-E32D7E396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586163"/>
            <a:ext cx="16271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lang="zh-CN" altLang="zh-CN" sz="3000">
                <a:latin typeface="Songti TC Regular"/>
                <a:ea typeface="Songti TC Regular"/>
                <a:cs typeface="Songti TC Regular"/>
                <a:sym typeface="Songti TC Regular"/>
              </a:rPr>
              <a:t>社會文化</a:t>
            </a:r>
          </a:p>
        </p:txBody>
      </p:sp>
      <p:grpSp>
        <p:nvGrpSpPr>
          <p:cNvPr id="1035" name="群組">
            <a:extLst>
              <a:ext uri="{FF2B5EF4-FFF2-40B4-BE49-F238E27FC236}">
                <a16:creationId xmlns:a16="http://schemas.microsoft.com/office/drawing/2014/main" id="{C7908380-2232-4D31-80FB-22EB4AA1AA7D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817563"/>
            <a:ext cx="7510463" cy="5222875"/>
            <a:chOff x="0" y="0"/>
            <a:chExt cx="7511050" cy="5223093"/>
          </a:xfrm>
        </p:grpSpPr>
        <p:sp>
          <p:nvSpPr>
            <p:cNvPr id="11" name="橢圓形">
              <a:extLst>
                <a:ext uri="{FF2B5EF4-FFF2-40B4-BE49-F238E27FC236}">
                  <a16:creationId xmlns:a16="http://schemas.microsoft.com/office/drawing/2014/main" id="{937DC101-A6C2-4CC7-94C8-4F7F5669E21A}"/>
                </a:ext>
              </a:extLst>
            </p:cNvPr>
            <p:cNvSpPr/>
            <p:nvPr/>
          </p:nvSpPr>
          <p:spPr>
            <a:xfrm>
              <a:off x="0" y="0"/>
              <a:ext cx="7511050" cy="522309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latinLnBrk="1" hangingPunct="0"/>
              <a:endParaRPr lang="zh-CN" altLang="zh-CN">
                <a:ea typeface="宋体" panose="02010600030101010101" pitchFamily="2" charset="-122"/>
              </a:endParaRPr>
            </a:p>
          </p:txBody>
        </p:sp>
        <p:grpSp>
          <p:nvGrpSpPr>
            <p:cNvPr id="1037" name="群組">
              <a:extLst>
                <a:ext uri="{FF2B5EF4-FFF2-40B4-BE49-F238E27FC236}">
                  <a16:creationId xmlns:a16="http://schemas.microsoft.com/office/drawing/2014/main" id="{E2A4A32C-D5B5-4D51-BA92-91C5950D6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9520" y="896716"/>
              <a:ext cx="4932010" cy="3429661"/>
              <a:chOff x="0" y="0"/>
              <a:chExt cx="4932009" cy="3429660"/>
            </a:xfrm>
          </p:grpSpPr>
          <p:sp>
            <p:nvSpPr>
              <p:cNvPr id="12" name="橢圓形">
                <a:extLst>
                  <a:ext uri="{FF2B5EF4-FFF2-40B4-BE49-F238E27FC236}">
                    <a16:creationId xmlns:a16="http://schemas.microsoft.com/office/drawing/2014/main" id="{1D5771A1-F46A-46D7-88C1-47BDADAEE94A}"/>
                  </a:ext>
                </a:extLst>
              </p:cNvPr>
              <p:cNvSpPr/>
              <p:nvPr/>
            </p:nvSpPr>
            <p:spPr>
              <a:xfrm>
                <a:off x="-369" y="258"/>
                <a:ext cx="4932747" cy="342914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圓形">
                <a:extLst>
                  <a:ext uri="{FF2B5EF4-FFF2-40B4-BE49-F238E27FC236}">
                    <a16:creationId xmlns:a16="http://schemas.microsoft.com/office/drawing/2014/main" id="{CE96A4DB-E5BD-4AFA-AC94-7327A39A8A10}"/>
                  </a:ext>
                </a:extLst>
              </p:cNvPr>
              <p:cNvSpPr/>
              <p:nvPr/>
            </p:nvSpPr>
            <p:spPr>
              <a:xfrm>
                <a:off x="3554321" y="582895"/>
                <a:ext cx="531853" cy="53183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圓形">
                <a:extLst>
                  <a:ext uri="{FF2B5EF4-FFF2-40B4-BE49-F238E27FC236}">
                    <a16:creationId xmlns:a16="http://schemas.microsoft.com/office/drawing/2014/main" id="{1AB3085B-9414-47FD-B480-9F67B5FDEDAC}"/>
                  </a:ext>
                </a:extLst>
              </p:cNvPr>
              <p:cNvSpPr/>
              <p:nvPr/>
            </p:nvSpPr>
            <p:spPr>
              <a:xfrm>
                <a:off x="3914711" y="1448118"/>
                <a:ext cx="533442" cy="53342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1041" name="課程群體">
                <a:extLst>
                  <a:ext uri="{FF2B5EF4-FFF2-40B4-BE49-F238E27FC236}">
                    <a16:creationId xmlns:a16="http://schemas.microsoft.com/office/drawing/2014/main" id="{4CEBF5C8-9744-4741-85F3-4D89B169A9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1935" y="74347"/>
                <a:ext cx="1628141" cy="624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pPr hangingPunct="0"/>
                <a:r>
                  <a:rPr lang="zh-CN" altLang="zh-CN" sz="3000">
                    <a:latin typeface="Songti TC Regular"/>
                    <a:ea typeface="Songti TC Regular"/>
                    <a:cs typeface="Songti TC Regular"/>
                    <a:sym typeface="Songti TC Regular"/>
                  </a:rPr>
                  <a:t>課程群體</a:t>
                </a:r>
              </a:p>
            </p:txBody>
          </p:sp>
          <p:sp>
            <p:nvSpPr>
              <p:cNvPr id="1042" name="丁">
                <a:extLst>
                  <a:ext uri="{FF2B5EF4-FFF2-40B4-BE49-F238E27FC236}">
                    <a16:creationId xmlns:a16="http://schemas.microsoft.com/office/drawing/2014/main" id="{89DE8B80-5472-4BE9-8C9B-EA1718A30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1021" y="603182"/>
                <a:ext cx="421641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pPr hangingPunct="0"/>
                <a:r>
                  <a:rPr lang="zh-CN" altLang="zh-CN" sz="2500">
                    <a:latin typeface="Songti TC Regular"/>
                    <a:ea typeface="Songti TC Regular"/>
                    <a:cs typeface="Songti TC Regular"/>
                    <a:sym typeface="Songti TC Regular"/>
                  </a:rPr>
                  <a:t>丁</a:t>
                </a:r>
              </a:p>
            </p:txBody>
          </p:sp>
          <p:sp>
            <p:nvSpPr>
              <p:cNvPr id="1043" name="諭">
                <a:extLst>
                  <a:ext uri="{FF2B5EF4-FFF2-40B4-BE49-F238E27FC236}">
                    <a16:creationId xmlns:a16="http://schemas.microsoft.com/office/drawing/2014/main" id="{6F106377-F2D5-42E8-A29C-8093E2177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0210" y="1453209"/>
                <a:ext cx="421641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pPr hangingPunct="0"/>
                <a:r>
                  <a:rPr lang="zh-CN" altLang="zh-CN" sz="2500">
                    <a:latin typeface="Songti TC Regular"/>
                    <a:ea typeface="Songti TC Regular"/>
                    <a:cs typeface="Songti TC Regular"/>
                    <a:sym typeface="Songti TC Regular"/>
                  </a:rPr>
                  <a:t>諭</a:t>
                </a:r>
              </a:p>
            </p:txBody>
          </p:sp>
        </p:grpSp>
        <p:sp>
          <p:nvSpPr>
            <p:cNvPr id="1044" name="社會文化">
              <a:extLst>
                <a:ext uri="{FF2B5EF4-FFF2-40B4-BE49-F238E27FC236}">
                  <a16:creationId xmlns:a16="http://schemas.microsoft.com/office/drawing/2014/main" id="{C92C5E52-DDA0-4A49-A1E9-AC4B7E41E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157" y="190349"/>
              <a:ext cx="1628141" cy="62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19" tIns="45719" rIns="45719" bIns="45719">
              <a:spAutoFit/>
            </a:bodyPr>
            <a:lstStyle/>
            <a:p>
              <a:pPr hangingPunct="0"/>
              <a:r>
                <a:rPr lang="zh-CN" altLang="zh-CN" sz="3000">
                  <a:latin typeface="Songti TC Regular"/>
                  <a:ea typeface="Songti TC Regular"/>
                  <a:cs typeface="Songti TC Regular"/>
                  <a:sym typeface="Songti TC Regular"/>
                </a:rPr>
                <a:t>社會文化</a:t>
              </a:r>
            </a:p>
          </p:txBody>
        </p:sp>
        <p:grpSp>
          <p:nvGrpSpPr>
            <p:cNvPr id="1045" name="群組">
              <a:extLst>
                <a:ext uri="{FF2B5EF4-FFF2-40B4-BE49-F238E27FC236}">
                  <a16:creationId xmlns:a16="http://schemas.microsoft.com/office/drawing/2014/main" id="{27E0A34D-6D8F-4C12-9F24-672B2742CF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0049" y="1607764"/>
              <a:ext cx="2554745" cy="2440291"/>
              <a:chOff x="0" y="0"/>
              <a:chExt cx="2554744" cy="2440289"/>
            </a:xfrm>
          </p:grpSpPr>
          <p:sp>
            <p:nvSpPr>
              <p:cNvPr id="20" name="圓形">
                <a:extLst>
                  <a:ext uri="{FF2B5EF4-FFF2-40B4-BE49-F238E27FC236}">
                    <a16:creationId xmlns:a16="http://schemas.microsoft.com/office/drawing/2014/main" id="{B559B0EC-B0E8-4FD5-9F9E-924A6E467894}"/>
                  </a:ext>
                </a:extLst>
              </p:cNvPr>
              <p:cNvSpPr/>
              <p:nvPr/>
            </p:nvSpPr>
            <p:spPr>
              <a:xfrm>
                <a:off x="315" y="440"/>
                <a:ext cx="2440177" cy="2440088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21" name="圓形">
                <a:extLst>
                  <a:ext uri="{FF2B5EF4-FFF2-40B4-BE49-F238E27FC236}">
                    <a16:creationId xmlns:a16="http://schemas.microsoft.com/office/drawing/2014/main" id="{0C7EF7D7-E3C9-4CE9-9554-3931E91A92C6}"/>
                  </a:ext>
                </a:extLst>
              </p:cNvPr>
              <p:cNvSpPr/>
              <p:nvPr/>
            </p:nvSpPr>
            <p:spPr>
              <a:xfrm>
                <a:off x="1678433" y="454484"/>
                <a:ext cx="533442" cy="53342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22" name="圓形">
                <a:extLst>
                  <a:ext uri="{FF2B5EF4-FFF2-40B4-BE49-F238E27FC236}">
                    <a16:creationId xmlns:a16="http://schemas.microsoft.com/office/drawing/2014/main" id="{AB37AD4C-0A3F-489B-97F8-C1D7F49708E8}"/>
                  </a:ext>
                </a:extLst>
              </p:cNvPr>
              <p:cNvSpPr/>
              <p:nvPr/>
            </p:nvSpPr>
            <p:spPr>
              <a:xfrm>
                <a:off x="344829" y="324303"/>
                <a:ext cx="533442" cy="53342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23" name="圓形">
                <a:extLst>
                  <a:ext uri="{FF2B5EF4-FFF2-40B4-BE49-F238E27FC236}">
                    <a16:creationId xmlns:a16="http://schemas.microsoft.com/office/drawing/2014/main" id="{4CF14292-E5EC-426E-A36D-EBDFF260105B}"/>
                  </a:ext>
                </a:extLst>
              </p:cNvPr>
              <p:cNvSpPr/>
              <p:nvPr/>
            </p:nvSpPr>
            <p:spPr>
              <a:xfrm>
                <a:off x="1306929" y="1046646"/>
                <a:ext cx="531854" cy="53183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24" name="圓形">
                <a:extLst>
                  <a:ext uri="{FF2B5EF4-FFF2-40B4-BE49-F238E27FC236}">
                    <a16:creationId xmlns:a16="http://schemas.microsoft.com/office/drawing/2014/main" id="{44899F39-6F40-45AE-B74B-1603287ACBA7}"/>
                  </a:ext>
                </a:extLst>
              </p:cNvPr>
              <p:cNvSpPr/>
              <p:nvPr/>
            </p:nvSpPr>
            <p:spPr>
              <a:xfrm>
                <a:off x="2022948" y="1357809"/>
                <a:ext cx="531853" cy="53183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25" name="圓形">
                <a:extLst>
                  <a:ext uri="{FF2B5EF4-FFF2-40B4-BE49-F238E27FC236}">
                    <a16:creationId xmlns:a16="http://schemas.microsoft.com/office/drawing/2014/main" id="{9DE4F731-C95E-43C2-9795-7896BFC2800F}"/>
                  </a:ext>
                </a:extLst>
              </p:cNvPr>
              <p:cNvSpPr/>
              <p:nvPr/>
            </p:nvSpPr>
            <p:spPr>
              <a:xfrm>
                <a:off x="119386" y="954567"/>
                <a:ext cx="533442" cy="53183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1052" name="小組">
                <a:extLst>
                  <a:ext uri="{FF2B5EF4-FFF2-40B4-BE49-F238E27FC236}">
                    <a16:creationId xmlns:a16="http://schemas.microsoft.com/office/drawing/2014/main" id="{B1DBCF7F-5B25-4DA0-9626-D3566C396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835" y="47337"/>
                <a:ext cx="866141" cy="624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>
                <a:spAutoFit/>
              </a:bodyPr>
              <a:lstStyle/>
              <a:p>
                <a:pPr hangingPunct="0"/>
                <a:r>
                  <a:rPr lang="zh-CN" altLang="zh-CN" sz="3000">
                    <a:latin typeface="Songti TC Regular"/>
                    <a:ea typeface="Songti TC Regular"/>
                    <a:cs typeface="Songti TC Regular"/>
                    <a:sym typeface="Songti TC Regular"/>
                  </a:rPr>
                  <a:t>小組</a:t>
                </a:r>
              </a:p>
            </p:txBody>
          </p:sp>
          <p:grpSp>
            <p:nvGrpSpPr>
              <p:cNvPr id="1053" name="群組">
                <a:extLst>
                  <a:ext uri="{FF2B5EF4-FFF2-40B4-BE49-F238E27FC236}">
                    <a16:creationId xmlns:a16="http://schemas.microsoft.com/office/drawing/2014/main" id="{F24F593F-9C6B-46F3-9577-EA6A60DA2E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2685" y="1708590"/>
                <a:ext cx="532308" cy="546541"/>
                <a:chOff x="0" y="0"/>
                <a:chExt cx="532306" cy="546540"/>
              </a:xfrm>
            </p:grpSpPr>
            <p:sp>
              <p:nvSpPr>
                <p:cNvPr id="27" name="圓形">
                  <a:extLst>
                    <a:ext uri="{FF2B5EF4-FFF2-40B4-BE49-F238E27FC236}">
                      <a16:creationId xmlns:a16="http://schemas.microsoft.com/office/drawing/2014/main" id="{ACCBB15A-93BF-4959-B091-6CA6F25C97C1}"/>
                    </a:ext>
                  </a:extLst>
                </p:cNvPr>
                <p:cNvSpPr/>
                <p:nvPr/>
              </p:nvSpPr>
              <p:spPr>
                <a:xfrm>
                  <a:off x="100" y="14359"/>
                  <a:ext cx="531851" cy="531832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5400" dir="2700000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lIns="45719" tIns="45719" rIns="45719" bIns="45719" anchor="ctr"/>
                <a:lstStyle/>
                <a:p>
                  <a:pPr latinLnBrk="1" hangingPunct="0"/>
                  <a:endParaRPr lang="zh-CN" altLang="zh-CN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5" name="我">
                  <a:extLst>
                    <a:ext uri="{FF2B5EF4-FFF2-40B4-BE49-F238E27FC236}">
                      <a16:creationId xmlns:a16="http://schemas.microsoft.com/office/drawing/2014/main" id="{F4E649DD-266E-43D3-A988-979F86CB15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473" y="0"/>
                  <a:ext cx="421641" cy="523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19" tIns="45719" rIns="45719" bIns="45719">
                  <a:spAutoFit/>
                </a:bodyPr>
                <a:lstStyle/>
                <a:p>
                  <a:pPr hangingPunct="0"/>
                  <a:r>
                    <a:rPr lang="zh-CN" altLang="zh-CN" sz="2500">
                      <a:latin typeface="Songti TC Regular"/>
                      <a:ea typeface="Songti TC Regular"/>
                      <a:cs typeface="Songti TC Regular"/>
                      <a:sym typeface="Songti TC Regular"/>
                    </a:rPr>
                    <a:t>我</a:t>
                  </a:r>
                </a:p>
              </p:txBody>
            </p:sp>
          </p:grpSp>
          <p:sp>
            <p:nvSpPr>
              <p:cNvPr id="30" name="圓形">
                <a:extLst>
                  <a:ext uri="{FF2B5EF4-FFF2-40B4-BE49-F238E27FC236}">
                    <a16:creationId xmlns:a16="http://schemas.microsoft.com/office/drawing/2014/main" id="{60CD25AB-33F6-408F-A256-48C78266BCDD}"/>
                  </a:ext>
                </a:extLst>
              </p:cNvPr>
              <p:cNvSpPr/>
              <p:nvPr/>
            </p:nvSpPr>
            <p:spPr>
              <a:xfrm>
                <a:off x="513117" y="1524502"/>
                <a:ext cx="531854" cy="53342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lIns="45719" tIns="45719" rIns="45719" bIns="45719" anchor="ctr"/>
              <a:lstStyle/>
              <a:p>
                <a:pPr latinLnBrk="1" hangingPunct="0"/>
                <a:endParaRPr lang="zh-CN" altLang="zh-CN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57" name="內文層級一…">
            <a:extLst>
              <a:ext uri="{FF2B5EF4-FFF2-40B4-BE49-F238E27FC236}">
                <a16:creationId xmlns:a16="http://schemas.microsoft.com/office/drawing/2014/main" id="{0AD7EF31-C2C4-40D2-8F14-665F2B96797B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Microsoft YaHei UI" panose="020B0503020204020204" pitchFamily="34" charset="-122"/>
              </a:rPr>
              <a:t>內文層級一</a:t>
            </a:r>
          </a:p>
          <a:p>
            <a:pPr lvl="1"/>
            <a:r>
              <a:rPr lang="zh-CN" altLang="zh-CN">
                <a:sym typeface="Microsoft YaHei UI" panose="020B0503020204020204" pitchFamily="34" charset="-122"/>
              </a:rPr>
              <a:t>內文層級二</a:t>
            </a:r>
          </a:p>
          <a:p>
            <a:pPr lvl="2"/>
            <a:r>
              <a:rPr lang="zh-CN" altLang="zh-CN">
                <a:sym typeface="Microsoft YaHei UI" panose="020B0503020204020204" pitchFamily="34" charset="-122"/>
              </a:rPr>
              <a:t>內文層級三</a:t>
            </a:r>
          </a:p>
          <a:p>
            <a:pPr lvl="3"/>
            <a:r>
              <a:rPr lang="zh-CN" altLang="zh-CN">
                <a:sym typeface="Microsoft YaHei UI" panose="020B0503020204020204" pitchFamily="34" charset="-122"/>
              </a:rPr>
              <a:t>內文層級四</a:t>
            </a:r>
          </a:p>
          <a:p>
            <a:pPr lvl="4"/>
            <a:r>
              <a:rPr lang="zh-CN" altLang="zh-CN">
                <a:sym typeface="Microsoft YaHei UI" panose="020B0503020204020204" pitchFamily="34" charset="-122"/>
              </a:rPr>
              <a:t>內文層級五</a:t>
            </a:r>
          </a:p>
        </p:txBody>
      </p:sp>
      <p:sp>
        <p:nvSpPr>
          <p:cNvPr id="34" name="幻燈片編號">
            <a:extLst>
              <a:ext uri="{FF2B5EF4-FFF2-40B4-BE49-F238E27FC236}">
                <a16:creationId xmlns:a16="http://schemas.microsoft.com/office/drawing/2014/main" id="{11C44D86-7120-488B-ABAD-BAE121EBCE9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993438" y="6519863"/>
            <a:ext cx="217487" cy="219075"/>
          </a:xfrm>
          <a:prstGeom prst="rect">
            <a:avLst/>
          </a:prstGeom>
          <a:ln w="12700">
            <a:miter lim="400000"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latinLnBrk="1" hangingPunct="0">
              <a:defRPr sz="8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defRPr>
            </a:lvl1pPr>
          </a:lstStyle>
          <a:p>
            <a:fld id="{F7B9E674-30B5-4C48-B6B6-477C2A0CB96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424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78" r:id="rId9"/>
  </p:sldLayoutIdLst>
  <p:transition spd="med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700" spc="-49">
          <a:solidFill>
            <a:srgbClr val="404040"/>
          </a:solidFill>
          <a:latin typeface="新宋体" panose="02010609030101010101" charset="-122"/>
          <a:ea typeface="新宋体" panose="02010609030101010101" charset="-122"/>
          <a:cs typeface="新宋体" panose="02010609030101010101" charset="-122"/>
          <a:sym typeface="新宋体" panose="02010609030101010101" pitchFamily="49" charset="-122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700" spc="-49">
          <a:solidFill>
            <a:srgbClr val="404040"/>
          </a:solidFill>
          <a:latin typeface="新宋体" panose="02010609030101010101" charset="-122"/>
          <a:ea typeface="新宋体" panose="02010609030101010101" charset="-122"/>
          <a:cs typeface="新宋体" panose="02010609030101010101" charset="-122"/>
          <a:sym typeface="新宋体" panose="0201060903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700" spc="-49">
          <a:solidFill>
            <a:srgbClr val="404040"/>
          </a:solidFill>
          <a:latin typeface="新宋体" panose="02010609030101010101" charset="-122"/>
          <a:ea typeface="新宋体" panose="02010609030101010101" charset="-122"/>
          <a:cs typeface="新宋体" panose="02010609030101010101" charset="-122"/>
          <a:sym typeface="新宋体" panose="0201060903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700" spc="-49">
          <a:solidFill>
            <a:srgbClr val="404040"/>
          </a:solidFill>
          <a:latin typeface="新宋体" panose="02010609030101010101" charset="-122"/>
          <a:ea typeface="新宋体" panose="02010609030101010101" charset="-122"/>
          <a:cs typeface="新宋体" panose="02010609030101010101" charset="-122"/>
          <a:sym typeface="新宋体" panose="0201060903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700" spc="-49">
          <a:solidFill>
            <a:srgbClr val="404040"/>
          </a:solidFill>
          <a:latin typeface="新宋体" panose="02010609030101010101" charset="-122"/>
          <a:ea typeface="新宋体" panose="02010609030101010101" charset="-122"/>
          <a:cs typeface="新宋体" panose="02010609030101010101" charset="-122"/>
          <a:sym typeface="新宋体" panose="02010609030101010101" pitchFamily="49" charset="-122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700" b="0" i="0" u="none" strike="noStrike" cap="none" spc="-49" baseline="0">
          <a:solidFill>
            <a:srgbClr val="404040"/>
          </a:solidFill>
          <a:uFillTx/>
          <a:latin typeface="新宋体" panose="02010609030101010101" charset="-122"/>
          <a:ea typeface="新宋体" panose="02010609030101010101" charset="-122"/>
          <a:cs typeface="新宋体" panose="02010609030101010101" charset="-122"/>
          <a:sym typeface="新宋体" panose="02010609030101010101" charset="-122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700" b="0" i="0" u="none" strike="noStrike" cap="none" spc="-49" baseline="0">
          <a:solidFill>
            <a:srgbClr val="404040"/>
          </a:solidFill>
          <a:uFillTx/>
          <a:latin typeface="新宋体" panose="02010609030101010101" charset="-122"/>
          <a:ea typeface="新宋体" panose="02010609030101010101" charset="-122"/>
          <a:cs typeface="新宋体" panose="02010609030101010101" charset="-122"/>
          <a:sym typeface="新宋体" panose="02010609030101010101" charset="-122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700" b="0" i="0" u="none" strike="noStrike" cap="none" spc="-49" baseline="0">
          <a:solidFill>
            <a:srgbClr val="404040"/>
          </a:solidFill>
          <a:uFillTx/>
          <a:latin typeface="新宋体" panose="02010609030101010101" charset="-122"/>
          <a:ea typeface="新宋体" panose="02010609030101010101" charset="-122"/>
          <a:cs typeface="新宋体" panose="02010609030101010101" charset="-122"/>
          <a:sym typeface="新宋体" panose="02010609030101010101" charset="-122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700" b="0" i="0" u="none" strike="noStrike" cap="none" spc="-49" baseline="0">
          <a:solidFill>
            <a:srgbClr val="404040"/>
          </a:solidFill>
          <a:uFillTx/>
          <a:latin typeface="新宋体" panose="02010609030101010101" charset="-122"/>
          <a:ea typeface="新宋体" panose="02010609030101010101" charset="-122"/>
          <a:cs typeface="新宋体" panose="02010609030101010101" charset="-122"/>
          <a:sym typeface="新宋体" panose="02010609030101010101" charset="-122"/>
        </a:defRPr>
      </a:lvl9pPr>
    </p:titleStyle>
    <p:bodyStyle>
      <a:lvl1pPr marL="92075" indent="-92075" algn="l" rtl="0" fontAlgn="base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>
          <a:solidFill>
            <a:srgbClr val="404040"/>
          </a:solidFill>
          <a:latin typeface="Microsoft YaHei UI" panose="020B0503020204020204" charset="-122"/>
          <a:ea typeface="Microsoft YaHei UI" panose="020B0503020204020204" charset="-122"/>
          <a:cs typeface="Microsoft YaHei UI" panose="020B0503020204020204" charset="-122"/>
          <a:sym typeface="Microsoft YaHei UI" panose="020B0503020204020204" pitchFamily="34" charset="-122"/>
        </a:defRPr>
      </a:lvl1pPr>
      <a:lvl2pPr marL="406400" indent="-204788" algn="l" rtl="0" fontAlgn="base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1900">
          <a:solidFill>
            <a:srgbClr val="404040"/>
          </a:solidFill>
          <a:latin typeface="Microsoft YaHei UI" panose="020B0503020204020204" charset="-122"/>
          <a:ea typeface="Microsoft YaHei UI" panose="020B0503020204020204" charset="-122"/>
          <a:cs typeface="Microsoft YaHei UI" panose="020B0503020204020204" charset="-122"/>
          <a:sym typeface="Microsoft YaHei UI" panose="020B0503020204020204" pitchFamily="34" charset="-122"/>
        </a:defRPr>
      </a:lvl2pPr>
      <a:lvl3pPr marL="650875" indent="-266700" algn="l" rtl="0" fontAlgn="base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1900">
          <a:solidFill>
            <a:srgbClr val="404040"/>
          </a:solidFill>
          <a:latin typeface="Microsoft YaHei UI" panose="020B0503020204020204" charset="-122"/>
          <a:ea typeface="Microsoft YaHei UI" panose="020B0503020204020204" charset="-122"/>
          <a:cs typeface="Microsoft YaHei UI" panose="020B0503020204020204" charset="-122"/>
          <a:sym typeface="Microsoft YaHei UI" panose="020B0503020204020204" pitchFamily="34" charset="-122"/>
        </a:defRPr>
      </a:lvl3pPr>
      <a:lvl4pPr marL="835025" indent="-268288" algn="l" rtl="0" fontAlgn="base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1900">
          <a:solidFill>
            <a:srgbClr val="404040"/>
          </a:solidFill>
          <a:latin typeface="Microsoft YaHei UI" panose="020B0503020204020204" charset="-122"/>
          <a:ea typeface="Microsoft YaHei UI" panose="020B0503020204020204" charset="-122"/>
          <a:cs typeface="Microsoft YaHei UI" panose="020B0503020204020204" charset="-122"/>
          <a:sym typeface="Microsoft YaHei UI" panose="020B0503020204020204" pitchFamily="34" charset="-122"/>
        </a:defRPr>
      </a:lvl4pPr>
      <a:lvl5pPr marL="1017588" indent="-268288" algn="l" rtl="0" fontAlgn="base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1900">
          <a:solidFill>
            <a:srgbClr val="404040"/>
          </a:solidFill>
          <a:latin typeface="Microsoft YaHei UI" panose="020B0503020204020204" charset="-122"/>
          <a:ea typeface="Microsoft YaHei UI" panose="020B0503020204020204" charset="-122"/>
          <a:cs typeface="Microsoft YaHei UI" panose="020B0503020204020204" charset="-122"/>
          <a:sym typeface="Microsoft YaHei UI" panose="020B0503020204020204" pitchFamily="34" charset="-122"/>
        </a:defRPr>
      </a:lvl5pPr>
      <a:lvl6pPr marL="1181735" marR="0" indent="-310515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 panose="020F0502020204030204"/>
        <a:buChar char="◦"/>
        <a:defRPr sz="1900" b="0" i="0" u="none" strike="noStrike" cap="none" spc="0" baseline="0">
          <a:solidFill>
            <a:srgbClr val="404040"/>
          </a:solidFill>
          <a:uFillTx/>
          <a:latin typeface="Microsoft YaHei UI" panose="020B0503020204020204" charset="-122"/>
          <a:ea typeface="Microsoft YaHei UI" panose="020B0503020204020204" charset="-122"/>
          <a:cs typeface="Microsoft YaHei UI" panose="020B0503020204020204" charset="-122"/>
          <a:sym typeface="Microsoft YaHei UI" panose="020B0503020204020204" charset="-122"/>
        </a:defRPr>
      </a:lvl6pPr>
      <a:lvl7pPr marL="1381760" marR="0" indent="-310515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 panose="020F0502020204030204"/>
        <a:buChar char="◦"/>
        <a:defRPr sz="1900" b="0" i="0" u="none" strike="noStrike" cap="none" spc="0" baseline="0">
          <a:solidFill>
            <a:srgbClr val="404040"/>
          </a:solidFill>
          <a:uFillTx/>
          <a:latin typeface="Microsoft YaHei UI" panose="020B0503020204020204" charset="-122"/>
          <a:ea typeface="Microsoft YaHei UI" panose="020B0503020204020204" charset="-122"/>
          <a:cs typeface="Microsoft YaHei UI" panose="020B0503020204020204" charset="-122"/>
          <a:sym typeface="Microsoft YaHei UI" panose="020B0503020204020204" charset="-122"/>
        </a:defRPr>
      </a:lvl7pPr>
      <a:lvl8pPr marL="1581785" marR="0" indent="-310515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 panose="020F0502020204030204"/>
        <a:buChar char="◦"/>
        <a:defRPr sz="1900" b="0" i="0" u="none" strike="noStrike" cap="none" spc="0" baseline="0">
          <a:solidFill>
            <a:srgbClr val="404040"/>
          </a:solidFill>
          <a:uFillTx/>
          <a:latin typeface="Microsoft YaHei UI" panose="020B0503020204020204" charset="-122"/>
          <a:ea typeface="Microsoft YaHei UI" panose="020B0503020204020204" charset="-122"/>
          <a:cs typeface="Microsoft YaHei UI" panose="020B0503020204020204" charset="-122"/>
          <a:sym typeface="Microsoft YaHei UI" panose="020B0503020204020204" charset="-122"/>
        </a:defRPr>
      </a:lvl8pPr>
      <a:lvl9pPr marL="1781810" marR="0" indent="-310515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 panose="020F0502020204030204"/>
        <a:buChar char="◦"/>
        <a:defRPr sz="1900" b="0" i="0" u="none" strike="noStrike" cap="none" spc="0" baseline="0">
          <a:solidFill>
            <a:srgbClr val="404040"/>
          </a:solidFill>
          <a:uFillTx/>
          <a:latin typeface="Microsoft YaHei UI" panose="020B0503020204020204" charset="-122"/>
          <a:ea typeface="Microsoft YaHei UI" panose="020B0503020204020204" charset="-122"/>
          <a:cs typeface="Microsoft YaHei UI" panose="020B0503020204020204" charset="-122"/>
          <a:sym typeface="Microsoft YaHei UI" panose="020B0503020204020204" charset="-122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 panose="020B0503020204020204" charset="-122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 panose="020B0503020204020204" charset="-122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 panose="020B0503020204020204" charset="-122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 panose="020B0503020204020204" charset="-122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 panose="020B0503020204020204" charset="-122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 panose="020B0503020204020204" charset="-122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 panose="020B0503020204020204" charset="-122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 panose="020B0503020204020204" charset="-122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 panose="020B0503020204020204" charset="-122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3" name="大標題文字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大標題文字</a:t>
            </a:r>
          </a:p>
        </p:txBody>
      </p:sp>
      <p:sp>
        <p:nvSpPr>
          <p:cNvPr id="4" name="內文層級一…"/>
          <p:cNvSpPr txBox="1">
            <a:spLocks noGrp="1"/>
          </p:cNvSpPr>
          <p:nvPr>
            <p:ph type="body" idx="1"/>
          </p:nvPr>
        </p:nvSpPr>
        <p:spPr>
          <a:xfrm>
            <a:off x="1100050" y="4645152"/>
            <a:ext cx="100584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直接连接符(S) 8"/>
          <p:cNvSpPr/>
          <p:nvPr/>
        </p:nvSpPr>
        <p:spPr>
          <a:xfrm>
            <a:off x="1207657" y="4474740"/>
            <a:ext cx="9875523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993580" y="6520181"/>
            <a:ext cx="217150" cy="2184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 sz="80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7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新宋体"/>
          <a:ea typeface="新宋体"/>
          <a:cs typeface="新宋体"/>
          <a:sym typeface="新宋体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新宋体"/>
          <a:ea typeface="新宋体"/>
          <a:cs typeface="新宋体"/>
          <a:sym typeface="新宋体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新宋体"/>
          <a:ea typeface="新宋体"/>
          <a:cs typeface="新宋体"/>
          <a:sym typeface="新宋体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新宋体"/>
          <a:ea typeface="新宋体"/>
          <a:cs typeface="新宋体"/>
          <a:sym typeface="新宋体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新宋体"/>
          <a:ea typeface="新宋体"/>
          <a:cs typeface="新宋体"/>
          <a:sym typeface="新宋体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新宋体"/>
          <a:ea typeface="新宋体"/>
          <a:cs typeface="新宋体"/>
          <a:sym typeface="新宋体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新宋体"/>
          <a:ea typeface="新宋体"/>
          <a:cs typeface="新宋体"/>
          <a:sym typeface="新宋体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新宋体"/>
          <a:ea typeface="新宋体"/>
          <a:cs typeface="新宋体"/>
          <a:sym typeface="新宋体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新宋体"/>
          <a:ea typeface="新宋体"/>
          <a:cs typeface="新宋体"/>
          <a:sym typeface="新宋体"/>
        </a:defRPr>
      </a:lvl9pPr>
    </p:titleStyle>
    <p:bodyStyle>
      <a:lvl1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1263284" marR="0" indent="-391884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1463284" marR="0" indent="-391884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1663284" marR="0" indent="-391884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1863284" marR="0" indent="-391884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直接连接符(S) 9"/>
          <p:cNvSpPr/>
          <p:nvPr/>
        </p:nvSpPr>
        <p:spPr>
          <a:xfrm>
            <a:off x="1193532" y="1897379"/>
            <a:ext cx="9966960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大標題文字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大標題文字</a:t>
            </a:r>
          </a:p>
        </p:txBody>
      </p:sp>
      <p:sp>
        <p:nvSpPr>
          <p:cNvPr id="5" name="不同層次的動力"/>
          <p:cNvSpPr txBox="1"/>
          <p:nvPr/>
        </p:nvSpPr>
        <p:spPr>
          <a:xfrm>
            <a:off x="508619" y="319273"/>
            <a:ext cx="294894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不同層次的動力</a:t>
            </a:r>
          </a:p>
        </p:txBody>
      </p:sp>
      <p:sp>
        <p:nvSpPr>
          <p:cNvPr id="6" name="個體內在"/>
          <p:cNvSpPr txBox="1"/>
          <p:nvPr/>
        </p:nvSpPr>
        <p:spPr>
          <a:xfrm>
            <a:off x="9874889" y="790360"/>
            <a:ext cx="16281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個體內在</a:t>
            </a:r>
          </a:p>
        </p:txBody>
      </p:sp>
      <p:sp>
        <p:nvSpPr>
          <p:cNvPr id="7" name="成員之間"/>
          <p:cNvSpPr txBox="1"/>
          <p:nvPr/>
        </p:nvSpPr>
        <p:spPr>
          <a:xfrm>
            <a:off x="9917922" y="1471542"/>
            <a:ext cx="16281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成員之間</a:t>
            </a:r>
          </a:p>
        </p:txBody>
      </p:sp>
      <p:sp>
        <p:nvSpPr>
          <p:cNvPr id="8" name="小組主體"/>
          <p:cNvSpPr txBox="1"/>
          <p:nvPr/>
        </p:nvSpPr>
        <p:spPr>
          <a:xfrm>
            <a:off x="9917922" y="2163431"/>
            <a:ext cx="16281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小組主體</a:t>
            </a:r>
          </a:p>
        </p:txBody>
      </p:sp>
      <p:sp>
        <p:nvSpPr>
          <p:cNvPr id="9" name="課程主體"/>
          <p:cNvSpPr txBox="1"/>
          <p:nvPr/>
        </p:nvSpPr>
        <p:spPr>
          <a:xfrm>
            <a:off x="9994542" y="2855319"/>
            <a:ext cx="16281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課程主體</a:t>
            </a:r>
          </a:p>
        </p:txBody>
      </p:sp>
      <p:sp>
        <p:nvSpPr>
          <p:cNvPr id="10" name="社會文化"/>
          <p:cNvSpPr txBox="1"/>
          <p:nvPr/>
        </p:nvSpPr>
        <p:spPr>
          <a:xfrm>
            <a:off x="9994542" y="3586881"/>
            <a:ext cx="16281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社會文化</a:t>
            </a:r>
          </a:p>
        </p:txBody>
      </p:sp>
      <p:grpSp>
        <p:nvGrpSpPr>
          <p:cNvPr id="32" name="群組"/>
          <p:cNvGrpSpPr/>
          <p:nvPr/>
        </p:nvGrpSpPr>
        <p:grpSpPr>
          <a:xfrm>
            <a:off x="2104285" y="817453"/>
            <a:ext cx="7511051" cy="5223094"/>
            <a:chOff x="0" y="0"/>
            <a:chExt cx="7511050" cy="5223093"/>
          </a:xfrm>
        </p:grpSpPr>
        <p:sp>
          <p:nvSpPr>
            <p:cNvPr id="11" name="橢圓形"/>
            <p:cNvSpPr/>
            <p:nvPr/>
          </p:nvSpPr>
          <p:spPr>
            <a:xfrm>
              <a:off x="0" y="0"/>
              <a:ext cx="7511051" cy="522309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Songti TC Regular"/>
                  <a:ea typeface="Songti TC Regular"/>
                  <a:cs typeface="Songti TC Regular"/>
                  <a:sym typeface="Songti TC Regular"/>
                </a:defRPr>
              </a:pPr>
              <a:endParaRPr/>
            </a:p>
          </p:txBody>
        </p:sp>
        <p:grpSp>
          <p:nvGrpSpPr>
            <p:cNvPr id="18" name="群組"/>
            <p:cNvGrpSpPr/>
            <p:nvPr/>
          </p:nvGrpSpPr>
          <p:grpSpPr>
            <a:xfrm>
              <a:off x="1289520" y="896716"/>
              <a:ext cx="4932010" cy="3429661"/>
              <a:chOff x="0" y="0"/>
              <a:chExt cx="4932009" cy="3429660"/>
            </a:xfrm>
          </p:grpSpPr>
          <p:sp>
            <p:nvSpPr>
              <p:cNvPr id="12" name="橢圓形"/>
              <p:cNvSpPr/>
              <p:nvPr/>
            </p:nvSpPr>
            <p:spPr>
              <a:xfrm>
                <a:off x="0" y="0"/>
                <a:ext cx="4932010" cy="342966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  <p:sp>
            <p:nvSpPr>
              <p:cNvPr id="13" name="圓形"/>
              <p:cNvSpPr/>
              <p:nvPr/>
            </p:nvSpPr>
            <p:spPr>
              <a:xfrm>
                <a:off x="3553851" y="582275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  <p:sp>
            <p:nvSpPr>
              <p:cNvPr id="14" name="圓形"/>
              <p:cNvSpPr/>
              <p:nvPr/>
            </p:nvSpPr>
            <p:spPr>
              <a:xfrm>
                <a:off x="3914877" y="1448676"/>
                <a:ext cx="532307" cy="532308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  <p:sp>
            <p:nvSpPr>
              <p:cNvPr id="15" name="課程群體"/>
              <p:cNvSpPr txBox="1"/>
              <p:nvPr/>
            </p:nvSpPr>
            <p:spPr>
              <a:xfrm>
                <a:off x="1651935" y="74347"/>
                <a:ext cx="1628141" cy="624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0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t>課程群體</a:t>
                </a:r>
              </a:p>
            </p:txBody>
          </p:sp>
          <p:sp>
            <p:nvSpPr>
              <p:cNvPr id="16" name="丁"/>
              <p:cNvSpPr txBox="1"/>
              <p:nvPr/>
            </p:nvSpPr>
            <p:spPr>
              <a:xfrm>
                <a:off x="3611021" y="603182"/>
                <a:ext cx="421641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5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t>丁</a:t>
                </a:r>
              </a:p>
            </p:txBody>
          </p:sp>
          <p:sp>
            <p:nvSpPr>
              <p:cNvPr id="17" name="諭"/>
              <p:cNvSpPr txBox="1"/>
              <p:nvPr/>
            </p:nvSpPr>
            <p:spPr>
              <a:xfrm>
                <a:off x="3970210" y="1453209"/>
                <a:ext cx="421641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5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t>諭</a:t>
                </a:r>
              </a:p>
            </p:txBody>
          </p:sp>
        </p:grpSp>
        <p:sp>
          <p:nvSpPr>
            <p:cNvPr id="19" name="社會文化"/>
            <p:cNvSpPr txBox="1"/>
            <p:nvPr/>
          </p:nvSpPr>
          <p:spPr>
            <a:xfrm>
              <a:off x="2892157" y="190349"/>
              <a:ext cx="1628141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000">
                  <a:latin typeface="Songti TC Regular"/>
                  <a:ea typeface="Songti TC Regular"/>
                  <a:cs typeface="Songti TC Regular"/>
                  <a:sym typeface="Songti TC Regular"/>
                </a:defRPr>
              </a:lvl1pPr>
            </a:lstStyle>
            <a:p>
              <a:r>
                <a:t>社會文化</a:t>
              </a:r>
            </a:p>
          </p:txBody>
        </p:sp>
        <p:grpSp>
          <p:nvGrpSpPr>
            <p:cNvPr id="31" name="群組"/>
            <p:cNvGrpSpPr/>
            <p:nvPr/>
          </p:nvGrpSpPr>
          <p:grpSpPr>
            <a:xfrm>
              <a:off x="2570049" y="1607764"/>
              <a:ext cx="2554745" cy="2440291"/>
              <a:chOff x="0" y="0"/>
              <a:chExt cx="2554744" cy="2440289"/>
            </a:xfrm>
          </p:grpSpPr>
          <p:sp>
            <p:nvSpPr>
              <p:cNvPr id="20" name="圓形"/>
              <p:cNvSpPr/>
              <p:nvPr/>
            </p:nvSpPr>
            <p:spPr>
              <a:xfrm>
                <a:off x="0" y="0"/>
                <a:ext cx="2440290" cy="244029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  <p:sp>
            <p:nvSpPr>
              <p:cNvPr id="21" name="圓形"/>
              <p:cNvSpPr/>
              <p:nvPr/>
            </p:nvSpPr>
            <p:spPr>
              <a:xfrm>
                <a:off x="1678715" y="454457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  <p:sp>
            <p:nvSpPr>
              <p:cNvPr id="22" name="圓形"/>
              <p:cNvSpPr/>
              <p:nvPr/>
            </p:nvSpPr>
            <p:spPr>
              <a:xfrm>
                <a:off x="345199" y="324648"/>
                <a:ext cx="532307" cy="532308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  <p:sp>
            <p:nvSpPr>
              <p:cNvPr id="23" name="圓形"/>
              <p:cNvSpPr/>
              <p:nvPr/>
            </p:nvSpPr>
            <p:spPr>
              <a:xfrm>
                <a:off x="1306652" y="1046355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  <p:sp>
            <p:nvSpPr>
              <p:cNvPr id="24" name="圓形"/>
              <p:cNvSpPr/>
              <p:nvPr/>
            </p:nvSpPr>
            <p:spPr>
              <a:xfrm>
                <a:off x="2022438" y="1357033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  <p:sp>
            <p:nvSpPr>
              <p:cNvPr id="25" name="圓形"/>
              <p:cNvSpPr/>
              <p:nvPr/>
            </p:nvSpPr>
            <p:spPr>
              <a:xfrm>
                <a:off x="119537" y="953991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  <p:sp>
            <p:nvSpPr>
              <p:cNvPr id="26" name="小組"/>
              <p:cNvSpPr txBox="1"/>
              <p:nvPr/>
            </p:nvSpPr>
            <p:spPr>
              <a:xfrm>
                <a:off x="887835" y="47337"/>
                <a:ext cx="866141" cy="624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0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t>小組</a:t>
                </a:r>
              </a:p>
            </p:txBody>
          </p:sp>
          <p:grpSp>
            <p:nvGrpSpPr>
              <p:cNvPr id="29" name="群組"/>
              <p:cNvGrpSpPr/>
              <p:nvPr/>
            </p:nvGrpSpPr>
            <p:grpSpPr>
              <a:xfrm>
                <a:off x="1222685" y="1708590"/>
                <a:ext cx="532308" cy="546541"/>
                <a:chOff x="0" y="0"/>
                <a:chExt cx="532306" cy="546540"/>
              </a:xfrm>
            </p:grpSpPr>
            <p:sp>
              <p:nvSpPr>
                <p:cNvPr id="27" name="圓形"/>
                <p:cNvSpPr/>
                <p:nvPr/>
              </p:nvSpPr>
              <p:spPr>
                <a:xfrm>
                  <a:off x="0" y="14234"/>
                  <a:ext cx="532307" cy="532307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5400" dir="2700000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Songti TC Regular"/>
                      <a:ea typeface="Songti TC Regular"/>
                      <a:cs typeface="Songti TC Regular"/>
                      <a:sym typeface="Songti TC Regular"/>
                    </a:defRPr>
                  </a:pPr>
                  <a:endParaRPr/>
                </a:p>
              </p:txBody>
            </p:sp>
            <p:sp>
              <p:nvSpPr>
                <p:cNvPr id="28" name="我"/>
                <p:cNvSpPr txBox="1"/>
                <p:nvPr/>
              </p:nvSpPr>
              <p:spPr>
                <a:xfrm>
                  <a:off x="79473" y="0"/>
                  <a:ext cx="421641" cy="523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2500">
                      <a:latin typeface="Songti TC Regular"/>
                      <a:ea typeface="Songti TC Regular"/>
                      <a:cs typeface="Songti TC Regular"/>
                      <a:sym typeface="Songti TC Regular"/>
                    </a:defRPr>
                  </a:lvl1pPr>
                </a:lstStyle>
                <a:p>
                  <a:r>
                    <a:t>我</a:t>
                  </a:r>
                </a:p>
              </p:txBody>
            </p:sp>
          </p:grpSp>
          <p:sp>
            <p:nvSpPr>
              <p:cNvPr id="30" name="圓形"/>
              <p:cNvSpPr/>
              <p:nvPr/>
            </p:nvSpPr>
            <p:spPr>
              <a:xfrm>
                <a:off x="513133" y="1524789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/>
              </a:p>
            </p:txBody>
          </p:sp>
        </p:grpSp>
      </p:grpSp>
      <p:sp>
        <p:nvSpPr>
          <p:cNvPr id="3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993581" y="6520180"/>
            <a:ext cx="217151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80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4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-49" baseline="0">
          <a:solidFill>
            <a:srgbClr val="404040"/>
          </a:solidFill>
          <a:uFillTx/>
          <a:latin typeface="新宋体"/>
          <a:ea typeface="新宋体"/>
          <a:cs typeface="新宋体"/>
          <a:sym typeface="新宋体"/>
        </a:defRPr>
      </a:lvl9pPr>
    </p:titleStyle>
    <p:bodyStyle>
      <a:lvl1pPr marL="91439" marR="0" indent="-91439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 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1pPr>
      <a:lvl2pPr marL="405563" marR="0" indent="-204395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2pPr>
      <a:lvl3pPr marL="651334" marR="0" indent="-267286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3pPr>
      <a:lvl4pPr marL="834214" marR="0" indent="-267286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4pPr>
      <a:lvl5pPr marL="1017094" marR="0" indent="-267286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5pPr>
      <a:lvl6pPr marL="1181642" marR="0" indent="-310242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6pPr>
      <a:lvl7pPr marL="1381642" marR="0" indent="-310242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7pPr>
      <a:lvl8pPr marL="1581642" marR="0" indent="-310242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8pPr>
      <a:lvl9pPr marL="1781642" marR="0" indent="-310242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1900" b="0" i="0" u="none" strike="noStrike" cap="none" spc="0" baseline="0">
          <a:solidFill>
            <a:srgbClr val="404040"/>
          </a:solidFill>
          <a:uFillTx/>
          <a:latin typeface="Microsoft YaHei UI"/>
          <a:ea typeface="Microsoft YaHei UI"/>
          <a:cs typeface="Microsoft YaHei UI"/>
          <a:sym typeface="Microsoft YaHei U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icrosoft YaHei U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slideLayout" Target="../slideLayouts/slideLayout16.xml" /><Relationship Id="rId1" Type="http://schemas.openxmlformats.org/officeDocument/2006/relationships/tags" Target="../tags/tag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4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1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长方形 21"/>
          <p:cNvSpPr/>
          <p:nvPr/>
        </p:nvSpPr>
        <p:spPr>
          <a:xfrm>
            <a:off x="-1" y="0"/>
            <a:ext cx="12192003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4" name="标题 1"/>
          <p:cNvSpPr txBox="1">
            <a:spLocks noGrp="1"/>
          </p:cNvSpPr>
          <p:nvPr>
            <p:ph type="ctrTitle"/>
          </p:nvPr>
        </p:nvSpPr>
        <p:spPr>
          <a:xfrm>
            <a:off x="5289753" y="639097"/>
            <a:ext cx="6253319" cy="3686015"/>
          </a:xfrm>
          <a:prstGeom prst="rect">
            <a:avLst/>
          </a:prstGeom>
        </p:spPr>
        <p:txBody>
          <a:bodyPr/>
          <a:lstStyle/>
          <a:p>
            <a:pPr>
              <a:defRPr sz="7000" spc="-87"/>
            </a:pPr>
            <a:r>
              <a:rPr b="1" dirty="0" err="1">
                <a:latin typeface="新宋体" panose="02010609030101010101" pitchFamily="49" charset="-122"/>
                <a:ea typeface="新宋体" panose="02010609030101010101" pitchFamily="49" charset="-122"/>
              </a:rPr>
              <a:t>正負能量與</a:t>
            </a:r>
            <a:endParaRPr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defRPr sz="7000" spc="-87"/>
            </a:pPr>
            <a:r>
              <a:rPr b="1" dirty="0">
                <a:latin typeface="新宋体" panose="02010609030101010101" pitchFamily="49" charset="-122"/>
                <a:ea typeface="新宋体" panose="02010609030101010101" pitchFamily="49" charset="-122"/>
              </a:rPr>
              <a:t>「</a:t>
            </a:r>
            <a:r>
              <a:rPr b="1" dirty="0" err="1">
                <a:latin typeface="新宋体" panose="02010609030101010101" pitchFamily="49" charset="-122"/>
                <a:ea typeface="新宋体" panose="02010609030101010101" pitchFamily="49" charset="-122"/>
              </a:rPr>
              <a:t>群學主體</a:t>
            </a:r>
            <a:r>
              <a:rPr b="1" dirty="0">
                <a:latin typeface="新宋体" panose="02010609030101010101" pitchFamily="49" charset="-122"/>
                <a:ea typeface="新宋体" panose="02010609030101010101" pitchFamily="49" charset="-122"/>
              </a:rPr>
              <a:t>」</a:t>
            </a:r>
          </a:p>
        </p:txBody>
      </p:sp>
      <p:pic>
        <p:nvPicPr>
          <p:cNvPr id="105" name="图片 4" descr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"/>
            <a:ext cx="463531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直接连接符(S) 23"/>
          <p:cNvSpPr/>
          <p:nvPr/>
        </p:nvSpPr>
        <p:spPr>
          <a:xfrm>
            <a:off x="5427753" y="4498925"/>
            <a:ext cx="5636109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2DF739F-D06D-42A4-9DB6-C32FD5B9A9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1" y="6521678"/>
            <a:ext cx="143627" cy="215444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fld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『接納』如何發生？（以自身在本組的經驗為例）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>
              <a:defRPr spc="-99"/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『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接納』如何發生</a:t>
            </a: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？</a:t>
            </a:r>
            <a:r>
              <a:rPr sz="2700" spc="-100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sz="2700" spc="-100" dirty="0" err="1">
                <a:latin typeface="新宋体" panose="02010609030101010101" pitchFamily="49" charset="-122"/>
                <a:ea typeface="新宋体" panose="02010609030101010101" pitchFamily="49" charset="-122"/>
              </a:rPr>
              <a:t>以自身在本組的經驗為例</a:t>
            </a:r>
            <a:r>
              <a:rPr sz="2700" spc="-100" dirty="0">
                <a:latin typeface="新宋体" panose="02010609030101010101" pitchFamily="49" charset="-122"/>
                <a:ea typeface="新宋体" panose="02010609030101010101" pitchFamily="49" charset="-122"/>
              </a:rPr>
              <a:t>）</a:t>
            </a:r>
          </a:p>
        </p:txBody>
      </p:sp>
      <p:sp>
        <p:nvSpPr>
          <p:cNvPr id="149" name="群體裡的他人…"/>
          <p:cNvSpPr txBox="1">
            <a:spLocks noGrp="1"/>
          </p:cNvSpPr>
          <p:nvPr>
            <p:ph type="body" sz="half" idx="1"/>
          </p:nvPr>
        </p:nvSpPr>
        <p:spPr>
          <a:xfrm>
            <a:off x="1278508" y="2146300"/>
            <a:ext cx="4639739" cy="3731706"/>
          </a:xfrm>
          <a:prstGeom prst="rect">
            <a:avLst/>
          </a:prstGeom>
        </p:spPr>
        <p:txBody>
          <a:bodyPr anchor="t"/>
          <a:lstStyle/>
          <a:p>
            <a:pPr defTabSz="365759">
              <a:spcBef>
                <a:spcPts val="400"/>
              </a:spcBef>
              <a:defRPr sz="1800" b="1"/>
            </a:pP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群體裡的他人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defTabSz="365759">
              <a:spcBef>
                <a:spcPts val="400"/>
              </a:spcBef>
              <a:defRPr sz="1800"/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有人幫忙敲邊鼓凝聚能量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defTabSz="365759">
              <a:spcBef>
                <a:spcPts val="400"/>
              </a:spcBef>
              <a:defRPr sz="1800"/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有人願意主動做什麼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defTabSz="365759">
              <a:spcBef>
                <a:spcPts val="400"/>
              </a:spcBef>
              <a:defRPr sz="1800"/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主動協助的時候沒有被打壓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defTabSz="365759">
              <a:spcBef>
                <a:spcPts val="400"/>
              </a:spcBef>
              <a:defRPr sz="1800"/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互相揭露的時候發現『我不是一個人</a:t>
            </a: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』</a:t>
            </a:r>
          </a:p>
          <a:p>
            <a:pPr defTabSz="365759">
              <a:spcBef>
                <a:spcPts val="400"/>
              </a:spcBef>
              <a:defRPr sz="1800"/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卡住的時候互相承接、接受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defTabSz="365759">
              <a:spcBef>
                <a:spcPts val="400"/>
              </a:spcBef>
              <a:defRPr sz="1800"/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總是有人願意多做一些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50" name="自己對自己…"/>
          <p:cNvSpPr txBox="1"/>
          <p:nvPr/>
        </p:nvSpPr>
        <p:spPr>
          <a:xfrm>
            <a:off x="6683988" y="2146300"/>
            <a:ext cx="4639739" cy="3480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/>
          <a:p>
            <a:pPr marL="0" marR="0" lvl="0" indent="0" algn="l" defTabSz="365759" rtl="0" eaLnBrk="1" fontAlgn="auto" latinLnBrk="0" hangingPunc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900" b="1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自己對自己</a:t>
            </a:r>
            <a:endParaRPr kumimoji="0" sz="19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365759" rtl="0" eaLnBrk="1" fontAlgn="auto" latinLnBrk="0" hangingPunc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8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。</a:t>
            </a:r>
            <a:r>
              <a:rPr kumimoji="0" sz="1800" b="0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接受自己的脆弱</a:t>
            </a:r>
            <a:endParaRPr kumimoji="0" sz="1800" b="0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365759" rtl="0" eaLnBrk="1" fontAlgn="auto" latinLnBrk="0" hangingPunc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8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。</a:t>
            </a:r>
            <a:r>
              <a:rPr kumimoji="0" sz="1800" b="0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接受自己的做不到</a:t>
            </a:r>
            <a:endParaRPr kumimoji="0" sz="1800" b="0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365759" rtl="0" eaLnBrk="1" fontAlgn="auto" latinLnBrk="0" hangingPunc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8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。</a:t>
            </a:r>
            <a:r>
              <a:rPr kumimoji="0" sz="1800" b="0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接受自己的狀態，累了就去休息</a:t>
            </a:r>
            <a:endParaRPr kumimoji="0" sz="1800" b="0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365759" rtl="0" eaLnBrk="1" fontAlgn="auto" latinLnBrk="0" hangingPunc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8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。</a:t>
            </a:r>
            <a:r>
              <a:rPr kumimoji="0" sz="1800" b="0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如實告訴他人自己的進度與狀態，他人也能表示接受並願意協助</a:t>
            </a:r>
            <a:endParaRPr kumimoji="0" sz="1800" b="0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365759" rtl="0" eaLnBrk="1" fontAlgn="auto" latinLnBrk="0" hangingPunc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8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。</a:t>
            </a:r>
            <a:r>
              <a:rPr kumimoji="0" sz="1800" b="0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能做的時候多做一些</a:t>
            </a:r>
            <a:endParaRPr kumimoji="0" sz="1800" b="0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365759" rtl="0" eaLnBrk="1" fontAlgn="auto" latinLnBrk="0" hangingPunc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cap="all">
                <a:solidFill>
                  <a:srgbClr val="FF2600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800" b="1" i="0" u="none" strike="noStrike" kern="0" cap="all" spc="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。</a:t>
            </a:r>
            <a:r>
              <a:rPr kumimoji="0" sz="1800" b="1" i="0" u="none" strike="noStrike" kern="0" cap="all" spc="0" normalizeH="0" baseline="0" noProof="0" dirty="0" err="1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不評價自己</a:t>
            </a:r>
            <a:endParaRPr kumimoji="0" sz="1800" b="1" i="0" u="none" strike="noStrike" kern="0" cap="all" spc="0" normalizeH="0" baseline="0" noProof="0" dirty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9CD847-3F1C-4E57-B8CE-60DA142C32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0" y="6521680"/>
            <a:ext cx="143625" cy="215440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10</a:t>
            </a:fld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长方形 21">
            <a:extLst>
              <a:ext uri="{FF2B5EF4-FFF2-40B4-BE49-F238E27FC236}">
                <a16:creationId xmlns:a16="http://schemas.microsoft.com/office/drawing/2014/main" id="{C25229ED-5870-49C9-9A93-266DC988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11266" name="标题 1">
            <a:extLst>
              <a:ext uri="{FF2B5EF4-FFF2-40B4-BE49-F238E27FC236}">
                <a16:creationId xmlns:a16="http://schemas.microsoft.com/office/drawing/2014/main" id="{9F561366-C5A2-4ABB-9C0F-29167BD6231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89551" y="639763"/>
            <a:ext cx="5773738" cy="37580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6600" spc="-49" noProof="1">
                <a:latin typeface="新宋体" panose="02010609030101010101" pitchFamily="49" charset="-122"/>
                <a:ea typeface="新宋体" panose="02010609030101010101" pitchFamily="49" charset="-122"/>
                <a:cs typeface="微软雅黑" panose="020B0503020204020204" charset="-122"/>
                <a:sym typeface="新宋体" panose="02010609030101010101" charset="-122"/>
              </a:rPr>
              <a:t>影響正負能量的因素</a:t>
            </a:r>
            <a:endParaRPr lang="zh-CN" sz="6600" spc="-49" noProof="1">
              <a:latin typeface="新宋体" panose="02010609030101010101" pitchFamily="49" charset="-122"/>
              <a:ea typeface="新宋体" panose="02010609030101010101" pitchFamily="49" charset="-122"/>
              <a:cs typeface="微软雅黑" panose="020B0503020204020204" charset="-122"/>
              <a:sym typeface="新宋体" panose="02010609030101010101" charset="-122"/>
            </a:endParaRPr>
          </a:p>
        </p:txBody>
      </p:sp>
      <p:sp>
        <p:nvSpPr>
          <p:cNvPr id="135" name="副标题 2">
            <a:extLst>
              <a:ext uri="{FF2B5EF4-FFF2-40B4-BE49-F238E27FC236}">
                <a16:creationId xmlns:a16="http://schemas.microsoft.com/office/drawing/2014/main" id="{A4EC5928-82FC-431F-9214-CB8F306F2CF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89550" y="4672013"/>
            <a:ext cx="6269038" cy="1022350"/>
          </a:xfrm>
        </p:spPr>
        <p:txBody>
          <a:bodyPr/>
          <a:lstStyle/>
          <a:p>
            <a:r>
              <a:rPr lang="zh-CN" altLang="zh-CN" cap="none" dirty="0">
                <a:solidFill>
                  <a:srgbClr val="262626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Franklin Gothic Book" panose="020B0503020102020204" pitchFamily="34" charset="0"/>
              </a:rPr>
              <a:t>正負能量與群學主體</a:t>
            </a:r>
          </a:p>
        </p:txBody>
      </p:sp>
      <p:pic>
        <p:nvPicPr>
          <p:cNvPr id="11268" name="图片 4" descr="图片 4">
            <a:extLst>
              <a:ext uri="{FF2B5EF4-FFF2-40B4-BE49-F238E27FC236}">
                <a16:creationId xmlns:a16="http://schemas.microsoft.com/office/drawing/2014/main" id="{6DB2C70F-3FCB-4FA0-9A23-1A3DC670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直接连接符(S) 23">
            <a:extLst>
              <a:ext uri="{FF2B5EF4-FFF2-40B4-BE49-F238E27FC236}">
                <a16:creationId xmlns:a16="http://schemas.microsoft.com/office/drawing/2014/main" id="{856CEDF1-3B70-49B4-B361-5EFA73378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7663" y="4498975"/>
            <a:ext cx="5635625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BA2B5A-69CE-443D-8257-1D3A0F4AC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93438" y="6521678"/>
            <a:ext cx="194923" cy="215444"/>
          </a:xfrm>
        </p:spPr>
        <p:txBody>
          <a:bodyPr/>
          <a:lstStyle/>
          <a:p>
            <a:fld id="{0C301912-97FB-4861-A86B-C009108EABD6}" type="slidenum">
              <a:rPr lang="zh-CN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pPr/>
              <a:t>11</a:t>
            </a:fld>
            <a:endParaRPr lang="zh-CN" altLang="zh-CN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99633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B3E297-82D0-45E9-B372-15EACB1A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375" y="613533"/>
            <a:ext cx="7204113" cy="600554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群體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34BCAC-CEDB-46FC-A9B3-7C272C707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018036"/>
            <a:ext cx="3517567" cy="4089519"/>
          </a:xfrm>
        </p:spPr>
        <p:txBody>
          <a:bodyPr/>
          <a:lstStyle/>
          <a:p>
            <a:r>
              <a:rPr lang="zh-CN" altLang="en-US" b="1" dirty="0">
                <a:latin typeface="新宋体" panose="02010609030101010101" pitchFamily="49" charset="-122"/>
                <a:ea typeface="新宋体" panose="02010609030101010101" pitchFamily="49" charset="-122"/>
              </a:rPr>
              <a:t>個體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：基於其對內及對外的不同特質採取行動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b="1" dirty="0">
                <a:latin typeface="新宋体" panose="02010609030101010101" pitchFamily="49" charset="-122"/>
                <a:ea typeface="新宋体" panose="02010609030101010101" pitchFamily="49" charset="-122"/>
              </a:rPr>
              <a:t>群體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：由數個個體構成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個體與群體相互影響，互為主體</a:t>
            </a:r>
            <a:endParaRPr lang="en-US" altLang="zh-CN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" name="任意多边形 5">
            <a:extLst>
              <a:ext uri="{FF2B5EF4-FFF2-40B4-BE49-F238E27FC236}">
                <a16:creationId xmlns:a16="http://schemas.microsoft.com/office/drawing/2014/main" id="{C75BB6B3-6D69-4707-8A0C-5782871E9ABD}"/>
              </a:ext>
            </a:extLst>
          </p:cNvPr>
          <p:cNvSpPr/>
          <p:nvPr/>
        </p:nvSpPr>
        <p:spPr>
          <a:xfrm rot="180000">
            <a:off x="5160313" y="1556333"/>
            <a:ext cx="6351715" cy="423870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7848" h="11516">
                <a:moveTo>
                  <a:pt x="11930" y="0"/>
                </a:moveTo>
                <a:cubicBezTo>
                  <a:pt x="15198" y="0"/>
                  <a:pt x="17848" y="2474"/>
                  <a:pt x="17848" y="5525"/>
                </a:cubicBezTo>
                <a:cubicBezTo>
                  <a:pt x="17848" y="8576"/>
                  <a:pt x="15198" y="11050"/>
                  <a:pt x="11930" y="11050"/>
                </a:cubicBezTo>
                <a:cubicBezTo>
                  <a:pt x="11011" y="11050"/>
                  <a:pt x="10140" y="10854"/>
                  <a:pt x="9364" y="10505"/>
                </a:cubicBezTo>
                <a:lnTo>
                  <a:pt x="9345" y="10496"/>
                </a:lnTo>
                <a:lnTo>
                  <a:pt x="9402" y="10458"/>
                </a:lnTo>
                <a:cubicBezTo>
                  <a:pt x="10877" y="9453"/>
                  <a:pt x="11836" y="7827"/>
                  <a:pt x="11836" y="5991"/>
                </a:cubicBezTo>
                <a:cubicBezTo>
                  <a:pt x="11836" y="3822"/>
                  <a:pt x="10497" y="1944"/>
                  <a:pt x="8548" y="1040"/>
                </a:cubicBezTo>
                <a:lnTo>
                  <a:pt x="8503" y="1020"/>
                </a:lnTo>
                <a:lnTo>
                  <a:pt x="8504" y="1019"/>
                </a:lnTo>
                <a:cubicBezTo>
                  <a:pt x="9471" y="377"/>
                  <a:pt x="10653" y="0"/>
                  <a:pt x="11930" y="0"/>
                </a:cubicBezTo>
                <a:close/>
                <a:moveTo>
                  <a:pt x="5918" y="466"/>
                </a:moveTo>
                <a:cubicBezTo>
                  <a:pt x="6837" y="466"/>
                  <a:pt x="7708" y="662"/>
                  <a:pt x="8484" y="1011"/>
                </a:cubicBezTo>
                <a:lnTo>
                  <a:pt x="8503" y="1020"/>
                </a:lnTo>
                <a:lnTo>
                  <a:pt x="8446" y="1058"/>
                </a:lnTo>
                <a:cubicBezTo>
                  <a:pt x="6971" y="2063"/>
                  <a:pt x="6012" y="3689"/>
                  <a:pt x="6012" y="5525"/>
                </a:cubicBezTo>
                <a:cubicBezTo>
                  <a:pt x="6012" y="7694"/>
                  <a:pt x="7351" y="9572"/>
                  <a:pt x="9300" y="10476"/>
                </a:cubicBezTo>
                <a:lnTo>
                  <a:pt x="9345" y="10496"/>
                </a:lnTo>
                <a:lnTo>
                  <a:pt x="9344" y="10497"/>
                </a:lnTo>
                <a:cubicBezTo>
                  <a:pt x="8377" y="11139"/>
                  <a:pt x="7195" y="11516"/>
                  <a:pt x="5918" y="11516"/>
                </a:cubicBezTo>
                <a:cubicBezTo>
                  <a:pt x="2650" y="11516"/>
                  <a:pt x="0" y="9042"/>
                  <a:pt x="0" y="5991"/>
                </a:cubicBezTo>
                <a:cubicBezTo>
                  <a:pt x="0" y="2940"/>
                  <a:pt x="2650" y="466"/>
                  <a:pt x="5918" y="46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B22246-A450-4238-B90A-FBCA16E6691E}"/>
              </a:ext>
            </a:extLst>
          </p:cNvPr>
          <p:cNvSpPr txBox="1"/>
          <p:nvPr/>
        </p:nvSpPr>
        <p:spPr>
          <a:xfrm>
            <a:off x="6123186" y="2369547"/>
            <a:ext cx="921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對內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0CED77-BB26-4833-A91B-41636D162B0E}"/>
              </a:ext>
            </a:extLst>
          </p:cNvPr>
          <p:cNvSpPr txBox="1"/>
          <p:nvPr/>
        </p:nvSpPr>
        <p:spPr>
          <a:xfrm>
            <a:off x="9893263" y="2413475"/>
            <a:ext cx="921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對外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94B6516-6F25-4C22-8A21-96411C39AF8E}"/>
              </a:ext>
            </a:extLst>
          </p:cNvPr>
          <p:cNvSpPr txBox="1"/>
          <p:nvPr/>
        </p:nvSpPr>
        <p:spPr>
          <a:xfrm>
            <a:off x="6096000" y="3113613"/>
            <a:ext cx="1390590" cy="22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精力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個人特質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安全感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自信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責任心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同理能力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31BE7C9-9928-44FB-8CF8-C8607B246F67}"/>
              </a:ext>
            </a:extLst>
          </p:cNvPr>
          <p:cNvSpPr txBox="1"/>
          <p:nvPr/>
        </p:nvSpPr>
        <p:spPr>
          <a:xfrm>
            <a:off x="9893263" y="3429000"/>
            <a:ext cx="1503494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自我敞開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主觀能動性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補位意識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新宋体" panose="02010609030101010101" pitchFamily="49" charset="-122"/>
                <a:ea typeface="新宋体" panose="02010609030101010101" pitchFamily="49" charset="-122"/>
              </a:rPr>
              <a:t>信任</a:t>
            </a:r>
          </a:p>
        </p:txBody>
      </p:sp>
      <p:pic>
        <p:nvPicPr>
          <p:cNvPr id="17" name="图片 16" descr="C:/Users/ADMINI~1/AppData/Local/Temp/kaimatting/20210424160428/output_aiMatting_20210424160436.pngoutput_aiMatting_20210424160436">
            <a:extLst>
              <a:ext uri="{FF2B5EF4-FFF2-40B4-BE49-F238E27FC236}">
                <a16:creationId xmlns:a16="http://schemas.microsoft.com/office/drawing/2014/main" id="{38586BE8-9C22-4748-A80F-CA7E3ABF29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40875" y="2130801"/>
            <a:ext cx="1390590" cy="308977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081B33B-05F3-4902-BB11-6905C1EA92AF}"/>
              </a:ext>
            </a:extLst>
          </p:cNvPr>
          <p:cNvSpPr txBox="1"/>
          <p:nvPr/>
        </p:nvSpPr>
        <p:spPr>
          <a:xfrm>
            <a:off x="8028393" y="3616304"/>
            <a:ext cx="615553" cy="883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個體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217A166-BADF-45D8-8F1C-F9F073551750}"/>
              </a:ext>
            </a:extLst>
          </p:cNvPr>
          <p:cNvSpPr txBox="1"/>
          <p:nvPr/>
        </p:nvSpPr>
        <p:spPr>
          <a:xfrm>
            <a:off x="6584020" y="1127936"/>
            <a:ext cx="77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共識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6C4C073-ED9C-4764-97CB-9474CF521B63}"/>
              </a:ext>
            </a:extLst>
          </p:cNvPr>
          <p:cNvSpPr txBox="1"/>
          <p:nvPr/>
        </p:nvSpPr>
        <p:spPr>
          <a:xfrm>
            <a:off x="9253259" y="1133347"/>
            <a:ext cx="77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尊重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4D84995-E5BC-4255-A96E-573478771EAD}"/>
              </a:ext>
            </a:extLst>
          </p:cNvPr>
          <p:cNvSpPr txBox="1"/>
          <p:nvPr/>
        </p:nvSpPr>
        <p:spPr>
          <a:xfrm>
            <a:off x="10018614" y="5983458"/>
            <a:ext cx="159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“榜樣”作用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CE5B33C-5386-4879-8CEB-A3651A2CB81F}"/>
              </a:ext>
            </a:extLst>
          </p:cNvPr>
          <p:cNvSpPr txBox="1"/>
          <p:nvPr/>
        </p:nvSpPr>
        <p:spPr>
          <a:xfrm>
            <a:off x="9046317" y="5775962"/>
            <a:ext cx="77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接納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DCC0BF-9575-4232-B156-C277BFEAF2D8}"/>
              </a:ext>
            </a:extLst>
          </p:cNvPr>
          <p:cNvSpPr txBox="1"/>
          <p:nvPr/>
        </p:nvSpPr>
        <p:spPr>
          <a:xfrm>
            <a:off x="5053745" y="1648704"/>
            <a:ext cx="77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反饋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CFD6E5F-C5ED-4FB0-B58E-DEC6880E2E89}"/>
              </a:ext>
            </a:extLst>
          </p:cNvPr>
          <p:cNvSpPr txBox="1"/>
          <p:nvPr/>
        </p:nvSpPr>
        <p:spPr>
          <a:xfrm>
            <a:off x="10931628" y="1648704"/>
            <a:ext cx="77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溝通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ECD0E1D-EF84-4D6D-AC31-FD22E70D9D30}"/>
              </a:ext>
            </a:extLst>
          </p:cNvPr>
          <p:cNvSpPr txBox="1"/>
          <p:nvPr/>
        </p:nvSpPr>
        <p:spPr>
          <a:xfrm>
            <a:off x="5053745" y="5983458"/>
            <a:ext cx="77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關係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A3A61A1-3E0A-4944-AF5B-6EC69BAC5EAE}"/>
              </a:ext>
            </a:extLst>
          </p:cNvPr>
          <p:cNvSpPr txBox="1"/>
          <p:nvPr/>
        </p:nvSpPr>
        <p:spPr>
          <a:xfrm>
            <a:off x="5053745" y="5095643"/>
            <a:ext cx="77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陪伴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EAD21E9-A1A6-4332-B983-891FDC41E07E}"/>
              </a:ext>
            </a:extLst>
          </p:cNvPr>
          <p:cNvSpPr txBox="1"/>
          <p:nvPr/>
        </p:nvSpPr>
        <p:spPr>
          <a:xfrm>
            <a:off x="6721671" y="5773683"/>
            <a:ext cx="77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支持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5B01400-B1EC-4C03-B595-2710BE1DEED3}"/>
              </a:ext>
            </a:extLst>
          </p:cNvPr>
          <p:cNvSpPr txBox="1"/>
          <p:nvPr/>
        </p:nvSpPr>
        <p:spPr>
          <a:xfrm>
            <a:off x="10486715" y="966867"/>
            <a:ext cx="113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多元連結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B0162C-3F60-496C-A11A-D1FFB3271B09}"/>
              </a:ext>
            </a:extLst>
          </p:cNvPr>
          <p:cNvSpPr txBox="1"/>
          <p:nvPr/>
        </p:nvSpPr>
        <p:spPr>
          <a:xfrm>
            <a:off x="7849969" y="891149"/>
            <a:ext cx="91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對稱性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8C1070-5DC4-4C8B-8388-631CA357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438" y="6521678"/>
            <a:ext cx="194923" cy="215444"/>
          </a:xfrm>
        </p:spPr>
        <p:txBody>
          <a:bodyPr/>
          <a:lstStyle/>
          <a:p>
            <a:pPr rtl="0"/>
            <a:fld id="{3A98EE3D-8CD1-4C3F-BD1C-C98C9596463C}" type="slidenum">
              <a:rPr lang="en-US" smtClean="0">
                <a:latin typeface="新宋体" panose="02010609030101010101" pitchFamily="49" charset="-122"/>
                <a:ea typeface="新宋体" panose="02010609030101010101" pitchFamily="49" charset="-122"/>
              </a:rPr>
              <a:pPr rtl="0"/>
              <a:t>12</a:t>
            </a:fld>
            <a:endParaRPr 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97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>
            <a:extLst>
              <a:ext uri="{FF2B5EF4-FFF2-40B4-BE49-F238E27FC236}">
                <a16:creationId xmlns:a16="http://schemas.microsoft.com/office/drawing/2014/main" id="{9C6C3DC9-63DA-4C9D-8A40-4F17DD6E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94"/>
            <a:ext cx="12273690" cy="6462097"/>
          </a:xfrm>
          <a:prstGeom prst="rect">
            <a:avLst/>
          </a:prstGeom>
        </p:spPr>
      </p:pic>
      <p:sp>
        <p:nvSpPr>
          <p:cNvPr id="5" name="五边形 4">
            <a:extLst>
              <a:ext uri="{FF2B5EF4-FFF2-40B4-BE49-F238E27FC236}">
                <a16:creationId xmlns:a16="http://schemas.microsoft.com/office/drawing/2014/main" id="{EE879CF7-92D7-46BE-8839-494F08A9ACBB}"/>
              </a:ext>
            </a:extLst>
          </p:cNvPr>
          <p:cNvSpPr/>
          <p:nvPr/>
        </p:nvSpPr>
        <p:spPr>
          <a:xfrm>
            <a:off x="4263317" y="1864774"/>
            <a:ext cx="2644188" cy="2411220"/>
          </a:xfrm>
          <a:prstGeom prst="pentagon">
            <a:avLst/>
          </a:prstGeom>
          <a:solidFill>
            <a:srgbClr val="6171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共識</a:t>
            </a:r>
          </a:p>
        </p:txBody>
      </p:sp>
      <p:sp>
        <p:nvSpPr>
          <p:cNvPr id="7" name="流程图: 准备 6">
            <a:extLst>
              <a:ext uri="{FF2B5EF4-FFF2-40B4-BE49-F238E27FC236}">
                <a16:creationId xmlns:a16="http://schemas.microsoft.com/office/drawing/2014/main" id="{370502A2-6AE1-4420-9396-42E528248F3C}"/>
              </a:ext>
            </a:extLst>
          </p:cNvPr>
          <p:cNvSpPr/>
          <p:nvPr/>
        </p:nvSpPr>
        <p:spPr>
          <a:xfrm>
            <a:off x="1750182" y="4314296"/>
            <a:ext cx="1537589" cy="681431"/>
          </a:xfrm>
          <a:prstGeom prst="flowChartPreparation">
            <a:avLst/>
          </a:prstGeom>
          <a:solidFill>
            <a:srgbClr val="7C8C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溝通</a:t>
            </a:r>
          </a:p>
        </p:txBody>
      </p:sp>
      <p:sp>
        <p:nvSpPr>
          <p:cNvPr id="8" name="流程图: 准备 7">
            <a:extLst>
              <a:ext uri="{FF2B5EF4-FFF2-40B4-BE49-F238E27FC236}">
                <a16:creationId xmlns:a16="http://schemas.microsoft.com/office/drawing/2014/main" id="{D1045EB4-3238-42A4-8B85-EDA86C58F6EA}"/>
              </a:ext>
            </a:extLst>
          </p:cNvPr>
          <p:cNvSpPr/>
          <p:nvPr/>
        </p:nvSpPr>
        <p:spPr>
          <a:xfrm>
            <a:off x="2182619" y="956889"/>
            <a:ext cx="1642426" cy="681431"/>
          </a:xfrm>
          <a:prstGeom prst="flowChartPreparation">
            <a:avLst/>
          </a:prstGeom>
          <a:solidFill>
            <a:srgbClr val="7C8C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尊重</a:t>
            </a:r>
          </a:p>
        </p:txBody>
      </p:sp>
      <p:sp>
        <p:nvSpPr>
          <p:cNvPr id="9" name="流程图: 准备 8">
            <a:extLst>
              <a:ext uri="{FF2B5EF4-FFF2-40B4-BE49-F238E27FC236}">
                <a16:creationId xmlns:a16="http://schemas.microsoft.com/office/drawing/2014/main" id="{14D750DB-DB21-4F0D-9E1A-B4F45E77486E}"/>
              </a:ext>
            </a:extLst>
          </p:cNvPr>
          <p:cNvSpPr/>
          <p:nvPr/>
        </p:nvSpPr>
        <p:spPr>
          <a:xfrm>
            <a:off x="7179787" y="956890"/>
            <a:ext cx="1721052" cy="681431"/>
          </a:xfrm>
          <a:prstGeom prst="flowChartPreparation">
            <a:avLst/>
          </a:prstGeom>
          <a:solidFill>
            <a:srgbClr val="7C8C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反饋</a:t>
            </a:r>
          </a:p>
        </p:txBody>
      </p:sp>
      <p:sp>
        <p:nvSpPr>
          <p:cNvPr id="10" name="流程图: 准备 9">
            <a:extLst>
              <a:ext uri="{FF2B5EF4-FFF2-40B4-BE49-F238E27FC236}">
                <a16:creationId xmlns:a16="http://schemas.microsoft.com/office/drawing/2014/main" id="{9BB7D5AA-4A49-4BCA-8595-131A7918E34B}"/>
              </a:ext>
            </a:extLst>
          </p:cNvPr>
          <p:cNvSpPr/>
          <p:nvPr/>
        </p:nvSpPr>
        <p:spPr>
          <a:xfrm>
            <a:off x="7052500" y="5129738"/>
            <a:ext cx="1783426" cy="827037"/>
          </a:xfrm>
          <a:prstGeom prst="flowChartPreparation">
            <a:avLst/>
          </a:prstGeom>
          <a:solidFill>
            <a:srgbClr val="7C8C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信任</a:t>
            </a:r>
          </a:p>
        </p:txBody>
      </p:sp>
      <p:sp>
        <p:nvSpPr>
          <p:cNvPr id="11" name="流程图: 准备 10">
            <a:extLst>
              <a:ext uri="{FF2B5EF4-FFF2-40B4-BE49-F238E27FC236}">
                <a16:creationId xmlns:a16="http://schemas.microsoft.com/office/drawing/2014/main" id="{805D2841-2486-4F3C-8219-B72164996DA1}"/>
              </a:ext>
            </a:extLst>
          </p:cNvPr>
          <p:cNvSpPr/>
          <p:nvPr/>
        </p:nvSpPr>
        <p:spPr>
          <a:xfrm>
            <a:off x="192199" y="2409130"/>
            <a:ext cx="1754842" cy="1063124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同理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/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接納</a:t>
            </a:r>
          </a:p>
        </p:txBody>
      </p:sp>
      <p:sp>
        <p:nvSpPr>
          <p:cNvPr id="12" name="流程图: 准备 11">
            <a:extLst>
              <a:ext uri="{FF2B5EF4-FFF2-40B4-BE49-F238E27FC236}">
                <a16:creationId xmlns:a16="http://schemas.microsoft.com/office/drawing/2014/main" id="{863A004C-8185-41F2-81FF-118B20F7E961}"/>
              </a:ext>
            </a:extLst>
          </p:cNvPr>
          <p:cNvSpPr/>
          <p:nvPr/>
        </p:nvSpPr>
        <p:spPr>
          <a:xfrm>
            <a:off x="9103230" y="2487931"/>
            <a:ext cx="2230670" cy="1373848"/>
          </a:xfrm>
          <a:prstGeom prst="flowChartPreparat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明確的目標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/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規則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/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分工</a:t>
            </a:r>
          </a:p>
        </p:txBody>
      </p:sp>
      <p:sp>
        <p:nvSpPr>
          <p:cNvPr id="14" name="流程图: 准备 13">
            <a:extLst>
              <a:ext uri="{FF2B5EF4-FFF2-40B4-BE49-F238E27FC236}">
                <a16:creationId xmlns:a16="http://schemas.microsoft.com/office/drawing/2014/main" id="{62A2EBA5-A771-468D-B4EA-77E06735F84B}"/>
              </a:ext>
            </a:extLst>
          </p:cNvPr>
          <p:cNvSpPr/>
          <p:nvPr/>
        </p:nvSpPr>
        <p:spPr>
          <a:xfrm>
            <a:off x="3483097" y="5183878"/>
            <a:ext cx="2353241" cy="827037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自我敞開</a:t>
            </a:r>
          </a:p>
        </p:txBody>
      </p:sp>
      <p:sp>
        <p:nvSpPr>
          <p:cNvPr id="15" name="流程图: 准备 14">
            <a:extLst>
              <a:ext uri="{FF2B5EF4-FFF2-40B4-BE49-F238E27FC236}">
                <a16:creationId xmlns:a16="http://schemas.microsoft.com/office/drawing/2014/main" id="{BD012FBB-5190-4AA7-89D0-8ED5C104DA9D}"/>
              </a:ext>
            </a:extLst>
          </p:cNvPr>
          <p:cNvSpPr/>
          <p:nvPr/>
        </p:nvSpPr>
        <p:spPr>
          <a:xfrm>
            <a:off x="4622233" y="176446"/>
            <a:ext cx="1788030" cy="780444"/>
          </a:xfrm>
          <a:prstGeom prst="flowChartPreparation">
            <a:avLst/>
          </a:prstGeom>
          <a:solidFill>
            <a:srgbClr val="7C8C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PO/</a:t>
            </a: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回顧北極星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1EF92F5-6EC4-47BA-8FB5-36A8C9075662}"/>
              </a:ext>
            </a:extLst>
          </p:cNvPr>
          <p:cNvCxnSpPr>
            <a:cxnSpLocks/>
          </p:cNvCxnSpPr>
          <p:nvPr/>
        </p:nvCxnSpPr>
        <p:spPr>
          <a:xfrm flipV="1">
            <a:off x="3177584" y="3587014"/>
            <a:ext cx="1347822" cy="881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1769861-E0BD-43A5-96C3-CD9AC3CBA60C}"/>
              </a:ext>
            </a:extLst>
          </p:cNvPr>
          <p:cNvCxnSpPr>
            <a:cxnSpLocks/>
          </p:cNvCxnSpPr>
          <p:nvPr/>
        </p:nvCxnSpPr>
        <p:spPr>
          <a:xfrm flipH="1" flipV="1">
            <a:off x="6410264" y="4342386"/>
            <a:ext cx="1315721" cy="7206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2F227E9-0DE4-44A1-AE1D-44672B264B56}"/>
              </a:ext>
            </a:extLst>
          </p:cNvPr>
          <p:cNvCxnSpPr>
            <a:cxnSpLocks/>
          </p:cNvCxnSpPr>
          <p:nvPr/>
        </p:nvCxnSpPr>
        <p:spPr>
          <a:xfrm>
            <a:off x="3657600" y="1470491"/>
            <a:ext cx="1166906" cy="91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7826B79-D6AF-45AF-8F8D-7365A7AE816F}"/>
              </a:ext>
            </a:extLst>
          </p:cNvPr>
          <p:cNvCxnSpPr>
            <a:cxnSpLocks/>
          </p:cNvCxnSpPr>
          <p:nvPr/>
        </p:nvCxnSpPr>
        <p:spPr>
          <a:xfrm flipV="1">
            <a:off x="1672397" y="1638322"/>
            <a:ext cx="872780" cy="770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03AC25A-BE89-4ABD-9452-DE599EEA9BEA}"/>
              </a:ext>
            </a:extLst>
          </p:cNvPr>
          <p:cNvCxnSpPr>
            <a:cxnSpLocks/>
          </p:cNvCxnSpPr>
          <p:nvPr/>
        </p:nvCxnSpPr>
        <p:spPr>
          <a:xfrm>
            <a:off x="1633349" y="3424048"/>
            <a:ext cx="791651" cy="851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96FDC32-C122-4207-8765-94A3668F6F07}"/>
              </a:ext>
            </a:extLst>
          </p:cNvPr>
          <p:cNvCxnSpPr>
            <a:cxnSpLocks/>
          </p:cNvCxnSpPr>
          <p:nvPr/>
        </p:nvCxnSpPr>
        <p:spPr>
          <a:xfrm flipH="1">
            <a:off x="6354206" y="1508648"/>
            <a:ext cx="1016933" cy="873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5806C318-A65D-46A4-8360-3B0FEE7B3568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85411" y="1016295"/>
            <a:ext cx="0" cy="848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36D9D91-EA71-4C82-B0C2-D0AB4CF7559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6785197" y="3174855"/>
            <a:ext cx="2318033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5AAF0487-74DE-4DEE-80EA-B741AC6AAF6F}"/>
              </a:ext>
            </a:extLst>
          </p:cNvPr>
          <p:cNvCxnSpPr>
            <a:cxnSpLocks/>
          </p:cNvCxnSpPr>
          <p:nvPr/>
        </p:nvCxnSpPr>
        <p:spPr>
          <a:xfrm>
            <a:off x="5904650" y="5543256"/>
            <a:ext cx="10112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F98F17C-E519-49CB-96E0-DED42999AF6B}"/>
              </a:ext>
            </a:extLst>
          </p:cNvPr>
          <p:cNvCxnSpPr>
            <a:cxnSpLocks/>
          </p:cNvCxnSpPr>
          <p:nvPr/>
        </p:nvCxnSpPr>
        <p:spPr>
          <a:xfrm flipH="1" flipV="1">
            <a:off x="3145653" y="4931353"/>
            <a:ext cx="557484" cy="396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67A96DDE-0D28-44E2-8AE0-3FEBA8C70E42}"/>
              </a:ext>
            </a:extLst>
          </p:cNvPr>
          <p:cNvSpPr txBox="1"/>
          <p:nvPr/>
        </p:nvSpPr>
        <p:spPr>
          <a:xfrm>
            <a:off x="4119912" y="6384837"/>
            <a:ext cx="486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群體內如何達成共識？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88791A-1132-460E-98B3-132ABA985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93438" y="6521678"/>
            <a:ext cx="194923" cy="215444"/>
          </a:xfrm>
        </p:spPr>
        <p:txBody>
          <a:bodyPr/>
          <a:lstStyle/>
          <a:p>
            <a:fld id="{5A11F8F0-00C0-4F31-999A-1EFCBC69BF92}" type="slidenum">
              <a:rPr lang="zh-CN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pPr/>
              <a:t>13</a:t>
            </a:fld>
            <a:endParaRPr lang="zh-CN" altLang="zh-CN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60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D9F41B99-1B69-4F21-8CAC-87EA2B1B3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13"/>
            <a:ext cx="12192001" cy="6416566"/>
          </a:xfrm>
          <a:prstGeom prst="rect">
            <a:avLst/>
          </a:prstGeom>
        </p:spPr>
      </p:pic>
      <p:sp>
        <p:nvSpPr>
          <p:cNvPr id="3" name="六角星 4">
            <a:extLst>
              <a:ext uri="{FF2B5EF4-FFF2-40B4-BE49-F238E27FC236}">
                <a16:creationId xmlns:a16="http://schemas.microsoft.com/office/drawing/2014/main" id="{0C9C6449-9AED-49C5-9DAA-21E4CC5A07F1}"/>
              </a:ext>
            </a:extLst>
          </p:cNvPr>
          <p:cNvSpPr/>
          <p:nvPr/>
        </p:nvSpPr>
        <p:spPr>
          <a:xfrm>
            <a:off x="4277857" y="1513231"/>
            <a:ext cx="3346168" cy="3265394"/>
          </a:xfrm>
          <a:prstGeom prst="star6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關係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AE8F4D9-044E-455C-99CA-831C66A00321}"/>
              </a:ext>
            </a:extLst>
          </p:cNvPr>
          <p:cNvSpPr/>
          <p:nvPr/>
        </p:nvSpPr>
        <p:spPr>
          <a:xfrm>
            <a:off x="1085732" y="2634632"/>
            <a:ext cx="1613319" cy="138681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支持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11B312B-817E-4DF5-A808-2F5831F815A5}"/>
              </a:ext>
            </a:extLst>
          </p:cNvPr>
          <p:cNvSpPr/>
          <p:nvPr/>
        </p:nvSpPr>
        <p:spPr>
          <a:xfrm>
            <a:off x="1474413" y="4207947"/>
            <a:ext cx="1613319" cy="1386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多元鏈接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85E534A-8688-4D56-A45A-0B7081F4BEC3}"/>
              </a:ext>
            </a:extLst>
          </p:cNvPr>
          <p:cNvSpPr/>
          <p:nvPr/>
        </p:nvSpPr>
        <p:spPr>
          <a:xfrm>
            <a:off x="1578409" y="1001836"/>
            <a:ext cx="1732849" cy="140427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</a:rPr>
              <a:t>溝通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925B964-8992-4C12-A322-8425C86AEC2E}"/>
              </a:ext>
            </a:extLst>
          </p:cNvPr>
          <p:cNvSpPr/>
          <p:nvPr/>
        </p:nvSpPr>
        <p:spPr>
          <a:xfrm>
            <a:off x="7596738" y="4769020"/>
            <a:ext cx="2114615" cy="14042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對稱性（身份轉化的流動性）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5F07D0B-F7C1-4D8B-B7E0-B2C2D50C33F9}"/>
              </a:ext>
            </a:extLst>
          </p:cNvPr>
          <p:cNvSpPr/>
          <p:nvPr/>
        </p:nvSpPr>
        <p:spPr>
          <a:xfrm>
            <a:off x="6613476" y="346814"/>
            <a:ext cx="1732849" cy="14042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接納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FFB67FB-9392-4268-94DF-C45A827ADB1B}"/>
              </a:ext>
            </a:extLst>
          </p:cNvPr>
          <p:cNvSpPr/>
          <p:nvPr/>
        </p:nvSpPr>
        <p:spPr>
          <a:xfrm>
            <a:off x="3411432" y="68813"/>
            <a:ext cx="1732849" cy="14042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尊重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3FBE901-34DB-407F-97C7-AC44BA309337}"/>
              </a:ext>
            </a:extLst>
          </p:cNvPr>
          <p:cNvSpPr/>
          <p:nvPr/>
        </p:nvSpPr>
        <p:spPr>
          <a:xfrm>
            <a:off x="3133860" y="5012406"/>
            <a:ext cx="1666090" cy="119750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關注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09AE56D-58A7-453F-A2E2-5789D7E6E33F}"/>
              </a:ext>
            </a:extLst>
          </p:cNvPr>
          <p:cNvSpPr/>
          <p:nvPr/>
        </p:nvSpPr>
        <p:spPr>
          <a:xfrm>
            <a:off x="5659205" y="5105710"/>
            <a:ext cx="1666090" cy="12520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陪伴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F8C47A5-4674-4C3A-AF3A-D2F72060F1E3}"/>
              </a:ext>
            </a:extLst>
          </p:cNvPr>
          <p:cNvCxnSpPr>
            <a:cxnSpLocks/>
          </p:cNvCxnSpPr>
          <p:nvPr/>
        </p:nvCxnSpPr>
        <p:spPr>
          <a:xfrm flipH="1">
            <a:off x="6492250" y="1667489"/>
            <a:ext cx="505285" cy="66209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E0710E5-7BA9-4B9C-A2D1-F68257700F6E}"/>
              </a:ext>
            </a:extLst>
          </p:cNvPr>
          <p:cNvCxnSpPr>
            <a:cxnSpLocks/>
          </p:cNvCxnSpPr>
          <p:nvPr/>
        </p:nvCxnSpPr>
        <p:spPr>
          <a:xfrm>
            <a:off x="4690941" y="1417246"/>
            <a:ext cx="657560" cy="89368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848C8CD-F3FB-488A-A184-E60D9497B67B}"/>
              </a:ext>
            </a:extLst>
          </p:cNvPr>
          <p:cNvCxnSpPr>
            <a:cxnSpLocks/>
            <a:endCxn id="3" idx="4"/>
          </p:cNvCxnSpPr>
          <p:nvPr/>
        </p:nvCxnSpPr>
        <p:spPr>
          <a:xfrm>
            <a:off x="3264931" y="1964816"/>
            <a:ext cx="1012927" cy="3647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5EA91DB-6A7E-413D-B832-5BDFE90B6E77}"/>
              </a:ext>
            </a:extLst>
          </p:cNvPr>
          <p:cNvCxnSpPr>
            <a:cxnSpLocks/>
          </p:cNvCxnSpPr>
          <p:nvPr/>
        </p:nvCxnSpPr>
        <p:spPr>
          <a:xfrm flipV="1">
            <a:off x="2743576" y="3153103"/>
            <a:ext cx="2056374" cy="1684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7EBBC8F-4A5E-4EFD-B961-220E61A408E2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2956250" y="3962277"/>
            <a:ext cx="1321608" cy="48331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EF12A11-BAA1-4E1A-9728-0D345592F4C3}"/>
              </a:ext>
            </a:extLst>
          </p:cNvPr>
          <p:cNvCxnSpPr>
            <a:cxnSpLocks/>
          </p:cNvCxnSpPr>
          <p:nvPr/>
        </p:nvCxnSpPr>
        <p:spPr>
          <a:xfrm flipV="1">
            <a:off x="4484216" y="4067139"/>
            <a:ext cx="814329" cy="94526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1A0A1CC-C006-4811-BA99-37703ABA91B7}"/>
              </a:ext>
            </a:extLst>
          </p:cNvPr>
          <p:cNvCxnSpPr>
            <a:cxnSpLocks/>
          </p:cNvCxnSpPr>
          <p:nvPr/>
        </p:nvCxnSpPr>
        <p:spPr>
          <a:xfrm flipH="1" flipV="1">
            <a:off x="6199431" y="4419137"/>
            <a:ext cx="207864" cy="66392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4710798-9ED5-454F-82F9-D66C41D97881}"/>
              </a:ext>
            </a:extLst>
          </p:cNvPr>
          <p:cNvCxnSpPr>
            <a:cxnSpLocks/>
          </p:cNvCxnSpPr>
          <p:nvPr/>
        </p:nvCxnSpPr>
        <p:spPr>
          <a:xfrm flipH="1" flipV="1">
            <a:off x="6530586" y="3976533"/>
            <a:ext cx="1265463" cy="95430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3CE63D0-3D30-46ED-916D-30680505A213}"/>
              </a:ext>
            </a:extLst>
          </p:cNvPr>
          <p:cNvCxnSpPr>
            <a:cxnSpLocks/>
          </p:cNvCxnSpPr>
          <p:nvPr/>
        </p:nvCxnSpPr>
        <p:spPr>
          <a:xfrm>
            <a:off x="7386145" y="3429000"/>
            <a:ext cx="2013248" cy="5625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菱形 20">
            <a:extLst>
              <a:ext uri="{FF2B5EF4-FFF2-40B4-BE49-F238E27FC236}">
                <a16:creationId xmlns:a16="http://schemas.microsoft.com/office/drawing/2014/main" id="{A6E2A5E6-D5D0-4CE7-9522-0C78A0D643CD}"/>
              </a:ext>
            </a:extLst>
          </p:cNvPr>
          <p:cNvSpPr/>
          <p:nvPr/>
        </p:nvSpPr>
        <p:spPr>
          <a:xfrm>
            <a:off x="9448424" y="2375754"/>
            <a:ext cx="2444229" cy="2240813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安全感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C684A57-9AF6-4CAF-81E1-55709F914142}"/>
              </a:ext>
            </a:extLst>
          </p:cNvPr>
          <p:cNvSpPr txBox="1"/>
          <p:nvPr/>
        </p:nvSpPr>
        <p:spPr>
          <a:xfrm>
            <a:off x="8890328" y="235974"/>
            <a:ext cx="3301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影響團隊關係的元素，以及團隊關係建立後的影響。</a:t>
            </a:r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F359C510-3EAD-4ED7-9221-23A09C6F7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93438" y="6521678"/>
            <a:ext cx="194923" cy="215444"/>
          </a:xfrm>
        </p:spPr>
        <p:txBody>
          <a:bodyPr/>
          <a:lstStyle/>
          <a:p>
            <a:fld id="{5A11F8F0-00C0-4F31-999A-1EFCBC69BF92}" type="slidenum">
              <a:rPr lang="zh-CN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pPr/>
              <a:t>14</a:t>
            </a:fld>
            <a:endParaRPr lang="zh-CN" altLang="zh-CN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406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长方形 21">
            <a:extLst>
              <a:ext uri="{FF2B5EF4-FFF2-40B4-BE49-F238E27FC236}">
                <a16:creationId xmlns:a16="http://schemas.microsoft.com/office/drawing/2014/main" id="{C25229ED-5870-49C9-9A93-266DC988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11266" name="标题 1">
            <a:extLst>
              <a:ext uri="{FF2B5EF4-FFF2-40B4-BE49-F238E27FC236}">
                <a16:creationId xmlns:a16="http://schemas.microsoft.com/office/drawing/2014/main" id="{9F561366-C5A2-4ABB-9C0F-29167BD6231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89550" y="639763"/>
            <a:ext cx="6902449" cy="37580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6600" spc="-49" noProof="1">
                <a:latin typeface="新宋体" panose="02010609030101010101" pitchFamily="49" charset="-122"/>
                <a:ea typeface="新宋体" panose="02010609030101010101" pitchFamily="49" charset="-122"/>
                <a:cs typeface="微软雅黑" panose="020B0503020204020204" charset="-122"/>
                <a:sym typeface="新宋体" panose="02010609030101010101" charset="-122"/>
              </a:rPr>
              <a:t>能量的</a:t>
            </a:r>
            <a:r>
              <a:rPr lang="zh-CN" altLang="en-US" sz="6600" spc="-49" noProof="1">
                <a:latin typeface="新宋体" panose="02010609030101010101" pitchFamily="49" charset="-122"/>
                <a:ea typeface="新宋体" panose="02010609030101010101" pitchFamily="49" charset="-122"/>
                <a:cs typeface="微软雅黑" panose="020B0503020204020204" charset="-122"/>
                <a:sym typeface="新宋体" panose="02010609030101010101" charset="-122"/>
              </a:rPr>
              <a:t>層次與流動</a:t>
            </a:r>
            <a:endParaRPr lang="zh-CN" sz="6600" spc="-49" noProof="1">
              <a:latin typeface="新宋体" panose="02010609030101010101" pitchFamily="49" charset="-122"/>
              <a:ea typeface="新宋体" panose="02010609030101010101" pitchFamily="49" charset="-122"/>
              <a:cs typeface="微软雅黑" panose="020B0503020204020204" charset="-122"/>
              <a:sym typeface="新宋体" panose="02010609030101010101" charset="-122"/>
            </a:endParaRPr>
          </a:p>
        </p:txBody>
      </p:sp>
      <p:sp>
        <p:nvSpPr>
          <p:cNvPr id="135" name="副标题 2">
            <a:extLst>
              <a:ext uri="{FF2B5EF4-FFF2-40B4-BE49-F238E27FC236}">
                <a16:creationId xmlns:a16="http://schemas.microsoft.com/office/drawing/2014/main" id="{A4EC5928-82FC-431F-9214-CB8F306F2CF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89550" y="4672013"/>
            <a:ext cx="6269038" cy="1022350"/>
          </a:xfrm>
        </p:spPr>
        <p:txBody>
          <a:bodyPr/>
          <a:lstStyle/>
          <a:p>
            <a:r>
              <a:rPr lang="zh-CN" altLang="zh-CN" cap="none" dirty="0">
                <a:solidFill>
                  <a:srgbClr val="262626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Franklin Gothic Book" panose="020B0503020102020204" pitchFamily="34" charset="0"/>
              </a:rPr>
              <a:t>正負能量與群學主體</a:t>
            </a:r>
          </a:p>
        </p:txBody>
      </p:sp>
      <p:pic>
        <p:nvPicPr>
          <p:cNvPr id="11268" name="图片 4" descr="图片 4">
            <a:extLst>
              <a:ext uri="{FF2B5EF4-FFF2-40B4-BE49-F238E27FC236}">
                <a16:creationId xmlns:a16="http://schemas.microsoft.com/office/drawing/2014/main" id="{6DB2C70F-3FCB-4FA0-9A23-1A3DC670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直接连接符(S) 23">
            <a:extLst>
              <a:ext uri="{FF2B5EF4-FFF2-40B4-BE49-F238E27FC236}">
                <a16:creationId xmlns:a16="http://schemas.microsoft.com/office/drawing/2014/main" id="{856CEDF1-3B70-49B4-B361-5EFA73378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7663" y="4498975"/>
            <a:ext cx="5635625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8431F2-82F7-4CF0-AA41-2F6AEF57D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93438" y="6521678"/>
            <a:ext cx="194923" cy="215444"/>
          </a:xfrm>
        </p:spPr>
        <p:txBody>
          <a:bodyPr/>
          <a:lstStyle/>
          <a:p>
            <a:fld id="{0C301912-97FB-4861-A86B-C009108EABD6}" type="slidenum">
              <a:rPr lang="zh-CN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pPr/>
              <a:t>15</a:t>
            </a:fld>
            <a:endParaRPr lang="zh-CN" altLang="zh-CN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3808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日期占位符 3"/>
          <p:cNvSpPr txBox="1"/>
          <p:nvPr/>
        </p:nvSpPr>
        <p:spPr>
          <a:xfrm>
            <a:off x="8264145" y="6520179"/>
            <a:ext cx="249341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2021/4/19</a:t>
            </a:r>
          </a:p>
        </p:txBody>
      </p:sp>
      <p:sp>
        <p:nvSpPr>
          <p:cNvPr id="134" name="不同層次的動力"/>
          <p:cNvSpPr txBox="1"/>
          <p:nvPr/>
        </p:nvSpPr>
        <p:spPr>
          <a:xfrm>
            <a:off x="508619" y="319273"/>
            <a:ext cx="296491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不同層次的動力</a:t>
            </a:r>
          </a:p>
        </p:txBody>
      </p:sp>
      <p:sp>
        <p:nvSpPr>
          <p:cNvPr id="135" name="①個體內在"/>
          <p:cNvSpPr txBox="1"/>
          <p:nvPr/>
        </p:nvSpPr>
        <p:spPr>
          <a:xfrm>
            <a:off x="9874889" y="790360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①個體內在</a:t>
            </a:r>
          </a:p>
        </p:txBody>
      </p:sp>
      <p:sp>
        <p:nvSpPr>
          <p:cNvPr id="136" name="②成員之間"/>
          <p:cNvSpPr txBox="1"/>
          <p:nvPr/>
        </p:nvSpPr>
        <p:spPr>
          <a:xfrm>
            <a:off x="9917922" y="1471542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②成員之間</a:t>
            </a:r>
          </a:p>
        </p:txBody>
      </p:sp>
      <p:sp>
        <p:nvSpPr>
          <p:cNvPr id="137" name="③小組主體"/>
          <p:cNvSpPr txBox="1"/>
          <p:nvPr/>
        </p:nvSpPr>
        <p:spPr>
          <a:xfrm>
            <a:off x="9917922" y="2163431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③小組主體</a:t>
            </a:r>
          </a:p>
        </p:txBody>
      </p:sp>
      <p:sp>
        <p:nvSpPr>
          <p:cNvPr id="138" name="④課程主體"/>
          <p:cNvSpPr txBox="1"/>
          <p:nvPr/>
        </p:nvSpPr>
        <p:spPr>
          <a:xfrm>
            <a:off x="9917922" y="2875156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④課程主體</a:t>
            </a:r>
          </a:p>
        </p:txBody>
      </p:sp>
      <p:sp>
        <p:nvSpPr>
          <p:cNvPr id="139" name="⑤社會文化"/>
          <p:cNvSpPr txBox="1"/>
          <p:nvPr/>
        </p:nvSpPr>
        <p:spPr>
          <a:xfrm>
            <a:off x="9917922" y="3586881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⑤社會文化</a:t>
            </a:r>
          </a:p>
        </p:txBody>
      </p:sp>
      <p:grpSp>
        <p:nvGrpSpPr>
          <p:cNvPr id="161" name="群組"/>
          <p:cNvGrpSpPr/>
          <p:nvPr/>
        </p:nvGrpSpPr>
        <p:grpSpPr>
          <a:xfrm>
            <a:off x="2104285" y="817453"/>
            <a:ext cx="7511052" cy="5223095"/>
            <a:chOff x="0" y="0"/>
            <a:chExt cx="7511051" cy="5223094"/>
          </a:xfrm>
        </p:grpSpPr>
        <p:sp>
          <p:nvSpPr>
            <p:cNvPr id="140" name="橢圓形"/>
            <p:cNvSpPr/>
            <p:nvPr/>
          </p:nvSpPr>
          <p:spPr>
            <a:xfrm>
              <a:off x="0" y="0"/>
              <a:ext cx="7511051" cy="522309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Songti TC Regular"/>
                  <a:ea typeface="Songti TC Regular"/>
                  <a:cs typeface="Songti TC Regular"/>
                  <a:sym typeface="Songti TC Regular"/>
                </a:defRPr>
              </a:pPr>
              <a:endParaRPr>
                <a:latin typeface="新宋体" panose="02010609030101010101" pitchFamily="49" charset="-122"/>
                <a:ea typeface="新宋体" panose="02010609030101010101" pitchFamily="49" charset="-122"/>
              </a:endParaRPr>
            </a:p>
          </p:txBody>
        </p:sp>
        <p:grpSp>
          <p:nvGrpSpPr>
            <p:cNvPr id="147" name="群組"/>
            <p:cNvGrpSpPr/>
            <p:nvPr/>
          </p:nvGrpSpPr>
          <p:grpSpPr>
            <a:xfrm>
              <a:off x="1289520" y="896716"/>
              <a:ext cx="4932011" cy="3429662"/>
              <a:chOff x="0" y="0"/>
              <a:chExt cx="4932010" cy="3429661"/>
            </a:xfrm>
          </p:grpSpPr>
          <p:sp>
            <p:nvSpPr>
              <p:cNvPr id="141" name="橢圓形"/>
              <p:cNvSpPr/>
              <p:nvPr/>
            </p:nvSpPr>
            <p:spPr>
              <a:xfrm>
                <a:off x="0" y="0"/>
                <a:ext cx="4932010" cy="342966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42" name="圓形"/>
              <p:cNvSpPr/>
              <p:nvPr/>
            </p:nvSpPr>
            <p:spPr>
              <a:xfrm>
                <a:off x="3553851" y="582275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43" name="圓形"/>
              <p:cNvSpPr/>
              <p:nvPr/>
            </p:nvSpPr>
            <p:spPr>
              <a:xfrm>
                <a:off x="3914877" y="1448676"/>
                <a:ext cx="532307" cy="532308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44" name="課程群體"/>
              <p:cNvSpPr txBox="1"/>
              <p:nvPr/>
            </p:nvSpPr>
            <p:spPr>
              <a:xfrm>
                <a:off x="1651935" y="74347"/>
                <a:ext cx="1631213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0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rPr>
                    <a:latin typeface="新宋体" panose="02010609030101010101" pitchFamily="49" charset="-122"/>
                    <a:ea typeface="新宋体" panose="02010609030101010101" pitchFamily="49" charset="-122"/>
                  </a:rPr>
                  <a:t>課程群體</a:t>
                </a:r>
              </a:p>
            </p:txBody>
          </p:sp>
          <p:sp>
            <p:nvSpPr>
              <p:cNvPr id="145" name="丁"/>
              <p:cNvSpPr txBox="1"/>
              <p:nvPr/>
            </p:nvSpPr>
            <p:spPr>
              <a:xfrm>
                <a:off x="3611021" y="603182"/>
                <a:ext cx="412932" cy="4770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5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rPr>
                    <a:latin typeface="新宋体" panose="02010609030101010101" pitchFamily="49" charset="-122"/>
                    <a:ea typeface="新宋体" panose="02010609030101010101" pitchFamily="49" charset="-122"/>
                  </a:rPr>
                  <a:t>丁</a:t>
                </a:r>
              </a:p>
            </p:txBody>
          </p:sp>
          <p:sp>
            <p:nvSpPr>
              <p:cNvPr id="146" name="諭"/>
              <p:cNvSpPr txBox="1"/>
              <p:nvPr/>
            </p:nvSpPr>
            <p:spPr>
              <a:xfrm>
                <a:off x="3970210" y="1453209"/>
                <a:ext cx="412932" cy="4770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5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rPr>
                    <a:latin typeface="新宋体" panose="02010609030101010101" pitchFamily="49" charset="-122"/>
                    <a:ea typeface="新宋体" panose="02010609030101010101" pitchFamily="49" charset="-122"/>
                  </a:rPr>
                  <a:t>諭</a:t>
                </a:r>
              </a:p>
            </p:txBody>
          </p:sp>
        </p:grpSp>
        <p:sp>
          <p:nvSpPr>
            <p:cNvPr id="148" name="社會文化"/>
            <p:cNvSpPr txBox="1"/>
            <p:nvPr/>
          </p:nvSpPr>
          <p:spPr>
            <a:xfrm>
              <a:off x="2892157" y="190349"/>
              <a:ext cx="1631214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000">
                  <a:latin typeface="Songti TC Regular"/>
                  <a:ea typeface="Songti TC Regular"/>
                  <a:cs typeface="Songti TC Regular"/>
                  <a:sym typeface="Songti TC Regular"/>
                </a:defRPr>
              </a:lvl1pPr>
            </a:lstStyle>
            <a:p>
              <a:r>
                <a:rPr>
                  <a:latin typeface="新宋体" panose="02010609030101010101" pitchFamily="49" charset="-122"/>
                  <a:ea typeface="新宋体" panose="02010609030101010101" pitchFamily="49" charset="-122"/>
                </a:rPr>
                <a:t>社會文化</a:t>
              </a:r>
            </a:p>
          </p:txBody>
        </p:sp>
        <p:grpSp>
          <p:nvGrpSpPr>
            <p:cNvPr id="160" name="群組"/>
            <p:cNvGrpSpPr/>
            <p:nvPr/>
          </p:nvGrpSpPr>
          <p:grpSpPr>
            <a:xfrm>
              <a:off x="2570049" y="1607764"/>
              <a:ext cx="2554746" cy="2440292"/>
              <a:chOff x="0" y="0"/>
              <a:chExt cx="2554745" cy="2440290"/>
            </a:xfrm>
          </p:grpSpPr>
          <p:sp>
            <p:nvSpPr>
              <p:cNvPr id="149" name="圓形"/>
              <p:cNvSpPr/>
              <p:nvPr/>
            </p:nvSpPr>
            <p:spPr>
              <a:xfrm>
                <a:off x="0" y="0"/>
                <a:ext cx="2440290" cy="244029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50" name="圓形"/>
              <p:cNvSpPr/>
              <p:nvPr/>
            </p:nvSpPr>
            <p:spPr>
              <a:xfrm>
                <a:off x="1678715" y="454457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51" name="圓形"/>
              <p:cNvSpPr/>
              <p:nvPr/>
            </p:nvSpPr>
            <p:spPr>
              <a:xfrm>
                <a:off x="697860" y="660516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52" name="圓形"/>
              <p:cNvSpPr/>
              <p:nvPr/>
            </p:nvSpPr>
            <p:spPr>
              <a:xfrm>
                <a:off x="1306652" y="1046355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53" name="圓形"/>
              <p:cNvSpPr/>
              <p:nvPr/>
            </p:nvSpPr>
            <p:spPr>
              <a:xfrm>
                <a:off x="2022438" y="1357033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54" name="圓形"/>
              <p:cNvSpPr/>
              <p:nvPr/>
            </p:nvSpPr>
            <p:spPr>
              <a:xfrm>
                <a:off x="119537" y="953991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55" name="小組"/>
              <p:cNvSpPr txBox="1"/>
              <p:nvPr/>
            </p:nvSpPr>
            <p:spPr>
              <a:xfrm>
                <a:off x="887835" y="47337"/>
                <a:ext cx="861772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0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rPr>
                    <a:latin typeface="新宋体" panose="02010609030101010101" pitchFamily="49" charset="-122"/>
                    <a:ea typeface="新宋体" panose="02010609030101010101" pitchFamily="49" charset="-122"/>
                  </a:rPr>
                  <a:t>小組</a:t>
                </a:r>
              </a:p>
            </p:txBody>
          </p:sp>
          <p:grpSp>
            <p:nvGrpSpPr>
              <p:cNvPr id="158" name="群組"/>
              <p:cNvGrpSpPr/>
              <p:nvPr/>
            </p:nvGrpSpPr>
            <p:grpSpPr>
              <a:xfrm>
                <a:off x="1222685" y="1708590"/>
                <a:ext cx="532309" cy="546542"/>
                <a:chOff x="0" y="0"/>
                <a:chExt cx="532307" cy="546541"/>
              </a:xfrm>
            </p:grpSpPr>
            <p:sp>
              <p:nvSpPr>
                <p:cNvPr id="156" name="圓形"/>
                <p:cNvSpPr/>
                <p:nvPr/>
              </p:nvSpPr>
              <p:spPr>
                <a:xfrm>
                  <a:off x="0" y="14234"/>
                  <a:ext cx="532307" cy="532307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38100" dist="25400" dir="2700000" rotWithShape="0">
                    <a:srgbClr val="000000">
                      <a:alpha val="6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Songti TC Regular"/>
                      <a:ea typeface="Songti TC Regular"/>
                      <a:cs typeface="Songti TC Regular"/>
                      <a:sym typeface="Songti TC Regular"/>
                    </a:defRPr>
                  </a:pPr>
                  <a:endParaRPr>
                    <a:latin typeface="新宋体" panose="02010609030101010101" pitchFamily="49" charset="-122"/>
                    <a:ea typeface="新宋体" panose="02010609030101010101" pitchFamily="49" charset="-122"/>
                  </a:endParaRPr>
                </a:p>
              </p:txBody>
            </p:sp>
            <p:sp>
              <p:nvSpPr>
                <p:cNvPr id="157" name="我"/>
                <p:cNvSpPr txBox="1"/>
                <p:nvPr/>
              </p:nvSpPr>
              <p:spPr>
                <a:xfrm>
                  <a:off x="79473" y="0"/>
                  <a:ext cx="412930" cy="4770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2500">
                      <a:latin typeface="Songti TC Regular"/>
                      <a:ea typeface="Songti TC Regular"/>
                      <a:cs typeface="Songti TC Regular"/>
                      <a:sym typeface="Songti TC Regular"/>
                    </a:defRPr>
                  </a:lvl1pPr>
                </a:lstStyle>
                <a:p>
                  <a:r>
                    <a:rPr>
                      <a:latin typeface="新宋体" panose="02010609030101010101" pitchFamily="49" charset="-122"/>
                      <a:ea typeface="新宋体" panose="02010609030101010101" pitchFamily="49" charset="-122"/>
                    </a:rPr>
                    <a:t>我</a:t>
                  </a:r>
                </a:p>
              </p:txBody>
            </p:sp>
          </p:grpSp>
          <p:sp>
            <p:nvSpPr>
              <p:cNvPr id="159" name="圓形"/>
              <p:cNvSpPr/>
              <p:nvPr/>
            </p:nvSpPr>
            <p:spPr>
              <a:xfrm>
                <a:off x="664273" y="1373649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EE6798-C3C7-4C82-9D7F-4F33423AA6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1" y="6521678"/>
            <a:ext cx="194923" cy="215444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16</a:t>
            </a:fld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日期占位符 3"/>
          <p:cNvSpPr txBox="1"/>
          <p:nvPr/>
        </p:nvSpPr>
        <p:spPr>
          <a:xfrm>
            <a:off x="8264145" y="6520179"/>
            <a:ext cx="249341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2021/4/19</a:t>
            </a:r>
          </a:p>
        </p:txBody>
      </p:sp>
      <p:sp>
        <p:nvSpPr>
          <p:cNvPr id="164" name="不同層次的動力"/>
          <p:cNvSpPr txBox="1"/>
          <p:nvPr/>
        </p:nvSpPr>
        <p:spPr>
          <a:xfrm>
            <a:off x="508619" y="319273"/>
            <a:ext cx="296491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不同層次的動力</a:t>
            </a:r>
          </a:p>
        </p:txBody>
      </p:sp>
      <p:sp>
        <p:nvSpPr>
          <p:cNvPr id="165" name="①個體內在"/>
          <p:cNvSpPr txBox="1"/>
          <p:nvPr/>
        </p:nvSpPr>
        <p:spPr>
          <a:xfrm>
            <a:off x="9874889" y="790360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①個體內在</a:t>
            </a:r>
          </a:p>
        </p:txBody>
      </p:sp>
      <p:sp>
        <p:nvSpPr>
          <p:cNvPr id="166" name="②成員之間"/>
          <p:cNvSpPr txBox="1"/>
          <p:nvPr/>
        </p:nvSpPr>
        <p:spPr>
          <a:xfrm>
            <a:off x="9917922" y="1471542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②成員之間</a:t>
            </a:r>
          </a:p>
        </p:txBody>
      </p:sp>
      <p:sp>
        <p:nvSpPr>
          <p:cNvPr id="167" name="③小組主體"/>
          <p:cNvSpPr txBox="1"/>
          <p:nvPr/>
        </p:nvSpPr>
        <p:spPr>
          <a:xfrm>
            <a:off x="9917922" y="2163431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③小組主體</a:t>
            </a:r>
          </a:p>
        </p:txBody>
      </p:sp>
      <p:sp>
        <p:nvSpPr>
          <p:cNvPr id="168" name="④課程主體"/>
          <p:cNvSpPr txBox="1"/>
          <p:nvPr/>
        </p:nvSpPr>
        <p:spPr>
          <a:xfrm>
            <a:off x="9917922" y="2855319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④課程主體</a:t>
            </a:r>
          </a:p>
        </p:txBody>
      </p:sp>
      <p:sp>
        <p:nvSpPr>
          <p:cNvPr id="169" name="⑤社會文化"/>
          <p:cNvSpPr txBox="1"/>
          <p:nvPr/>
        </p:nvSpPr>
        <p:spPr>
          <a:xfrm>
            <a:off x="9917922" y="3595580"/>
            <a:ext cx="20159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⑤社會文化</a:t>
            </a:r>
          </a:p>
        </p:txBody>
      </p:sp>
      <p:grpSp>
        <p:nvGrpSpPr>
          <p:cNvPr id="182" name="群組"/>
          <p:cNvGrpSpPr/>
          <p:nvPr/>
        </p:nvGrpSpPr>
        <p:grpSpPr>
          <a:xfrm>
            <a:off x="2104285" y="817453"/>
            <a:ext cx="7511052" cy="5223095"/>
            <a:chOff x="0" y="0"/>
            <a:chExt cx="7511051" cy="5223094"/>
          </a:xfrm>
        </p:grpSpPr>
        <p:sp>
          <p:nvSpPr>
            <p:cNvPr id="170" name="橢圓形"/>
            <p:cNvSpPr/>
            <p:nvPr/>
          </p:nvSpPr>
          <p:spPr>
            <a:xfrm>
              <a:off x="0" y="0"/>
              <a:ext cx="7511051" cy="522309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Songti TC Regular"/>
                  <a:ea typeface="Songti TC Regular"/>
                  <a:cs typeface="Songti TC Regular"/>
                  <a:sym typeface="Songti TC Regular"/>
                </a:defRPr>
              </a:pPr>
              <a:endParaRPr>
                <a:latin typeface="新宋体" panose="02010609030101010101" pitchFamily="49" charset="-122"/>
                <a:ea typeface="新宋体" panose="02010609030101010101" pitchFamily="49" charset="-122"/>
              </a:endParaRPr>
            </a:p>
          </p:txBody>
        </p:sp>
        <p:grpSp>
          <p:nvGrpSpPr>
            <p:cNvPr id="173" name="群組"/>
            <p:cNvGrpSpPr/>
            <p:nvPr/>
          </p:nvGrpSpPr>
          <p:grpSpPr>
            <a:xfrm>
              <a:off x="1289520" y="896716"/>
              <a:ext cx="4932011" cy="3429662"/>
              <a:chOff x="0" y="0"/>
              <a:chExt cx="4932010" cy="3429661"/>
            </a:xfrm>
          </p:grpSpPr>
          <p:sp>
            <p:nvSpPr>
              <p:cNvPr id="171" name="橢圓形"/>
              <p:cNvSpPr/>
              <p:nvPr/>
            </p:nvSpPr>
            <p:spPr>
              <a:xfrm>
                <a:off x="0" y="0"/>
                <a:ext cx="4932010" cy="342966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72" name="課程群體"/>
              <p:cNvSpPr txBox="1"/>
              <p:nvPr/>
            </p:nvSpPr>
            <p:spPr>
              <a:xfrm>
                <a:off x="1651935" y="74347"/>
                <a:ext cx="1631213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0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rPr>
                    <a:latin typeface="新宋体" panose="02010609030101010101" pitchFamily="49" charset="-122"/>
                    <a:ea typeface="新宋体" panose="02010609030101010101" pitchFamily="49" charset="-122"/>
                  </a:rPr>
                  <a:t>課程群體</a:t>
                </a:r>
              </a:p>
            </p:txBody>
          </p:sp>
        </p:grpSp>
        <p:sp>
          <p:nvSpPr>
            <p:cNvPr id="174" name="社會文化"/>
            <p:cNvSpPr txBox="1"/>
            <p:nvPr/>
          </p:nvSpPr>
          <p:spPr>
            <a:xfrm>
              <a:off x="2892157" y="190349"/>
              <a:ext cx="1631214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000">
                  <a:latin typeface="Songti TC Regular"/>
                  <a:ea typeface="Songti TC Regular"/>
                  <a:cs typeface="Songti TC Regular"/>
                  <a:sym typeface="Songti TC Regular"/>
                </a:defRPr>
              </a:lvl1pPr>
            </a:lstStyle>
            <a:p>
              <a:r>
                <a:rPr>
                  <a:latin typeface="新宋体" panose="02010609030101010101" pitchFamily="49" charset="-122"/>
                  <a:ea typeface="新宋体" panose="02010609030101010101" pitchFamily="49" charset="-122"/>
                </a:rPr>
                <a:t>社會文化</a:t>
              </a:r>
            </a:p>
          </p:txBody>
        </p:sp>
        <p:grpSp>
          <p:nvGrpSpPr>
            <p:cNvPr id="181" name="群組"/>
            <p:cNvGrpSpPr/>
            <p:nvPr/>
          </p:nvGrpSpPr>
          <p:grpSpPr>
            <a:xfrm>
              <a:off x="2570049" y="1607764"/>
              <a:ext cx="2440290" cy="2905363"/>
              <a:chOff x="0" y="0"/>
              <a:chExt cx="2440289" cy="2905361"/>
            </a:xfrm>
          </p:grpSpPr>
          <p:sp>
            <p:nvSpPr>
              <p:cNvPr id="175" name="圓形"/>
              <p:cNvSpPr/>
              <p:nvPr/>
            </p:nvSpPr>
            <p:spPr>
              <a:xfrm>
                <a:off x="0" y="0"/>
                <a:ext cx="2440290" cy="244029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76" name="圓形"/>
              <p:cNvSpPr/>
              <p:nvPr/>
            </p:nvSpPr>
            <p:spPr>
              <a:xfrm>
                <a:off x="1630942" y="640438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77" name="小組"/>
              <p:cNvSpPr/>
              <p:nvPr/>
            </p:nvSpPr>
            <p:spPr>
              <a:xfrm>
                <a:off x="887835" y="4733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0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rPr>
                    <a:latin typeface="新宋体" panose="02010609030101010101" pitchFamily="49" charset="-122"/>
                    <a:ea typeface="新宋体" panose="02010609030101010101" pitchFamily="49" charset="-122"/>
                  </a:rPr>
                  <a:t>小組</a:t>
                </a:r>
              </a:p>
            </p:txBody>
          </p:sp>
          <p:sp>
            <p:nvSpPr>
              <p:cNvPr id="178" name="群組"/>
              <p:cNvSpPr/>
              <p:nvPr/>
            </p:nvSpPr>
            <p:spPr>
              <a:xfrm>
                <a:off x="1630942" y="1353370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79" name="圓形"/>
              <p:cNvSpPr/>
              <p:nvPr/>
            </p:nvSpPr>
            <p:spPr>
              <a:xfrm>
                <a:off x="328405" y="1172128"/>
                <a:ext cx="532307" cy="5323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pPr>
                <a:endParaRPr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80" name="個體"/>
              <p:cNvSpPr/>
              <p:nvPr/>
            </p:nvSpPr>
            <p:spPr>
              <a:xfrm>
                <a:off x="820661" y="163536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000"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r>
                  <a:rPr>
                    <a:latin typeface="新宋体" panose="02010609030101010101" pitchFamily="49" charset="-122"/>
                    <a:ea typeface="新宋体" panose="02010609030101010101" pitchFamily="49" charset="-122"/>
                  </a:rPr>
                  <a:t>個體</a:t>
                </a:r>
              </a:p>
            </p:txBody>
          </p:sp>
        </p:grpSp>
      </p:grpSp>
      <p:sp>
        <p:nvSpPr>
          <p:cNvPr id="183" name="線條"/>
          <p:cNvSpPr/>
          <p:nvPr/>
        </p:nvSpPr>
        <p:spPr>
          <a:xfrm>
            <a:off x="3470503" y="2072114"/>
            <a:ext cx="1824402" cy="1309255"/>
          </a:xfrm>
          <a:prstGeom prst="line">
            <a:avLst/>
          </a:prstGeom>
          <a:ln w="63500">
            <a:solidFill>
              <a:srgbClr val="823B7A"/>
            </a:solidFill>
            <a:tailEnd type="triangle"/>
          </a:ln>
        </p:spPr>
        <p:txBody>
          <a:bodyPr lIns="45719" rIns="45719"/>
          <a:lstStyle/>
          <a:p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4" name="線條"/>
          <p:cNvSpPr/>
          <p:nvPr/>
        </p:nvSpPr>
        <p:spPr>
          <a:xfrm>
            <a:off x="4455495" y="2409683"/>
            <a:ext cx="1067057" cy="783878"/>
          </a:xfrm>
          <a:prstGeom prst="line">
            <a:avLst/>
          </a:prstGeom>
          <a:ln w="63500">
            <a:solidFill>
              <a:srgbClr val="823B7A"/>
            </a:solidFill>
            <a:tailEnd type="triangle"/>
          </a:ln>
        </p:spPr>
        <p:txBody>
          <a:bodyPr lIns="45719" rIns="45719"/>
          <a:lstStyle/>
          <a:p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5" name="線條"/>
          <p:cNvSpPr/>
          <p:nvPr/>
        </p:nvSpPr>
        <p:spPr>
          <a:xfrm flipV="1">
            <a:off x="5530723" y="3377326"/>
            <a:ext cx="793307" cy="345872"/>
          </a:xfrm>
          <a:prstGeom prst="line">
            <a:avLst/>
          </a:prstGeom>
          <a:ln w="38100">
            <a:solidFill>
              <a:srgbClr val="823B7A"/>
            </a:solidFill>
            <a:miter lim="400000"/>
            <a:headEnd type="triangle"/>
            <a:tailEnd type="triangle"/>
          </a:ln>
        </p:spPr>
        <p:txBody>
          <a:bodyPr lIns="45719" rIns="45719"/>
          <a:lstStyle/>
          <a:p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6" name="線條"/>
          <p:cNvSpPr/>
          <p:nvPr/>
        </p:nvSpPr>
        <p:spPr>
          <a:xfrm>
            <a:off x="5530723" y="3917370"/>
            <a:ext cx="756389" cy="114064"/>
          </a:xfrm>
          <a:prstGeom prst="line">
            <a:avLst/>
          </a:prstGeom>
          <a:ln w="38100">
            <a:solidFill>
              <a:srgbClr val="823B7A"/>
            </a:solidFill>
            <a:miter lim="400000"/>
            <a:headEnd type="triangle"/>
            <a:tailEnd type="triangle"/>
          </a:ln>
        </p:spPr>
        <p:txBody>
          <a:bodyPr lIns="45719" rIns="45719"/>
          <a:lstStyle/>
          <a:p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7" name="線條"/>
          <p:cNvSpPr/>
          <p:nvPr/>
        </p:nvSpPr>
        <p:spPr>
          <a:xfrm flipV="1">
            <a:off x="5086748" y="3858558"/>
            <a:ext cx="448791" cy="28249"/>
          </a:xfrm>
          <a:prstGeom prst="line">
            <a:avLst/>
          </a:prstGeom>
          <a:ln w="38100">
            <a:solidFill>
              <a:srgbClr val="823B7A"/>
            </a:solidFill>
            <a:miter lim="400000"/>
            <a:tailEnd type="triangle"/>
          </a:ln>
        </p:spPr>
        <p:txBody>
          <a:bodyPr lIns="45719" rIns="45719"/>
          <a:lstStyle/>
          <a:p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8" name="線條"/>
          <p:cNvSpPr/>
          <p:nvPr/>
        </p:nvSpPr>
        <p:spPr>
          <a:xfrm flipH="1" flipV="1">
            <a:off x="6440432" y="3897020"/>
            <a:ext cx="301515" cy="301515"/>
          </a:xfrm>
          <a:prstGeom prst="line">
            <a:avLst/>
          </a:prstGeom>
          <a:ln w="38100">
            <a:solidFill>
              <a:srgbClr val="823B7A"/>
            </a:solidFill>
            <a:miter lim="400000"/>
            <a:tailEnd type="triangle"/>
          </a:ln>
        </p:spPr>
        <p:txBody>
          <a:bodyPr lIns="45719" rIns="45719"/>
          <a:lstStyle/>
          <a:p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9" name="線條"/>
          <p:cNvSpPr/>
          <p:nvPr/>
        </p:nvSpPr>
        <p:spPr>
          <a:xfrm flipH="1">
            <a:off x="6369863" y="3324829"/>
            <a:ext cx="424343" cy="1"/>
          </a:xfrm>
          <a:prstGeom prst="line">
            <a:avLst/>
          </a:prstGeom>
          <a:ln w="38100">
            <a:solidFill>
              <a:srgbClr val="823B7A"/>
            </a:solidFill>
            <a:miter lim="400000"/>
            <a:tailEnd type="triangle"/>
          </a:ln>
        </p:spPr>
        <p:txBody>
          <a:bodyPr lIns="45719" rIns="45719"/>
          <a:lstStyle/>
          <a:p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0" name="線條"/>
          <p:cNvSpPr/>
          <p:nvPr/>
        </p:nvSpPr>
        <p:spPr>
          <a:xfrm flipV="1">
            <a:off x="6538297" y="2435989"/>
            <a:ext cx="439241" cy="439241"/>
          </a:xfrm>
          <a:prstGeom prst="line">
            <a:avLst/>
          </a:prstGeom>
          <a:ln w="50800">
            <a:solidFill>
              <a:srgbClr val="823B7A"/>
            </a:solidFill>
            <a:miter lim="400000"/>
            <a:tailEnd type="triangle"/>
          </a:ln>
        </p:spPr>
        <p:txBody>
          <a:bodyPr lIns="45719" rIns="45719"/>
          <a:lstStyle/>
          <a:p>
            <a:endParaRPr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1" name="①"/>
          <p:cNvSpPr txBox="1"/>
          <p:nvPr/>
        </p:nvSpPr>
        <p:spPr>
          <a:xfrm>
            <a:off x="5067975" y="4005087"/>
            <a:ext cx="4770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①</a:t>
            </a:r>
          </a:p>
        </p:txBody>
      </p:sp>
      <p:sp>
        <p:nvSpPr>
          <p:cNvPr id="192" name="②"/>
          <p:cNvSpPr txBox="1"/>
          <p:nvPr/>
        </p:nvSpPr>
        <p:spPr>
          <a:xfrm>
            <a:off x="5757602" y="3411513"/>
            <a:ext cx="4770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②</a:t>
            </a:r>
          </a:p>
        </p:txBody>
      </p:sp>
      <p:sp>
        <p:nvSpPr>
          <p:cNvPr id="193" name="③"/>
          <p:cNvSpPr txBox="1"/>
          <p:nvPr/>
        </p:nvSpPr>
        <p:spPr>
          <a:xfrm>
            <a:off x="6865966" y="2519922"/>
            <a:ext cx="4770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③</a:t>
            </a:r>
          </a:p>
        </p:txBody>
      </p:sp>
      <p:sp>
        <p:nvSpPr>
          <p:cNvPr id="194" name="④"/>
          <p:cNvSpPr txBox="1"/>
          <p:nvPr/>
        </p:nvSpPr>
        <p:spPr>
          <a:xfrm>
            <a:off x="4589412" y="2000869"/>
            <a:ext cx="4770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④</a:t>
            </a:r>
          </a:p>
        </p:txBody>
      </p:sp>
      <p:sp>
        <p:nvSpPr>
          <p:cNvPr id="195" name="⑤"/>
          <p:cNvSpPr txBox="1"/>
          <p:nvPr/>
        </p:nvSpPr>
        <p:spPr>
          <a:xfrm>
            <a:off x="3994296" y="2600059"/>
            <a:ext cx="4770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⑤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5EA01AA-7416-4BFC-A9C3-2DD8E9960A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1" y="6521678"/>
            <a:ext cx="194923" cy="215444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17</a:t>
            </a:fld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标题 1"/>
          <p:cNvSpPr txBox="1">
            <a:spLocks noGrp="1"/>
          </p:cNvSpPr>
          <p:nvPr>
            <p:ph type="title"/>
          </p:nvPr>
        </p:nvSpPr>
        <p:spPr>
          <a:xfrm>
            <a:off x="468143" y="536767"/>
            <a:ext cx="3718042" cy="2093976"/>
          </a:xfrm>
          <a:prstGeom prst="rect">
            <a:avLst/>
          </a:prstGeom>
        </p:spPr>
        <p:txBody>
          <a:bodyPr/>
          <a:lstStyle/>
          <a:p>
            <a:pPr algn="ctr">
              <a:defRPr sz="4200" spc="-58"/>
            </a:pPr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如何轉化</a:t>
            </a:r>
          </a:p>
          <a:p>
            <a:pPr algn="ctr">
              <a:defRPr sz="4200" spc="-58"/>
            </a:pPr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負能量？</a:t>
            </a:r>
          </a:p>
        </p:txBody>
      </p:sp>
      <p:sp>
        <p:nvSpPr>
          <p:cNvPr id="198" name="内容占位符 2"/>
          <p:cNvSpPr txBox="1">
            <a:spLocks noGrp="1"/>
          </p:cNvSpPr>
          <p:nvPr>
            <p:ph type="body" idx="1"/>
          </p:nvPr>
        </p:nvSpPr>
        <p:spPr>
          <a:xfrm>
            <a:off x="5139909" y="754492"/>
            <a:ext cx="6562727" cy="5349016"/>
          </a:xfrm>
          <a:prstGeom prst="rect">
            <a:avLst/>
          </a:prstGeom>
        </p:spPr>
        <p:txBody>
          <a:bodyPr/>
          <a:lstStyle/>
          <a:p>
            <a:pPr marL="373380" indent="-373380" defTabSz="896111">
              <a:spcBef>
                <a:spcPts val="1100"/>
              </a:spcBef>
              <a:buClrTx/>
              <a:buFontTx/>
              <a:buChar char="•"/>
              <a:defRPr sz="3724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不對成員（含自己）貼上「負能量」的標籤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73380" indent="-373380" defTabSz="896111">
              <a:spcBef>
                <a:spcPts val="1100"/>
              </a:spcBef>
              <a:buClrTx/>
              <a:buFontTx/>
              <a:buChar char="•"/>
              <a:defRPr sz="3724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正向看待並轉化不利小組的行動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73380" indent="-373380" defTabSz="896111">
              <a:spcBef>
                <a:spcPts val="1100"/>
              </a:spcBef>
              <a:buClrTx/>
              <a:buFontTx/>
              <a:buChar char="•"/>
              <a:defRPr sz="3724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「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我為自己」的轉化</a:t>
            </a: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：「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人人為我、我為自己、己為人人</a:t>
            </a: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」</a:t>
            </a:r>
          </a:p>
        </p:txBody>
      </p:sp>
      <p:sp>
        <p:nvSpPr>
          <p:cNvPr id="199" name="日期占位符 4"/>
          <p:cNvSpPr txBox="1"/>
          <p:nvPr/>
        </p:nvSpPr>
        <p:spPr>
          <a:xfrm>
            <a:off x="689183" y="6519862"/>
            <a:ext cx="3426128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</a:lstStyle>
          <a:p>
            <a:r>
              <a:rPr>
                <a:latin typeface="新宋体" panose="02010609030101010101" pitchFamily="49" charset="-122"/>
                <a:ea typeface="新宋体" panose="02010609030101010101" pitchFamily="49" charset="-122"/>
              </a:rPr>
              <a:t>2021/4/19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04B7995-1DD8-4838-A507-90BFA805DD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1" y="6521678"/>
            <a:ext cx="194923" cy="215444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18</a:t>
            </a:fld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如何平衡群體『情感綁架』與『接納』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 defTabSz="905255">
              <a:defRPr sz="4600" spc="-100"/>
            </a:lvl1pPr>
          </a:lstStyle>
          <a:p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如何平衡群體『情感綁架』與『接納</a:t>
            </a: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』</a:t>
            </a:r>
          </a:p>
        </p:txBody>
      </p:sp>
      <p:sp>
        <p:nvSpPr>
          <p:cNvPr id="153" name="薩提爾模式：一致性溝通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薩提爾模式：一致性溝通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54" name="文本占位符 4"/>
          <p:cNvSpPr>
            <a:spLocks noGrp="1"/>
          </p:cNvSpPr>
          <p:nvPr>
            <p:ph type="body" idx="21"/>
          </p:nvPr>
        </p:nvSpPr>
        <p:spPr>
          <a:xfrm>
            <a:off x="5537494" y="2154602"/>
            <a:ext cx="4696710" cy="914339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1"/>
            </a:solidFill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795527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libri"/>
              <a:defRPr sz="1500" cap="none" spc="0"/>
            </a:lvl1pPr>
          </a:lstStyle>
          <a:p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第一步，先關注接納對方，接住情緒，瞭解想法，瞭解他在群體中想要什麼，為什麼會是這樣的表現</a:t>
            </a: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</a:p>
        </p:txBody>
      </p:sp>
      <p:grpSp>
        <p:nvGrpSpPr>
          <p:cNvPr id="157" name="文本占位符 4"/>
          <p:cNvGrpSpPr/>
          <p:nvPr/>
        </p:nvGrpSpPr>
        <p:grpSpPr>
          <a:xfrm>
            <a:off x="5547107" y="3139281"/>
            <a:ext cx="4696710" cy="914339"/>
            <a:chOff x="0" y="0"/>
            <a:chExt cx="4696709" cy="914337"/>
          </a:xfrm>
        </p:grpSpPr>
        <p:sp>
          <p:nvSpPr>
            <p:cNvPr id="155" name="矩形"/>
            <p:cNvSpPr/>
            <p:nvPr/>
          </p:nvSpPr>
          <p:spPr>
            <a:xfrm>
              <a:off x="-1" y="0"/>
              <a:ext cx="4696711" cy="914338"/>
            </a:xfrm>
            <a:prstGeom prst="rect">
              <a:avLst/>
            </a:prstGeom>
            <a:solidFill>
              <a:srgbClr val="FFFFFF"/>
            </a:solidFill>
            <a:ln w="15875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81381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endParaRPr>
            </a:p>
          </p:txBody>
        </p:sp>
        <p:sp>
          <p:nvSpPr>
            <p:cNvPr id="156" name="第二步，表达自我的感受，表达自己的困惑、不舒服、质疑，即内在的真实感受。"/>
            <p:cNvSpPr txBox="1"/>
            <p:nvPr/>
          </p:nvSpPr>
          <p:spPr>
            <a:xfrm>
              <a:off x="7937" y="7938"/>
              <a:ext cx="4680835" cy="898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defTabSz="813816">
                <a:defRPr sz="1600"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 marL="0" marR="0" lvl="0" indent="0" algn="l" defTabSz="81381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Franklin Gothic Book"/>
                </a:rPr>
                <a:t>第二步，表達自我的感受，表達自己的困惑、不舒服、質疑，即內在的真實感受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Franklin Gothic Book"/>
                </a:rPr>
                <a:t>。</a:t>
              </a:r>
            </a:p>
          </p:txBody>
        </p:sp>
      </p:grpSp>
      <p:grpSp>
        <p:nvGrpSpPr>
          <p:cNvPr id="160" name="文本占位符 4"/>
          <p:cNvGrpSpPr/>
          <p:nvPr/>
        </p:nvGrpSpPr>
        <p:grpSpPr>
          <a:xfrm>
            <a:off x="5528235" y="4127817"/>
            <a:ext cx="4734454" cy="2206724"/>
            <a:chOff x="0" y="0"/>
            <a:chExt cx="4734453" cy="2206723"/>
          </a:xfrm>
        </p:grpSpPr>
        <p:sp>
          <p:nvSpPr>
            <p:cNvPr id="158" name="矩形"/>
            <p:cNvSpPr/>
            <p:nvPr/>
          </p:nvSpPr>
          <p:spPr>
            <a:xfrm>
              <a:off x="-1" y="-1"/>
              <a:ext cx="4734455" cy="2206725"/>
            </a:xfrm>
            <a:prstGeom prst="rect">
              <a:avLst/>
            </a:prstGeom>
            <a:solidFill>
              <a:srgbClr val="FFFFFF"/>
            </a:solidFill>
            <a:ln w="15875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7589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endParaRPr>
            </a:p>
          </p:txBody>
        </p:sp>
        <p:sp>
          <p:nvSpPr>
            <p:cNvPr id="159" name="第三步，如果到了某种互相理解的基础，面对真实。…"/>
            <p:cNvSpPr txBox="1"/>
            <p:nvPr/>
          </p:nvSpPr>
          <p:spPr>
            <a:xfrm>
              <a:off x="7937" y="7938"/>
              <a:ext cx="4718579" cy="2190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marL="0" marR="0" lvl="0" indent="0" algn="l" defTabSz="7589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 kumimoji="0" sz="1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Franklin Gothic Book"/>
                </a:rPr>
                <a:t>第三步，如果到了某種互相理解的基礎，面對真實</a:t>
              </a:r>
              <a:r>
                <a:rPr kumimoji="0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Franklin Gothic Book"/>
                </a:rPr>
                <a:t>。</a:t>
              </a:r>
            </a:p>
            <a:p>
              <a:pPr marL="0" marR="0" lvl="0" indent="0" algn="l" defTabSz="7589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 kumimoji="0" sz="1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Franklin Gothic Book"/>
                </a:rPr>
                <a:t>比如情感綁架的夥伴一直用這種方式，但我們沒有時間和精力理解和説明</a:t>
              </a:r>
              <a:r>
                <a:rPr lang="zh-CN" altLang="en-US" sz="1500" dirty="0">
                  <a:latin typeface="新宋体" panose="02010609030101010101" pitchFamily="49" charset="-122"/>
                  <a:ea typeface="新宋体" panose="02010609030101010101" pitchFamily="49" charset="-122"/>
                </a:rPr>
                <a:t>它</a:t>
              </a:r>
              <a:r>
                <a:rPr kumimoji="0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Franklin Gothic Book"/>
                </a:rPr>
                <a:t>，把這些部分擺到這位夥伴和我之間去檢視，該怎麼辦。不需要標準答案，而是一起解決現實問題。如果繼續耍賴，就執行自己可以做的事，對自己和群體負起責任。如果</a:t>
              </a:r>
              <a:r>
                <a:rPr lang="zh-CN" altLang="en-US" sz="1500" dirty="0">
                  <a:latin typeface="新宋体" panose="02010609030101010101" pitchFamily="49" charset="-122"/>
                  <a:ea typeface="新宋体" panose="02010609030101010101" pitchFamily="49" charset="-122"/>
                </a:rPr>
                <a:t>他</a:t>
              </a:r>
              <a:r>
                <a:rPr kumimoji="0" sz="1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Franklin Gothic Book"/>
                </a:rPr>
                <a:t>有啟發，會行動，則是對團體發展有非常好的推動</a:t>
              </a:r>
              <a:r>
                <a:rPr kumimoji="0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Franklin Gothic Book"/>
                </a:rPr>
                <a:t>。</a:t>
              </a:r>
            </a:p>
          </p:txBody>
        </p:sp>
      </p:grpSp>
      <p:pic>
        <p:nvPicPr>
          <p:cNvPr id="161" name="截圖 2021-04-24 上午8.25.03.png" descr="截圖 2021-04-24 上午8.25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22" y="2830628"/>
            <a:ext cx="3378201" cy="31242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114DF1-7005-4869-90F2-CF9761F35C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0" y="6521680"/>
            <a:ext cx="194921" cy="215440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19</a:t>
            </a:fld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『接納』如何發生？（以自身在本組的經驗為例）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>
              <a:defRPr spc="-99"/>
            </a:pPr>
            <a:r>
              <a:rPr lang="zh-CN" altLang="en-US" b="1" dirty="0">
                <a:latin typeface="新宋体" panose="02010609030101010101" pitchFamily="49" charset="-122"/>
                <a:ea typeface="新宋体" panose="02010609030101010101" pitchFamily="49" charset="-122"/>
              </a:rPr>
              <a:t>今天的主要内容</a:t>
            </a:r>
            <a:endParaRPr sz="2700" b="1" spc="-1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49" name="群體裡的他人…"/>
          <p:cNvSpPr txBox="1">
            <a:spLocks noGrp="1"/>
          </p:cNvSpPr>
          <p:nvPr>
            <p:ph type="body" sz="half" idx="1"/>
          </p:nvPr>
        </p:nvSpPr>
        <p:spPr>
          <a:xfrm>
            <a:off x="1278508" y="2146300"/>
            <a:ext cx="9443280" cy="373170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42900" indent="-342900" defTabSz="365759">
              <a:spcBef>
                <a:spcPts val="400"/>
              </a:spcBef>
              <a:buFont typeface="+mj-lt"/>
              <a:buAutoNum type="arabicPeriod"/>
              <a:defRPr sz="1800" b="1"/>
            </a:pPr>
            <a:r>
              <a:rPr lang="zh-CN" altLang="en-US" sz="3600" dirty="0">
                <a:latin typeface="新宋体" panose="02010609030101010101" pitchFamily="49" charset="-122"/>
                <a:ea typeface="新宋体" panose="02010609030101010101" pitchFamily="49" charset="-122"/>
              </a:rPr>
              <a:t>小組的內在歷程</a:t>
            </a:r>
            <a:endParaRPr lang="en-US" altLang="zh-CN" sz="3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defTabSz="365759">
              <a:spcBef>
                <a:spcPts val="400"/>
              </a:spcBef>
              <a:buFont typeface="+mj-lt"/>
              <a:buAutoNum type="arabicPeriod"/>
              <a:defRPr sz="1800" b="1"/>
            </a:pPr>
            <a:endParaRPr lang="en-US" altLang="zh-CN" sz="3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defTabSz="365759">
              <a:spcBef>
                <a:spcPts val="400"/>
              </a:spcBef>
              <a:buFont typeface="+mj-lt"/>
              <a:buAutoNum type="arabicPeriod"/>
              <a:defRPr sz="1800" b="1"/>
            </a:pPr>
            <a:r>
              <a:rPr lang="zh-CN" altLang="en-US" sz="3600" dirty="0">
                <a:latin typeface="新宋体" panose="02010609030101010101" pitchFamily="49" charset="-122"/>
                <a:ea typeface="新宋体" panose="02010609030101010101" pitchFamily="49" charset="-122"/>
              </a:rPr>
              <a:t>影響正負能量的因素</a:t>
            </a:r>
            <a:endParaRPr lang="en-US" altLang="zh-CN" sz="3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defTabSz="365759">
              <a:spcBef>
                <a:spcPts val="400"/>
              </a:spcBef>
              <a:buFont typeface="+mj-lt"/>
              <a:buAutoNum type="arabicPeriod"/>
              <a:defRPr sz="1800" b="1"/>
            </a:pPr>
            <a:endParaRPr lang="en-US" altLang="zh-CN" sz="3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342900" indent="-342900" defTabSz="365759">
              <a:spcBef>
                <a:spcPts val="400"/>
              </a:spcBef>
              <a:buFont typeface="+mj-lt"/>
              <a:buAutoNum type="arabicPeriod"/>
              <a:defRPr sz="1800" b="1"/>
            </a:pPr>
            <a:r>
              <a:rPr lang="zh-CN" altLang="en-US" sz="3600" dirty="0">
                <a:latin typeface="新宋体" panose="02010609030101010101" pitchFamily="49" charset="-122"/>
                <a:ea typeface="新宋体" panose="02010609030101010101" pitchFamily="49" charset="-122"/>
              </a:rPr>
              <a:t>能量的層次與流動</a:t>
            </a:r>
            <a:endParaRPr sz="3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9CD847-3F1C-4E57-B8CE-60DA142C32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0" y="6521680"/>
            <a:ext cx="143625" cy="215440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fld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3937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图片占位符 1" descr="图片占位符 1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0" name="标题 2"/>
          <p:cNvSpPr txBox="1">
            <a:spLocks noGrp="1"/>
          </p:cNvSpPr>
          <p:nvPr>
            <p:ph type="title"/>
          </p:nvPr>
        </p:nvSpPr>
        <p:spPr>
          <a:xfrm>
            <a:off x="1097278" y="4799362"/>
            <a:ext cx="10113647" cy="74368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小組成員（排名不分先後）：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71" name="文本占位符 3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</a:rPr>
              <a:t>張天安、梁曉容、毛佳佳、程詩婷、肖紫韞、黃丹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72" name="日期占位符 4"/>
          <p:cNvSpPr txBox="1"/>
          <p:nvPr/>
        </p:nvSpPr>
        <p:spPr>
          <a:xfrm>
            <a:off x="8264145" y="6520179"/>
            <a:ext cx="249341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</a:lstStyle>
          <a:p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2021/4/19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066329-781D-4B5B-8F5F-DFD9C3E2135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1" y="6521678"/>
            <a:ext cx="194923" cy="215444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fld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长方形 21">
            <a:extLst>
              <a:ext uri="{FF2B5EF4-FFF2-40B4-BE49-F238E27FC236}">
                <a16:creationId xmlns:a16="http://schemas.microsoft.com/office/drawing/2014/main" id="{C25229ED-5870-49C9-9A93-266DC988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anose="02010600030101010101" pitchFamily="2" charset="-122"/>
              <a:sym typeface="Franklin Gothic Book" panose="020B0503020102020204" pitchFamily="34" charset="0"/>
            </a:endParaRPr>
          </a:p>
        </p:txBody>
      </p:sp>
      <p:sp>
        <p:nvSpPr>
          <p:cNvPr id="11266" name="标题 1">
            <a:extLst>
              <a:ext uri="{FF2B5EF4-FFF2-40B4-BE49-F238E27FC236}">
                <a16:creationId xmlns:a16="http://schemas.microsoft.com/office/drawing/2014/main" id="{9F561366-C5A2-4ABB-9C0F-29167BD6231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89550" y="639763"/>
            <a:ext cx="6253163" cy="36845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sz="6600" spc="-49" noProof="1">
                <a:latin typeface="新宋体" panose="02010609030101010101" pitchFamily="49" charset="-122"/>
                <a:ea typeface="新宋体" panose="02010609030101010101" pitchFamily="49" charset="-122"/>
                <a:cs typeface="微软雅黑" panose="020B0503020204020204" charset="-122"/>
                <a:sym typeface="新宋体" panose="02010609030101010101" charset="-122"/>
              </a:rPr>
              <a:t>小組的內在歷程 </a:t>
            </a:r>
          </a:p>
        </p:txBody>
      </p:sp>
      <p:sp>
        <p:nvSpPr>
          <p:cNvPr id="135" name="副标题 2">
            <a:extLst>
              <a:ext uri="{FF2B5EF4-FFF2-40B4-BE49-F238E27FC236}">
                <a16:creationId xmlns:a16="http://schemas.microsoft.com/office/drawing/2014/main" id="{A4EC5928-82FC-431F-9214-CB8F306F2CF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89550" y="4672013"/>
            <a:ext cx="6269038" cy="1022350"/>
          </a:xfrm>
        </p:spPr>
        <p:txBody>
          <a:bodyPr/>
          <a:lstStyle/>
          <a:p>
            <a:r>
              <a:rPr lang="zh-CN" altLang="zh-CN" cap="none" dirty="0">
                <a:solidFill>
                  <a:srgbClr val="262626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Franklin Gothic Book" panose="020B0503020102020204" pitchFamily="34" charset="0"/>
              </a:rPr>
              <a:t>正負能量與群學主體</a:t>
            </a:r>
          </a:p>
        </p:txBody>
      </p:sp>
      <p:pic>
        <p:nvPicPr>
          <p:cNvPr id="11268" name="图片 4" descr="图片 4">
            <a:extLst>
              <a:ext uri="{FF2B5EF4-FFF2-40B4-BE49-F238E27FC236}">
                <a16:creationId xmlns:a16="http://schemas.microsoft.com/office/drawing/2014/main" id="{6DB2C70F-3FCB-4FA0-9A23-1A3DC670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直接连接符(S) 23">
            <a:extLst>
              <a:ext uri="{FF2B5EF4-FFF2-40B4-BE49-F238E27FC236}">
                <a16:creationId xmlns:a16="http://schemas.microsoft.com/office/drawing/2014/main" id="{856CEDF1-3B70-49B4-B361-5EFA73378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7663" y="4498975"/>
            <a:ext cx="5635625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anose="02010600030101010101" pitchFamily="2" charset="-122"/>
              <a:sym typeface="Franklin Gothic Book" panose="020B05030201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E3EEE4-0C15-4350-922B-0AE4AE662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912-97FB-4861-A86B-C009108EABD6}" type="slidenum">
              <a:rPr lang="zh-CN" altLang="zh-CN" smtClean="0"/>
              <a:pPr/>
              <a:t>3</a:t>
            </a:fld>
            <a:endParaRPr lang="zh-CN" altLang="zh-CN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BC600EB-F4DB-44F5-BD62-8920C1323F0C}"/>
              </a:ext>
            </a:extLst>
          </p:cNvPr>
          <p:cNvGrpSpPr>
            <a:grpSpLocks/>
          </p:cNvGrpSpPr>
          <p:nvPr/>
        </p:nvGrpSpPr>
        <p:grpSpPr bwMode="auto">
          <a:xfrm>
            <a:off x="163513" y="3429000"/>
            <a:ext cx="11864975" cy="777875"/>
            <a:chOff x="0" y="3354405"/>
            <a:chExt cx="12192000" cy="1050925"/>
          </a:xfrm>
        </p:grpSpPr>
        <p:sp>
          <p:nvSpPr>
            <p:cNvPr id="12290" name="矩形 11">
              <a:extLst>
                <a:ext uri="{FF2B5EF4-FFF2-40B4-BE49-F238E27FC236}">
                  <a16:creationId xmlns:a16="http://schemas.microsoft.com/office/drawing/2014/main" id="{0ACA93D1-9E57-4CE8-9F5C-7F86753B9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54405"/>
              <a:ext cx="12192000" cy="1050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  <p:cxnSp>
          <p:nvCxnSpPr>
            <p:cNvPr id="12291" name="直接连接符 14">
              <a:extLst>
                <a:ext uri="{FF2B5EF4-FFF2-40B4-BE49-F238E27FC236}">
                  <a16:creationId xmlns:a16="http://schemas.microsoft.com/office/drawing/2014/main" id="{835CDC0D-4CD0-48E3-8D73-9EE170FEF86B}"/>
                </a:ext>
              </a:extLst>
            </p:cNvPr>
            <p:cNvCxnSpPr>
              <a:cxnSpLocks noChangeShapeType="1"/>
              <a:stCxn id="12290" idx="1"/>
              <a:endCxn id="12290" idx="3"/>
            </p:cNvCxnSpPr>
            <p:nvPr/>
          </p:nvCxnSpPr>
          <p:spPr bwMode="auto">
            <a:xfrm>
              <a:off x="0" y="3879868"/>
              <a:ext cx="121920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2" name="椭圆 18">
              <a:extLst>
                <a:ext uri="{FF2B5EF4-FFF2-40B4-BE49-F238E27FC236}">
                  <a16:creationId xmlns:a16="http://schemas.microsoft.com/office/drawing/2014/main" id="{B70FAE8A-6471-48E8-8722-6A2E3EBF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818" y="3784618"/>
              <a:ext cx="195262" cy="193675"/>
            </a:xfrm>
            <a:prstGeom prst="ellipse">
              <a:avLst/>
            </a:prstGeom>
            <a:solidFill>
              <a:srgbClr val="6A7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E8EB7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  <p:sp>
          <p:nvSpPr>
            <p:cNvPr id="12293" name="椭圆 19">
              <a:extLst>
                <a:ext uri="{FF2B5EF4-FFF2-40B4-BE49-F238E27FC236}">
                  <a16:creationId xmlns:a16="http://schemas.microsoft.com/office/drawing/2014/main" id="{A6F6481E-B633-4493-A592-211ADBDE1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510" y="3783030"/>
              <a:ext cx="193675" cy="193675"/>
            </a:xfrm>
            <a:prstGeom prst="ellipse">
              <a:avLst/>
            </a:prstGeom>
            <a:solidFill>
              <a:srgbClr val="6A7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  <p:sp>
          <p:nvSpPr>
            <p:cNvPr id="12294" name="椭圆 20">
              <a:extLst>
                <a:ext uri="{FF2B5EF4-FFF2-40B4-BE49-F238E27FC236}">
                  <a16:creationId xmlns:a16="http://schemas.microsoft.com/office/drawing/2014/main" id="{366BA5CA-7AB3-4029-B331-0A77C3E00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940" y="3795730"/>
              <a:ext cx="193675" cy="193675"/>
            </a:xfrm>
            <a:prstGeom prst="ellipse">
              <a:avLst/>
            </a:prstGeom>
            <a:solidFill>
              <a:srgbClr val="6A7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  <p:sp>
          <p:nvSpPr>
            <p:cNvPr id="12295" name="椭圆 21">
              <a:extLst>
                <a:ext uri="{FF2B5EF4-FFF2-40B4-BE49-F238E27FC236}">
                  <a16:creationId xmlns:a16="http://schemas.microsoft.com/office/drawing/2014/main" id="{5A80B069-7E2B-4F05-AA9C-BE8E19EA4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232" y="3783030"/>
              <a:ext cx="195262" cy="193675"/>
            </a:xfrm>
            <a:prstGeom prst="ellipse">
              <a:avLst/>
            </a:prstGeom>
            <a:solidFill>
              <a:srgbClr val="6A7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  <p:sp>
          <p:nvSpPr>
            <p:cNvPr id="12296" name="椭圆 26">
              <a:extLst>
                <a:ext uri="{FF2B5EF4-FFF2-40B4-BE49-F238E27FC236}">
                  <a16:creationId xmlns:a16="http://schemas.microsoft.com/office/drawing/2014/main" id="{76D8DBD9-E871-4D29-AF2E-7356D8843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7503" y="3798905"/>
              <a:ext cx="193675" cy="193675"/>
            </a:xfrm>
            <a:prstGeom prst="ellipse">
              <a:avLst/>
            </a:prstGeom>
            <a:solidFill>
              <a:srgbClr val="6A7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5B8A364-8C9C-47EA-B110-FC0C8EC0FFFE}"/>
              </a:ext>
            </a:extLst>
          </p:cNvPr>
          <p:cNvGrpSpPr>
            <a:grpSpLocks/>
          </p:cNvGrpSpPr>
          <p:nvPr/>
        </p:nvGrpSpPr>
        <p:grpSpPr bwMode="auto">
          <a:xfrm>
            <a:off x="296219" y="4638682"/>
            <a:ext cx="2473325" cy="897904"/>
            <a:chOff x="509928" y="4587861"/>
            <a:chExt cx="2472669" cy="896846"/>
          </a:xfrm>
        </p:grpSpPr>
        <p:sp>
          <p:nvSpPr>
            <p:cNvPr id="12298" name="矩形 88">
              <a:extLst>
                <a:ext uri="{FF2B5EF4-FFF2-40B4-BE49-F238E27FC236}">
                  <a16:creationId xmlns:a16="http://schemas.microsoft.com/office/drawing/2014/main" id="{D690498D-2CD5-477D-BA9B-8C699660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51" y="4587861"/>
              <a:ext cx="1582058" cy="39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3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31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日</a:t>
              </a:r>
            </a:p>
          </p:txBody>
        </p:sp>
        <p:sp>
          <p:nvSpPr>
            <p:cNvPr id="12299" name="矩形 89">
              <a:extLst>
                <a:ext uri="{FF2B5EF4-FFF2-40B4-BE49-F238E27FC236}">
                  <a16:creationId xmlns:a16="http://schemas.microsoft.com/office/drawing/2014/main" id="{4E9F2EA8-6378-4B5C-B9C2-E4F417D5F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28" y="5049523"/>
              <a:ext cx="2472669" cy="43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建群初</a:t>
              </a: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6B02347E-1F63-4AEE-B44C-03F5D4C4311A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1912011"/>
            <a:ext cx="2471738" cy="896907"/>
            <a:chOff x="581664" y="4587858"/>
            <a:chExt cx="2472669" cy="897790"/>
          </a:xfrm>
        </p:grpSpPr>
        <p:sp>
          <p:nvSpPr>
            <p:cNvPr id="12301" name="矩形 91">
              <a:extLst>
                <a:ext uri="{FF2B5EF4-FFF2-40B4-BE49-F238E27FC236}">
                  <a16:creationId xmlns:a16="http://schemas.microsoft.com/office/drawing/2014/main" id="{83EF6249-5E76-4828-AFCF-6440D8D9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77" y="4587858"/>
              <a:ext cx="1582058" cy="39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4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8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日</a:t>
              </a:r>
            </a:p>
          </p:txBody>
        </p:sp>
        <p:sp>
          <p:nvSpPr>
            <p:cNvPr id="12302" name="矩形 92">
              <a:extLst>
                <a:ext uri="{FF2B5EF4-FFF2-40B4-BE49-F238E27FC236}">
                  <a16:creationId xmlns:a16="http://schemas.microsoft.com/office/drawing/2014/main" id="{7EE0F9BD-E2EF-47D4-A5FC-7B818B549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4" y="5049522"/>
              <a:ext cx="2472669" cy="43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建群後</a:t>
              </a: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89601453-9ECC-4D0D-A6C7-A2C60B08EACD}"/>
              </a:ext>
            </a:extLst>
          </p:cNvPr>
          <p:cNvGrpSpPr>
            <a:grpSpLocks/>
          </p:cNvGrpSpPr>
          <p:nvPr/>
        </p:nvGrpSpPr>
        <p:grpSpPr bwMode="auto">
          <a:xfrm>
            <a:off x="3998913" y="4638677"/>
            <a:ext cx="2473325" cy="897909"/>
            <a:chOff x="581664" y="4587858"/>
            <a:chExt cx="2472669" cy="896850"/>
          </a:xfrm>
        </p:grpSpPr>
        <p:sp>
          <p:nvSpPr>
            <p:cNvPr id="12304" name="矩形 94">
              <a:extLst>
                <a:ext uri="{FF2B5EF4-FFF2-40B4-BE49-F238E27FC236}">
                  <a16:creationId xmlns:a16="http://schemas.microsoft.com/office/drawing/2014/main" id="{5DCB0588-7CBD-4491-BE7F-DA4A0ED7E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77" y="4587858"/>
              <a:ext cx="1582058" cy="39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4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日</a:t>
              </a:r>
            </a:p>
          </p:txBody>
        </p:sp>
        <p:sp>
          <p:nvSpPr>
            <p:cNvPr id="12305" name="矩形 95">
              <a:extLst>
                <a:ext uri="{FF2B5EF4-FFF2-40B4-BE49-F238E27FC236}">
                  <a16:creationId xmlns:a16="http://schemas.microsoft.com/office/drawing/2014/main" id="{5EEA14B5-24B8-45BD-A921-88C0A5C2C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4" y="5049525"/>
              <a:ext cx="2472669" cy="43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第一次線上聚會溝通</a:t>
              </a: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2C4EDDE8-36D3-4D09-8FFD-E941664ACE2D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4638713"/>
            <a:ext cx="3236913" cy="897873"/>
            <a:chOff x="581664" y="4587858"/>
            <a:chExt cx="2472669" cy="896884"/>
          </a:xfrm>
        </p:grpSpPr>
        <p:sp>
          <p:nvSpPr>
            <p:cNvPr id="12307" name="矩形 97">
              <a:extLst>
                <a:ext uri="{FF2B5EF4-FFF2-40B4-BE49-F238E27FC236}">
                  <a16:creationId xmlns:a16="http://schemas.microsoft.com/office/drawing/2014/main" id="{02C29D11-9123-406D-9DEC-8F4290ED8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77" y="4587858"/>
              <a:ext cx="1582058" cy="39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4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14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日</a:t>
              </a:r>
            </a:p>
          </p:txBody>
        </p:sp>
        <p:sp>
          <p:nvSpPr>
            <p:cNvPr id="12308" name="矩形 98">
              <a:extLst>
                <a:ext uri="{FF2B5EF4-FFF2-40B4-BE49-F238E27FC236}">
                  <a16:creationId xmlns:a16="http://schemas.microsoft.com/office/drawing/2014/main" id="{9CC5BB22-B772-4962-8958-F44ED855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4" y="5049525"/>
              <a:ext cx="2472669" cy="43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stin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的主動溝通與心智圖</a:t>
              </a: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C49F3827-7585-4937-8218-08AF411D7119}"/>
              </a:ext>
            </a:extLst>
          </p:cNvPr>
          <p:cNvGrpSpPr>
            <a:grpSpLocks/>
          </p:cNvGrpSpPr>
          <p:nvPr/>
        </p:nvGrpSpPr>
        <p:grpSpPr bwMode="auto">
          <a:xfrm>
            <a:off x="6021388" y="1912011"/>
            <a:ext cx="2471737" cy="880428"/>
            <a:chOff x="581664" y="4604410"/>
            <a:chExt cx="2472669" cy="881188"/>
          </a:xfrm>
        </p:grpSpPr>
        <p:sp>
          <p:nvSpPr>
            <p:cNvPr id="12310" name="矩形 100">
              <a:extLst>
                <a:ext uri="{FF2B5EF4-FFF2-40B4-BE49-F238E27FC236}">
                  <a16:creationId xmlns:a16="http://schemas.microsoft.com/office/drawing/2014/main" id="{461CB0C3-3E34-4EBA-9A5B-6645096E3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215" y="4604410"/>
              <a:ext cx="1582058" cy="39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4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12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日</a:t>
              </a:r>
            </a:p>
          </p:txBody>
        </p:sp>
        <p:sp>
          <p:nvSpPr>
            <p:cNvPr id="12311" name="矩形 101">
              <a:extLst>
                <a:ext uri="{FF2B5EF4-FFF2-40B4-BE49-F238E27FC236}">
                  <a16:creationId xmlns:a16="http://schemas.microsoft.com/office/drawing/2014/main" id="{B5A94ED1-4A49-47F1-9D1B-B7F7ED713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4" y="5049525"/>
              <a:ext cx="2472669" cy="43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第一次溝通後</a:t>
              </a:r>
            </a:p>
          </p:txBody>
        </p:sp>
      </p:grpSp>
      <p:sp>
        <p:nvSpPr>
          <p:cNvPr id="12312" name="椭圆 26">
            <a:extLst>
              <a:ext uri="{FF2B5EF4-FFF2-40B4-BE49-F238E27FC236}">
                <a16:creationId xmlns:a16="http://schemas.microsoft.com/office/drawing/2014/main" id="{1481E63B-7270-418F-B4A4-BEBD0665E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788" y="3741738"/>
            <a:ext cx="188912" cy="142875"/>
          </a:xfrm>
          <a:prstGeom prst="ellipse">
            <a:avLst/>
          </a:prstGeom>
          <a:solidFill>
            <a:srgbClr val="6A7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思源宋体 CN" pitchFamily="18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6F68493-32FE-4135-B88B-B24213508A87}"/>
              </a:ext>
            </a:extLst>
          </p:cNvPr>
          <p:cNvGrpSpPr>
            <a:grpSpLocks/>
          </p:cNvGrpSpPr>
          <p:nvPr/>
        </p:nvGrpSpPr>
        <p:grpSpPr bwMode="auto">
          <a:xfrm>
            <a:off x="9390063" y="1912011"/>
            <a:ext cx="2471737" cy="896907"/>
            <a:chOff x="581664" y="4587858"/>
            <a:chExt cx="2472669" cy="897790"/>
          </a:xfrm>
        </p:grpSpPr>
        <p:sp>
          <p:nvSpPr>
            <p:cNvPr id="12314" name="矩形 100">
              <a:extLst>
                <a:ext uri="{FF2B5EF4-FFF2-40B4-BE49-F238E27FC236}">
                  <a16:creationId xmlns:a16="http://schemas.microsoft.com/office/drawing/2014/main" id="{8A3808C7-636B-4687-B330-C1790D0B4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77" y="4587858"/>
              <a:ext cx="1582058" cy="39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4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15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日</a:t>
              </a:r>
            </a:p>
          </p:txBody>
        </p:sp>
        <p:sp>
          <p:nvSpPr>
            <p:cNvPr id="12315" name="矩形 101">
              <a:extLst>
                <a:ext uri="{FF2B5EF4-FFF2-40B4-BE49-F238E27FC236}">
                  <a16:creationId xmlns:a16="http://schemas.microsoft.com/office/drawing/2014/main" id="{1932E60A-33D5-41F4-8C15-141AB3925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4" y="5049522"/>
              <a:ext cx="2472669" cy="43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第二次線上聚會溝通</a:t>
              </a:r>
            </a:p>
          </p:txBody>
        </p:sp>
      </p:grpSp>
      <p:sp>
        <p:nvSpPr>
          <p:cNvPr id="12316" name="标题 1">
            <a:extLst>
              <a:ext uri="{FF2B5EF4-FFF2-40B4-BE49-F238E27FC236}">
                <a16:creationId xmlns:a16="http://schemas.microsoft.com/office/drawing/2014/main" id="{8E751835-BBE0-429A-A7A9-5A17B9727CB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98513" y="442913"/>
            <a:ext cx="10058400" cy="99853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4000" spc="-49" noProof="1">
                <a:latin typeface="新宋体" panose="02010609030101010101" pitchFamily="49" charset="-122"/>
                <a:ea typeface="新宋体" panose="02010609030101010101" pitchFamily="49" charset="-122"/>
                <a:sym typeface="Songti TC Regular"/>
              </a:rPr>
              <a:t>小組互動關鍵事件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3C319F-3DEB-465C-A50E-1DF45E5F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93438" y="6521678"/>
            <a:ext cx="143627" cy="215444"/>
          </a:xfrm>
        </p:spPr>
        <p:txBody>
          <a:bodyPr/>
          <a:lstStyle/>
          <a:p>
            <a:fld id="{0C301912-97FB-4861-A86B-C009108EABD6}" type="slidenum">
              <a:rPr lang="zh-CN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pPr/>
              <a:t>4</a:t>
            </a:fld>
            <a:endParaRPr lang="zh-CN" altLang="zh-CN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>
            <a:extLst>
              <a:ext uri="{FF2B5EF4-FFF2-40B4-BE49-F238E27FC236}">
                <a16:creationId xmlns:a16="http://schemas.microsoft.com/office/drawing/2014/main" id="{2BD04DB8-F005-45BD-8217-BC46DC631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963" y="287338"/>
            <a:ext cx="10058400" cy="998537"/>
          </a:xfrm>
        </p:spPr>
        <p:txBody>
          <a:bodyPr/>
          <a:lstStyle/>
          <a:p>
            <a:r>
              <a:rPr lang="zh-CN" altLang="zh-CN" sz="4000" dirty="0">
                <a:latin typeface="新宋体" panose="02010609030101010101" pitchFamily="49" charset="-122"/>
                <a:ea typeface="新宋体" panose="02010609030101010101" pitchFamily="49" charset="-122"/>
                <a:sym typeface="Songti TC Regular"/>
              </a:rPr>
              <a:t>關鍵事件帶來的情緒體驗</a:t>
            </a:r>
          </a:p>
        </p:txBody>
      </p:sp>
      <p:sp>
        <p:nvSpPr>
          <p:cNvPr id="14338" name="日期占位符 6">
            <a:extLst>
              <a:ext uri="{FF2B5EF4-FFF2-40B4-BE49-F238E27FC236}">
                <a16:creationId xmlns:a16="http://schemas.microsoft.com/office/drawing/2014/main" id="{8CD8AE92-AD2F-44B1-A0A9-DAAD43DE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525" y="6519863"/>
            <a:ext cx="2492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 panose="020B0503020204020204" pitchFamily="34" charset="-122"/>
              </a:rPr>
              <a:t>2021/4/19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CCA634B-FD12-47FC-9CAA-574045DE5712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1519238"/>
            <a:ext cx="10507662" cy="4380473"/>
            <a:chOff x="1288237" y="1653530"/>
            <a:chExt cx="10412062" cy="4381021"/>
          </a:xfrm>
        </p:grpSpPr>
        <p:grpSp>
          <p:nvGrpSpPr>
            <p:cNvPr id="14340" name="组合 11">
              <a:extLst>
                <a:ext uri="{FF2B5EF4-FFF2-40B4-BE49-F238E27FC236}">
                  <a16:creationId xmlns:a16="http://schemas.microsoft.com/office/drawing/2014/main" id="{08B6AE5C-EADE-4C4A-BDC4-BA527BFB1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4638" y="2003542"/>
              <a:ext cx="3493539" cy="1220374"/>
              <a:chOff x="1464638" y="2003542"/>
              <a:chExt cx="3493539" cy="1220374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76A3169C-BDFC-4E82-8BE4-379302242A3F}"/>
                  </a:ext>
                </a:extLst>
              </p:cNvPr>
              <p:cNvCxnSpPr/>
              <p:nvPr/>
            </p:nvCxnSpPr>
            <p:spPr>
              <a:xfrm flipH="1">
                <a:off x="1535206" y="2485484"/>
                <a:ext cx="3422971" cy="0"/>
              </a:xfrm>
              <a:prstGeom prst="line">
                <a:avLst/>
              </a:prstGeom>
              <a:ln w="6350">
                <a:solidFill>
                  <a:srgbClr val="348899">
                    <a:alpha val="67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42" name="矩形 86">
                <a:extLst>
                  <a:ext uri="{FF2B5EF4-FFF2-40B4-BE49-F238E27FC236}">
                    <a16:creationId xmlns:a16="http://schemas.microsoft.com/office/drawing/2014/main" id="{2621BF1C-0694-43C2-B9F5-7116C1771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2995" y="2003542"/>
                <a:ext cx="2084076" cy="39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1.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建群初</a:t>
                </a:r>
              </a:p>
            </p:txBody>
          </p:sp>
          <p:sp>
            <p:nvSpPr>
              <p:cNvPr id="14343" name="矩形 87">
                <a:extLst>
                  <a:ext uri="{FF2B5EF4-FFF2-40B4-BE49-F238E27FC236}">
                    <a16:creationId xmlns:a16="http://schemas.microsoft.com/office/drawing/2014/main" id="{5A4F5FFB-66D3-46FD-91EE-D5880960B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638" y="2522482"/>
                <a:ext cx="3397063" cy="70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期待、開心、迷茫、困惑</a:t>
                </a:r>
              </a:p>
              <a:p>
                <a:pPr marL="0" marR="0" lvl="0" indent="0" algn="l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抗拒、疲憊、擔憂、膽怯</a:t>
                </a:r>
              </a:p>
            </p:txBody>
          </p:sp>
        </p:grpSp>
        <p:grpSp>
          <p:nvGrpSpPr>
            <p:cNvPr id="14344" name="组合 12">
              <a:extLst>
                <a:ext uri="{FF2B5EF4-FFF2-40B4-BE49-F238E27FC236}">
                  <a16:creationId xmlns:a16="http://schemas.microsoft.com/office/drawing/2014/main" id="{14E1E946-C5B6-4012-A3E8-4D224FDB7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8237" y="3453189"/>
              <a:ext cx="3765758" cy="1435870"/>
              <a:chOff x="1288237" y="3453189"/>
              <a:chExt cx="3765758" cy="1435870"/>
            </a:xfrm>
          </p:grpSpPr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E3900A59-D522-458C-BEBA-1189EFE4200B}"/>
                  </a:ext>
                </a:extLst>
              </p:cNvPr>
              <p:cNvCxnSpPr/>
              <p:nvPr/>
            </p:nvCxnSpPr>
            <p:spPr>
              <a:xfrm flipH="1">
                <a:off x="1572960" y="3863606"/>
                <a:ext cx="3128810" cy="0"/>
              </a:xfrm>
              <a:prstGeom prst="line">
                <a:avLst/>
              </a:prstGeom>
              <a:ln w="6350">
                <a:solidFill>
                  <a:srgbClr val="348899">
                    <a:alpha val="67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46" name="矩形 88">
                <a:extLst>
                  <a:ext uri="{FF2B5EF4-FFF2-40B4-BE49-F238E27FC236}">
                    <a16:creationId xmlns:a16="http://schemas.microsoft.com/office/drawing/2014/main" id="{4E323055-F536-498F-BEED-E4AD29409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237" y="3453189"/>
                <a:ext cx="3284983" cy="39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3.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第一次線上聚會溝通</a:t>
                </a:r>
              </a:p>
            </p:txBody>
          </p:sp>
          <p:sp>
            <p:nvSpPr>
              <p:cNvPr id="14347" name="矩形 89">
                <a:extLst>
                  <a:ext uri="{FF2B5EF4-FFF2-40B4-BE49-F238E27FC236}">
                    <a16:creationId xmlns:a16="http://schemas.microsoft.com/office/drawing/2014/main" id="{D5F12D2F-A5A4-4044-9C10-25DD96AA2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076" y="3881734"/>
                <a:ext cx="3573919" cy="100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溫暖、真誠、相互支持</a:t>
                </a:r>
              </a:p>
              <a:p>
                <a:pPr marL="0" marR="0" lvl="0" indent="0" algn="l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輕鬆、舒適、自在、相信</a:t>
                </a:r>
              </a:p>
              <a:p>
                <a:pPr marL="0" marR="0" lvl="0" indent="0" algn="l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專注、期待、興奮</a:t>
                </a:r>
              </a:p>
            </p:txBody>
          </p:sp>
        </p:grpSp>
        <p:grpSp>
          <p:nvGrpSpPr>
            <p:cNvPr id="14348" name="组合 13">
              <a:extLst>
                <a:ext uri="{FF2B5EF4-FFF2-40B4-BE49-F238E27FC236}">
                  <a16:creationId xmlns:a16="http://schemas.microsoft.com/office/drawing/2014/main" id="{9863BC9A-4484-4DC2-BF3E-6A30CD03AD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1691" y="1653530"/>
              <a:ext cx="4068840" cy="1188346"/>
              <a:chOff x="7281691" y="1653530"/>
              <a:chExt cx="4068840" cy="1188346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B0B127BE-9FA7-42D6-A251-3639A2804DDF}"/>
                  </a:ext>
                </a:extLst>
              </p:cNvPr>
              <p:cNvCxnSpPr/>
              <p:nvPr/>
            </p:nvCxnSpPr>
            <p:spPr>
              <a:xfrm flipH="1">
                <a:off x="7352370" y="2090147"/>
                <a:ext cx="3526794" cy="0"/>
              </a:xfrm>
              <a:prstGeom prst="line">
                <a:avLst/>
              </a:prstGeom>
              <a:ln w="6350">
                <a:solidFill>
                  <a:srgbClr val="348899">
                    <a:alpha val="67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50" name="矩形 90">
                <a:extLst>
                  <a:ext uri="{FF2B5EF4-FFF2-40B4-BE49-F238E27FC236}">
                    <a16:creationId xmlns:a16="http://schemas.microsoft.com/office/drawing/2014/main" id="{001D67B3-0F26-43E3-A67C-9A6DDAFEA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6242" y="1653530"/>
                <a:ext cx="2924289" cy="39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2.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建群後</a:t>
                </a:r>
              </a:p>
            </p:txBody>
          </p:sp>
          <p:sp>
            <p:nvSpPr>
              <p:cNvPr id="14351" name="矩形 91">
                <a:extLst>
                  <a:ext uri="{FF2B5EF4-FFF2-40B4-BE49-F238E27FC236}">
                    <a16:creationId xmlns:a16="http://schemas.microsoft.com/office/drawing/2014/main" id="{5F4E5F17-FE18-4D1B-9194-774549144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1691" y="2154679"/>
                <a:ext cx="3668151" cy="687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擔心、緊張、有壓力、尷尬、觀望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endParaRPr>
              </a:p>
              <a:p>
                <a:pPr marL="0" marR="0" lvl="0" indent="0" algn="r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擔憂、遲疑、失望、訝異、好奇、接納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endParaRPr>
              </a:p>
            </p:txBody>
          </p:sp>
        </p:grpSp>
        <p:grpSp>
          <p:nvGrpSpPr>
            <p:cNvPr id="14352" name="组合 14">
              <a:extLst>
                <a:ext uri="{FF2B5EF4-FFF2-40B4-BE49-F238E27FC236}">
                  <a16:creationId xmlns:a16="http://schemas.microsoft.com/office/drawing/2014/main" id="{DE0FDA55-A457-48D4-8239-934BC3646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66501" y="3170195"/>
              <a:ext cx="3733798" cy="1281666"/>
              <a:chOff x="7966501" y="3170195"/>
              <a:chExt cx="3733798" cy="1281666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2A1D92F8-6605-4E90-AA20-14282B99B0A2}"/>
                  </a:ext>
                </a:extLst>
              </p:cNvPr>
              <p:cNvCxnSpPr/>
              <p:nvPr/>
            </p:nvCxnSpPr>
            <p:spPr>
              <a:xfrm flipH="1" flipV="1">
                <a:off x="7987885" y="3634978"/>
                <a:ext cx="3342746" cy="42867"/>
              </a:xfrm>
              <a:prstGeom prst="line">
                <a:avLst/>
              </a:prstGeom>
              <a:ln w="6350">
                <a:solidFill>
                  <a:srgbClr val="348899">
                    <a:alpha val="67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54" name="矩形 92">
                <a:extLst>
                  <a:ext uri="{FF2B5EF4-FFF2-40B4-BE49-F238E27FC236}">
                    <a16:creationId xmlns:a16="http://schemas.microsoft.com/office/drawing/2014/main" id="{7D4595FA-C86C-426C-B428-37E63463D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3268" y="3170195"/>
                <a:ext cx="3637031" cy="398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4.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第一次溝通後</a:t>
                </a:r>
              </a:p>
            </p:txBody>
          </p:sp>
          <p:sp>
            <p:nvSpPr>
              <p:cNvPr id="14355" name="矩形 93">
                <a:extLst>
                  <a:ext uri="{FF2B5EF4-FFF2-40B4-BE49-F238E27FC236}">
                    <a16:creationId xmlns:a16="http://schemas.microsoft.com/office/drawing/2014/main" id="{FB697147-0DFD-4721-A882-9739943BA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6501" y="3750427"/>
                <a:ext cx="3397063" cy="70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焦慮、有壓力、擔憂、愧疚</a:t>
                </a:r>
              </a:p>
              <a:p>
                <a:pPr marL="0" marR="0" lvl="0" indent="0" algn="r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失望、失落、擔憂</a:t>
                </a:r>
              </a:p>
            </p:txBody>
          </p:sp>
        </p:grpSp>
        <p:grpSp>
          <p:nvGrpSpPr>
            <p:cNvPr id="14356" name="组合 15">
              <a:extLst>
                <a:ext uri="{FF2B5EF4-FFF2-40B4-BE49-F238E27FC236}">
                  <a16:creationId xmlns:a16="http://schemas.microsoft.com/office/drawing/2014/main" id="{50F780A3-9AA4-4B12-BEF1-CC4254651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7076" y="4793408"/>
              <a:ext cx="3762332" cy="1241143"/>
              <a:chOff x="7767076" y="4793408"/>
              <a:chExt cx="3762332" cy="1241143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C8E302BF-AFC3-425F-9160-4AE32ED97F35}"/>
                  </a:ext>
                </a:extLst>
              </p:cNvPr>
              <p:cNvCxnSpPr/>
              <p:nvPr/>
            </p:nvCxnSpPr>
            <p:spPr>
              <a:xfrm flipH="1">
                <a:off x="7899794" y="5292535"/>
                <a:ext cx="3125665" cy="0"/>
              </a:xfrm>
              <a:prstGeom prst="line">
                <a:avLst/>
              </a:prstGeom>
              <a:ln w="6350">
                <a:solidFill>
                  <a:srgbClr val="348899">
                    <a:alpha val="67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58" name="矩形 94">
                <a:extLst>
                  <a:ext uri="{FF2B5EF4-FFF2-40B4-BE49-F238E27FC236}">
                    <a16:creationId xmlns:a16="http://schemas.microsoft.com/office/drawing/2014/main" id="{303CA44C-AB3D-44E8-9B5D-B18C33C74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0860" y="4793408"/>
                <a:ext cx="3398548" cy="39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6.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899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第二次線上聚會溝通</a:t>
                </a:r>
              </a:p>
            </p:txBody>
          </p:sp>
          <p:sp>
            <p:nvSpPr>
              <p:cNvPr id="14359" name="矩形 95">
                <a:extLst>
                  <a:ext uri="{FF2B5EF4-FFF2-40B4-BE49-F238E27FC236}">
                    <a16:creationId xmlns:a16="http://schemas.microsoft.com/office/drawing/2014/main" id="{6475F411-0371-4464-AFF9-32B232101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7076" y="5333117"/>
                <a:ext cx="3397063" cy="70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欣喜、信心、安心</a:t>
                </a:r>
              </a:p>
              <a:p>
                <a:pPr marL="0" marR="0" lvl="0" indent="0" algn="r" defTabSz="9144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353"/>
                    </a:solidFill>
                    <a:effectLst/>
                    <a:uLnTx/>
                    <a:uFillTx/>
                    <a:latin typeface="新宋体" panose="02010609030101010101" pitchFamily="49" charset="-122"/>
                    <a:ea typeface="新宋体" panose="02010609030101010101" pitchFamily="49" charset="-122"/>
                    <a:sym typeface="思源宋体 CN" pitchFamily="18" charset="-122"/>
                  </a:rPr>
                  <a:t>興奮、期待、溫暖、支持</a:t>
                </a: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1433EF2-9C8C-45DC-A788-511E21B069F5}"/>
              </a:ext>
            </a:extLst>
          </p:cNvPr>
          <p:cNvGrpSpPr>
            <a:grpSpLocks/>
          </p:cNvGrpSpPr>
          <p:nvPr/>
        </p:nvGrpSpPr>
        <p:grpSpPr bwMode="auto">
          <a:xfrm>
            <a:off x="4873625" y="1817688"/>
            <a:ext cx="903288" cy="903287"/>
            <a:chOff x="5103177" y="2142876"/>
            <a:chExt cx="904103" cy="904100"/>
          </a:xfrm>
        </p:grpSpPr>
        <p:sp>
          <p:nvSpPr>
            <p:cNvPr id="14361" name="椭圆 72">
              <a:extLst>
                <a:ext uri="{FF2B5EF4-FFF2-40B4-BE49-F238E27FC236}">
                  <a16:creationId xmlns:a16="http://schemas.microsoft.com/office/drawing/2014/main" id="{336A7969-2B53-425E-B30D-0DCD643D1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177" y="2142876"/>
              <a:ext cx="904103" cy="904100"/>
            </a:xfrm>
            <a:prstGeom prst="ellipse">
              <a:avLst/>
            </a:prstGeom>
            <a:solidFill>
              <a:srgbClr val="D7D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  <p:grpSp>
          <p:nvGrpSpPr>
            <p:cNvPr id="74" name="Group 45">
              <a:extLst>
                <a:ext uri="{FF2B5EF4-FFF2-40B4-BE49-F238E27FC236}">
                  <a16:creationId xmlns:a16="http://schemas.microsoft.com/office/drawing/2014/main" id="{7A01B2A8-6940-4758-A0BC-AE180F8D81BA}"/>
                </a:ext>
              </a:extLst>
            </p:cNvPr>
            <p:cNvGrpSpPr/>
            <p:nvPr/>
          </p:nvGrpSpPr>
          <p:grpSpPr>
            <a:xfrm>
              <a:off x="5342515" y="2385589"/>
              <a:ext cx="425426" cy="418674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75" name="淘宝店chenying0907 59">
                <a:extLst>
                  <a:ext uri="{FF2B5EF4-FFF2-40B4-BE49-F238E27FC236}">
                    <a16:creationId xmlns:a16="http://schemas.microsoft.com/office/drawing/2014/main" id="{EFE1ECB0-3164-43AD-BEBE-9B20AE7F4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endParaRPr>
              </a:p>
            </p:txBody>
          </p:sp>
          <p:sp>
            <p:nvSpPr>
              <p:cNvPr id="76" name="Oval 60">
                <a:extLst>
                  <a:ext uri="{FF2B5EF4-FFF2-40B4-BE49-F238E27FC236}">
                    <a16:creationId xmlns:a16="http://schemas.microsoft.com/office/drawing/2014/main" id="{D1B8BDCA-FBC2-4FC2-8C24-3CF1C6605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endParaRPr>
              </a:p>
            </p:txBody>
          </p:sp>
        </p:grpSp>
      </p:grpSp>
      <p:sp>
        <p:nvSpPr>
          <p:cNvPr id="14363" name="椭圆 45">
            <a:extLst>
              <a:ext uri="{FF2B5EF4-FFF2-40B4-BE49-F238E27FC236}">
                <a16:creationId xmlns:a16="http://schemas.microsoft.com/office/drawing/2014/main" id="{CC61674D-E1E1-4D7D-A130-5BCE60315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1670050"/>
            <a:ext cx="604838" cy="604838"/>
          </a:xfrm>
          <a:prstGeom prst="ellipse">
            <a:avLst/>
          </a:prstGeom>
          <a:solidFill>
            <a:srgbClr val="D7D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思源宋体 CN" pitchFamily="18" charset="-122"/>
            </a:endParaRPr>
          </a:p>
        </p:txBody>
      </p:sp>
      <p:sp>
        <p:nvSpPr>
          <p:cNvPr id="14364" name="椭圆 38">
            <a:extLst>
              <a:ext uri="{FF2B5EF4-FFF2-40B4-BE49-F238E27FC236}">
                <a16:creationId xmlns:a16="http://schemas.microsoft.com/office/drawing/2014/main" id="{73214D8D-E8F3-4590-B473-E3B74BEB7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2968625"/>
            <a:ext cx="830263" cy="792163"/>
          </a:xfrm>
          <a:prstGeom prst="ellipse">
            <a:avLst/>
          </a:prstGeom>
          <a:solidFill>
            <a:srgbClr val="EBEE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思源宋体 CN" pitchFamily="18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4D6813A-02AD-4FB0-90FE-D6563DEB947A}"/>
              </a:ext>
            </a:extLst>
          </p:cNvPr>
          <p:cNvGrpSpPr/>
          <p:nvPr/>
        </p:nvGrpSpPr>
        <p:grpSpPr>
          <a:xfrm>
            <a:off x="6207434" y="4520034"/>
            <a:ext cx="894514" cy="894509"/>
            <a:chOff x="5920568" y="4878844"/>
            <a:chExt cx="894316" cy="8943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953" name="椭圆 35">
              <a:extLst>
                <a:ext uri="{FF2B5EF4-FFF2-40B4-BE49-F238E27FC236}">
                  <a16:creationId xmlns:a16="http://schemas.microsoft.com/office/drawing/2014/main" id="{1D18FD60-959D-4B50-8E60-171A357BAD38}"/>
                </a:ext>
              </a:extLst>
            </p:cNvPr>
            <p:cNvSpPr/>
            <p:nvPr/>
          </p:nvSpPr>
          <p:spPr>
            <a:xfrm>
              <a:off x="5920568" y="4878844"/>
              <a:ext cx="894316" cy="89431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  <p:grpSp>
          <p:nvGrpSpPr>
            <p:cNvPr id="48" name="Group 39">
              <a:extLst>
                <a:ext uri="{FF2B5EF4-FFF2-40B4-BE49-F238E27FC236}">
                  <a16:creationId xmlns:a16="http://schemas.microsoft.com/office/drawing/2014/main" id="{F7000236-CA33-4478-BFA0-4CAC3F838323}"/>
                </a:ext>
              </a:extLst>
            </p:cNvPr>
            <p:cNvGrpSpPr/>
            <p:nvPr/>
          </p:nvGrpSpPr>
          <p:grpSpPr>
            <a:xfrm>
              <a:off x="6179581" y="5171794"/>
              <a:ext cx="379006" cy="308406"/>
              <a:chOff x="1550139" y="1314466"/>
              <a:chExt cx="509139" cy="414300"/>
            </a:xfrm>
            <a:grpFill/>
          </p:grpSpPr>
          <p:sp>
            <p:nvSpPr>
              <p:cNvPr id="57" name="淘宝店chenying0907 5">
                <a:extLst>
                  <a:ext uri="{FF2B5EF4-FFF2-40B4-BE49-F238E27FC236}">
                    <a16:creationId xmlns:a16="http://schemas.microsoft.com/office/drawing/2014/main" id="{0FEF4567-F5C6-4AF6-8EEA-37831C7CA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endParaRPr>
              </a:p>
            </p:txBody>
          </p:sp>
          <p:sp>
            <p:nvSpPr>
              <p:cNvPr id="58" name="淘宝店chenying0907 6">
                <a:extLst>
                  <a:ext uri="{FF2B5EF4-FFF2-40B4-BE49-F238E27FC236}">
                    <a16:creationId xmlns:a16="http://schemas.microsoft.com/office/drawing/2014/main" id="{A0003029-0286-45BD-B523-49B3156283D1}"/>
                  </a:ext>
                </a:extLst>
              </p:cNvPr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endParaRPr>
              </a:p>
            </p:txBody>
          </p:sp>
          <p:sp>
            <p:nvSpPr>
              <p:cNvPr id="62" name="Oval 7">
                <a:extLst>
                  <a:ext uri="{FF2B5EF4-FFF2-40B4-BE49-F238E27FC236}">
                    <a16:creationId xmlns:a16="http://schemas.microsoft.com/office/drawing/2014/main" id="{2F0144BF-DC7B-4C1C-9B3C-38CEDE580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endParaRPr>
              </a:p>
            </p:txBody>
          </p:sp>
        </p:grpSp>
      </p:grpSp>
      <p:sp>
        <p:nvSpPr>
          <p:cNvPr id="14366" name="矩形 88">
            <a:extLst>
              <a:ext uri="{FF2B5EF4-FFF2-40B4-BE49-F238E27FC236}">
                <a16:creationId xmlns:a16="http://schemas.microsoft.com/office/drawing/2014/main" id="{F16A4FA4-0CF6-44A0-B46F-31E7EA3C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138" y="4868863"/>
            <a:ext cx="32845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48899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rPr>
              <a:t>5.stin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48899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rPr>
              <a:t>的主動溝通和心智圖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5CB7916-6E45-478A-AE72-BC60B11744DC}"/>
              </a:ext>
            </a:extLst>
          </p:cNvPr>
          <p:cNvCxnSpPr/>
          <p:nvPr/>
        </p:nvCxnSpPr>
        <p:spPr>
          <a:xfrm flipH="1">
            <a:off x="1360488" y="5291138"/>
            <a:ext cx="3128962" cy="0"/>
          </a:xfrm>
          <a:prstGeom prst="line">
            <a:avLst/>
          </a:prstGeom>
          <a:ln w="6350">
            <a:solidFill>
              <a:srgbClr val="348899">
                <a:alpha val="67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8" name="椭圆 38">
            <a:extLst>
              <a:ext uri="{FF2B5EF4-FFF2-40B4-BE49-F238E27FC236}">
                <a16:creationId xmlns:a16="http://schemas.microsoft.com/office/drawing/2014/main" id="{83946C7C-5A77-4A0B-AE66-9361EC569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3397250"/>
            <a:ext cx="1016000" cy="971550"/>
          </a:xfrm>
          <a:prstGeom prst="ellipse">
            <a:avLst/>
          </a:prstGeom>
          <a:solidFill>
            <a:srgbClr val="FAE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思源宋体 CN" pitchFamily="18" charset="-122"/>
            </a:endParaRPr>
          </a:p>
        </p:txBody>
      </p:sp>
      <p:sp>
        <p:nvSpPr>
          <p:cNvPr id="14369" name="矩形 89">
            <a:extLst>
              <a:ext uri="{FF2B5EF4-FFF2-40B4-BE49-F238E27FC236}">
                <a16:creationId xmlns:a16="http://schemas.microsoft.com/office/drawing/2014/main" id="{CC12A44A-527D-4036-82E9-0D251C1B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5302064"/>
            <a:ext cx="3605212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rPr>
              <a:t>欣喜、信心、</a:t>
            </a:r>
          </a:p>
          <a:p>
            <a:pPr marL="0" marR="0" lvl="0" indent="0" algn="l" defTabSz="9144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rPr>
              <a:t>欽佩、被鼓舞</a:t>
            </a:r>
          </a:p>
        </p:txBody>
      </p:sp>
      <p:sp>
        <p:nvSpPr>
          <p:cNvPr id="14370" name="椭圆 45">
            <a:extLst>
              <a:ext uri="{FF2B5EF4-FFF2-40B4-BE49-F238E27FC236}">
                <a16:creationId xmlns:a16="http://schemas.microsoft.com/office/drawing/2014/main" id="{C244AC29-E77B-4178-BF52-12EA0D6D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5026025"/>
            <a:ext cx="604837" cy="604838"/>
          </a:xfrm>
          <a:prstGeom prst="ellipse">
            <a:avLst/>
          </a:prstGeom>
          <a:solidFill>
            <a:srgbClr val="FAE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思源宋体 CN" pitchFamily="18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9D5934-53E1-4884-B0C3-CCF63B3B512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993438" y="6521678"/>
            <a:ext cx="143627" cy="215444"/>
          </a:xfrm>
        </p:spPr>
        <p:txBody>
          <a:bodyPr/>
          <a:lstStyle/>
          <a:p>
            <a:fld id="{995A240F-C306-41E3-9C29-0E1D6274D1B1}" type="slidenum">
              <a:rPr lang="zh-CN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pPr/>
              <a:t>5</a:t>
            </a:fld>
            <a:endParaRPr lang="zh-CN" altLang="zh-CN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6" grpId="0"/>
      <p:bldP spid="143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>
            <a:extLst>
              <a:ext uri="{FF2B5EF4-FFF2-40B4-BE49-F238E27FC236}">
                <a16:creationId xmlns:a16="http://schemas.microsoft.com/office/drawing/2014/main" id="{C4C79E24-FAB6-42DD-81BB-BDE2E34A7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963" y="287338"/>
            <a:ext cx="10058400" cy="998537"/>
          </a:xfrm>
        </p:spPr>
        <p:txBody>
          <a:bodyPr/>
          <a:lstStyle/>
          <a:p>
            <a:r>
              <a:rPr lang="zh-CN" altLang="zh-CN" sz="4000" dirty="0">
                <a:latin typeface="新宋体" panose="02010609030101010101" pitchFamily="49" charset="-122"/>
                <a:ea typeface="新宋体" panose="02010609030101010101" pitchFamily="49" charset="-122"/>
                <a:sym typeface="Songti TC Regular"/>
              </a:rPr>
              <a:t>關鍵事件的故事脈絡</a:t>
            </a:r>
          </a:p>
        </p:txBody>
      </p:sp>
      <p:sp>
        <p:nvSpPr>
          <p:cNvPr id="15362" name="日期占位符 6">
            <a:extLst>
              <a:ext uri="{FF2B5EF4-FFF2-40B4-BE49-F238E27FC236}">
                <a16:creationId xmlns:a16="http://schemas.microsoft.com/office/drawing/2014/main" id="{109296F2-A7AA-42A5-B670-DBC36A5FA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525" y="6519863"/>
            <a:ext cx="2492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 panose="020B0503020204020204" pitchFamily="34" charset="-122"/>
              </a:rPr>
              <a:t>2021/4/19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6ABF40E-068A-44A7-A0FD-1C10C924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289300"/>
            <a:ext cx="31115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5F3C7A0E-0B3F-4CB8-A39D-A09B54CFB32C}"/>
              </a:ext>
            </a:extLst>
          </p:cNvPr>
          <p:cNvGrpSpPr>
            <a:grpSpLocks/>
          </p:cNvGrpSpPr>
          <p:nvPr/>
        </p:nvGrpSpPr>
        <p:grpSpPr bwMode="auto">
          <a:xfrm>
            <a:off x="844550" y="1492250"/>
            <a:ext cx="4700588" cy="1949450"/>
            <a:chOff x="1131735" y="1493030"/>
            <a:chExt cx="4700752" cy="1948540"/>
          </a:xfrm>
        </p:grpSpPr>
        <p:cxnSp>
          <p:nvCxnSpPr>
            <p:cNvPr id="10" name="连接符: 肘形 9">
              <a:extLst>
                <a:ext uri="{FF2B5EF4-FFF2-40B4-BE49-F238E27FC236}">
                  <a16:creationId xmlns:a16="http://schemas.microsoft.com/office/drawing/2014/main" id="{E2D84269-0A8A-439E-BB4D-82105B046A68}"/>
                </a:ext>
              </a:extLst>
            </p:cNvPr>
            <p:cNvCxnSpPr/>
            <p:nvPr/>
          </p:nvCxnSpPr>
          <p:spPr>
            <a:xfrm>
              <a:off x="1279378" y="1975405"/>
              <a:ext cx="4553109" cy="1313836"/>
            </a:xfrm>
            <a:prstGeom prst="bentConnector3">
              <a:avLst>
                <a:gd name="adj1" fmla="val 100323"/>
              </a:avLst>
            </a:prstGeom>
            <a:ln w="12700">
              <a:solidFill>
                <a:srgbClr val="F6D3A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6" name="矩形 88">
              <a:extLst>
                <a:ext uri="{FF2B5EF4-FFF2-40B4-BE49-F238E27FC236}">
                  <a16:creationId xmlns:a16="http://schemas.microsoft.com/office/drawing/2014/main" id="{789D6FC3-B6D1-491C-83E4-CF9AFA716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378" y="1493030"/>
              <a:ext cx="2084076" cy="39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建群初</a:t>
              </a:r>
            </a:p>
          </p:txBody>
        </p:sp>
        <p:sp>
          <p:nvSpPr>
            <p:cNvPr id="15367" name="矩形 94">
              <a:extLst>
                <a:ext uri="{FF2B5EF4-FFF2-40B4-BE49-F238E27FC236}">
                  <a16:creationId xmlns:a16="http://schemas.microsoft.com/office/drawing/2014/main" id="{7C2F4CFD-8850-4E72-882B-361129533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735" y="2071691"/>
              <a:ext cx="4700435" cy="136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1）對話題的理解欠缺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2）剛結束一個議題有點累，害怕參與不了討論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3）形成了群組，但彼此很陌生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4）工作比較忙，開始不想加入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CFDEC40-ADEB-431A-9FE3-A032F50CE831}"/>
              </a:ext>
            </a:extLst>
          </p:cNvPr>
          <p:cNvGrpSpPr>
            <a:grpSpLocks/>
          </p:cNvGrpSpPr>
          <p:nvPr/>
        </p:nvGrpSpPr>
        <p:grpSpPr bwMode="auto">
          <a:xfrm>
            <a:off x="6462713" y="1492250"/>
            <a:ext cx="5349875" cy="1949450"/>
            <a:chOff x="6462446" y="1493030"/>
            <a:chExt cx="4730411" cy="1948576"/>
          </a:xfrm>
        </p:grpSpPr>
        <p:cxnSp>
          <p:nvCxnSpPr>
            <p:cNvPr id="80" name="连接符: 肘形 79">
              <a:extLst>
                <a:ext uri="{FF2B5EF4-FFF2-40B4-BE49-F238E27FC236}">
                  <a16:creationId xmlns:a16="http://schemas.microsoft.com/office/drawing/2014/main" id="{519A832A-54AC-4BDA-911E-60405A54C2A2}"/>
                </a:ext>
              </a:extLst>
            </p:cNvPr>
            <p:cNvCxnSpPr/>
            <p:nvPr/>
          </p:nvCxnSpPr>
          <p:spPr>
            <a:xfrm rot="10800000" flipV="1">
              <a:off x="6462446" y="2011910"/>
              <a:ext cx="4519859" cy="969527"/>
            </a:xfrm>
            <a:prstGeom prst="bentConnector3">
              <a:avLst>
                <a:gd name="adj1" fmla="val 100243"/>
              </a:avLst>
            </a:prstGeom>
            <a:ln w="12700">
              <a:solidFill>
                <a:srgbClr val="F6D3A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0" name="矩形 92">
              <a:extLst>
                <a:ext uri="{FF2B5EF4-FFF2-40B4-BE49-F238E27FC236}">
                  <a16:creationId xmlns:a16="http://schemas.microsoft.com/office/drawing/2014/main" id="{DC458E49-8E42-4DA7-A8BD-BFDCA85A2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3513" y="1493030"/>
              <a:ext cx="2584900" cy="398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2.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建群後一直無互動</a:t>
              </a:r>
            </a:p>
          </p:txBody>
        </p:sp>
        <p:sp>
          <p:nvSpPr>
            <p:cNvPr id="15371" name="矩形 95">
              <a:extLst>
                <a:ext uri="{FF2B5EF4-FFF2-40B4-BE49-F238E27FC236}">
                  <a16:creationId xmlns:a16="http://schemas.microsoft.com/office/drawing/2014/main" id="{85E412D2-77B1-465C-B696-075A494D9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7558" y="2071702"/>
              <a:ext cx="4125299" cy="136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1）大家都沒有回應召集人，擔心被點名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2）似乎大家積極性不高，也不敢主動表達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3）彼此陌生話少，怕當召集人後會吃力不討好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4）隨後接納，認為這是很好的學習探究的過程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DCD5F72-1F34-4801-9D29-5B7FB9B6A229}"/>
              </a:ext>
            </a:extLst>
          </p:cNvPr>
          <p:cNvGrpSpPr>
            <a:grpSpLocks/>
          </p:cNvGrpSpPr>
          <p:nvPr/>
        </p:nvGrpSpPr>
        <p:grpSpPr bwMode="auto">
          <a:xfrm>
            <a:off x="844550" y="3762375"/>
            <a:ext cx="3851275" cy="2243138"/>
            <a:chOff x="1131735" y="3773505"/>
            <a:chExt cx="3851232" cy="2244391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1D7C2B1-34EC-4282-8903-77CE80F1C78B}"/>
                </a:ext>
              </a:extLst>
            </p:cNvPr>
            <p:cNvCxnSpPr/>
            <p:nvPr/>
          </p:nvCxnSpPr>
          <p:spPr>
            <a:xfrm flipH="1">
              <a:off x="1131735" y="4264317"/>
              <a:ext cx="3851232" cy="0"/>
            </a:xfrm>
            <a:prstGeom prst="line">
              <a:avLst/>
            </a:prstGeom>
            <a:ln w="12700">
              <a:solidFill>
                <a:srgbClr val="F6D3A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4" name="矩形 89">
              <a:extLst>
                <a:ext uri="{FF2B5EF4-FFF2-40B4-BE49-F238E27FC236}">
                  <a16:creationId xmlns:a16="http://schemas.microsoft.com/office/drawing/2014/main" id="{8E187642-5C7E-4149-B173-015E31397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735" y="3773505"/>
              <a:ext cx="3281326" cy="400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3.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第一次線上聚會溝通</a:t>
              </a:r>
            </a:p>
          </p:txBody>
        </p:sp>
        <p:sp>
          <p:nvSpPr>
            <p:cNvPr id="15375" name="矩形 98">
              <a:extLst>
                <a:ext uri="{FF2B5EF4-FFF2-40B4-BE49-F238E27FC236}">
                  <a16:creationId xmlns:a16="http://schemas.microsoft.com/office/drawing/2014/main" id="{6E517E06-13AC-4C34-A611-A26B84955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735" y="4326664"/>
              <a:ext cx="3424517" cy="169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1）天安提出兩個問題：【大家為何選這組】、【每個人的狀態如何】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2）自我暴露、聆聽與接納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3）澄清對討論主題的理解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4）大家討論的氛圍很好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BE946B-4298-4866-9212-7B0A7B2A6D3C}"/>
              </a:ext>
            </a:extLst>
          </p:cNvPr>
          <p:cNvGrpSpPr>
            <a:grpSpLocks/>
          </p:cNvGrpSpPr>
          <p:nvPr/>
        </p:nvGrpSpPr>
        <p:grpSpPr bwMode="auto">
          <a:xfrm>
            <a:off x="7523163" y="3771899"/>
            <a:ext cx="3665537" cy="1944647"/>
            <a:chOff x="7523496" y="3771288"/>
            <a:chExt cx="3664744" cy="1945847"/>
          </a:xfrm>
        </p:grpSpPr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3F30EA2A-D406-46FC-AE88-760474C62F87}"/>
                </a:ext>
              </a:extLst>
            </p:cNvPr>
            <p:cNvCxnSpPr/>
            <p:nvPr/>
          </p:nvCxnSpPr>
          <p:spPr>
            <a:xfrm flipH="1">
              <a:off x="7523496" y="4263717"/>
              <a:ext cx="3534597" cy="0"/>
            </a:xfrm>
            <a:prstGeom prst="line">
              <a:avLst/>
            </a:prstGeom>
            <a:ln w="12700">
              <a:solidFill>
                <a:srgbClr val="F6D3A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8" name="矩形 93">
              <a:extLst>
                <a:ext uri="{FF2B5EF4-FFF2-40B4-BE49-F238E27FC236}">
                  <a16:creationId xmlns:a16="http://schemas.microsoft.com/office/drawing/2014/main" id="{B5F16286-BD41-4E28-ADCC-E6C20B78C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590" y="3771288"/>
              <a:ext cx="3386650" cy="39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4.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第一次溝通後共筆無更新</a:t>
              </a:r>
            </a:p>
          </p:txBody>
        </p:sp>
        <p:sp>
          <p:nvSpPr>
            <p:cNvPr id="15379" name="矩形 99">
              <a:extLst>
                <a:ext uri="{FF2B5EF4-FFF2-40B4-BE49-F238E27FC236}">
                  <a16:creationId xmlns:a16="http://schemas.microsoft.com/office/drawing/2014/main" id="{C831360D-508D-4B9F-8128-8E80E93A0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907" y="4345864"/>
              <a:ext cx="2875186" cy="137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）知道任務但沒做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2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）小組進度又一次被卡住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3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）擔心小組的話題完成不了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2E1CFF-6518-47AC-8C13-22A4457BACE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993438" y="6521678"/>
            <a:ext cx="143627" cy="215444"/>
          </a:xfrm>
        </p:spPr>
        <p:txBody>
          <a:bodyPr/>
          <a:lstStyle/>
          <a:p>
            <a:fld id="{995A240F-C306-41E3-9C29-0E1D6274D1B1}" type="slidenum">
              <a:rPr lang="zh-CN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pPr/>
              <a:t>6</a:t>
            </a:fld>
            <a:endParaRPr lang="zh-CN" altLang="zh-CN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>
            <a:extLst>
              <a:ext uri="{FF2B5EF4-FFF2-40B4-BE49-F238E27FC236}">
                <a16:creationId xmlns:a16="http://schemas.microsoft.com/office/drawing/2014/main" id="{6250673C-594A-4C69-A0C1-4F3EE2EF7C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98513" y="442913"/>
            <a:ext cx="10058400" cy="99853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4000" spc="-49" noProof="1">
                <a:latin typeface="新宋体" panose="02010609030101010101" pitchFamily="49" charset="-122"/>
                <a:ea typeface="新宋体" panose="02010609030101010101" pitchFamily="49" charset="-122"/>
                <a:sym typeface="新宋体" panose="02010609030101010101" charset="-122"/>
              </a:rPr>
              <a:t>關鍵事件的故事脈絡</a:t>
            </a:r>
            <a:endParaRPr lang="zh-CN" altLang="zh-CN" sz="4000" spc="-49" noProof="1">
              <a:latin typeface="新宋体" panose="02010609030101010101" pitchFamily="49" charset="-122"/>
              <a:ea typeface="新宋体" panose="02010609030101010101" pitchFamily="49" charset="-122"/>
              <a:sym typeface="Songti TC Regular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25682B2-54CE-4D6D-9C08-825172837BE1}"/>
              </a:ext>
            </a:extLst>
          </p:cNvPr>
          <p:cNvGrpSpPr>
            <a:grpSpLocks/>
          </p:cNvGrpSpPr>
          <p:nvPr/>
        </p:nvGrpSpPr>
        <p:grpSpPr bwMode="auto">
          <a:xfrm>
            <a:off x="844550" y="1993900"/>
            <a:ext cx="4700588" cy="1797050"/>
            <a:chOff x="1131735" y="1493030"/>
            <a:chExt cx="4700752" cy="1795627"/>
          </a:xfrm>
        </p:grpSpPr>
        <p:cxnSp>
          <p:nvCxnSpPr>
            <p:cNvPr id="10" name="连接符: 肘形 9">
              <a:extLst>
                <a:ext uri="{FF2B5EF4-FFF2-40B4-BE49-F238E27FC236}">
                  <a16:creationId xmlns:a16="http://schemas.microsoft.com/office/drawing/2014/main" id="{E64226E8-457F-4592-9D9F-8938DCFF3DDD}"/>
                </a:ext>
              </a:extLst>
            </p:cNvPr>
            <p:cNvCxnSpPr/>
            <p:nvPr/>
          </p:nvCxnSpPr>
          <p:spPr>
            <a:xfrm>
              <a:off x="1279378" y="1975248"/>
              <a:ext cx="4553109" cy="1313409"/>
            </a:xfrm>
            <a:prstGeom prst="bentConnector3">
              <a:avLst>
                <a:gd name="adj1" fmla="val 100323"/>
              </a:avLst>
            </a:prstGeom>
            <a:ln w="12700">
              <a:solidFill>
                <a:srgbClr val="F6D3A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8" name="矩形 88">
              <a:extLst>
                <a:ext uri="{FF2B5EF4-FFF2-40B4-BE49-F238E27FC236}">
                  <a16:creationId xmlns:a16="http://schemas.microsoft.com/office/drawing/2014/main" id="{55ACEC21-3503-49EC-873B-9B75119A3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735" y="1493030"/>
              <a:ext cx="3808265" cy="39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5.stin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的主動溝通和心智圖</a:t>
              </a:r>
            </a:p>
          </p:txBody>
        </p:sp>
        <p:sp>
          <p:nvSpPr>
            <p:cNvPr id="16389" name="矩形 94">
              <a:extLst>
                <a:ext uri="{FF2B5EF4-FFF2-40B4-BE49-F238E27FC236}">
                  <a16:creationId xmlns:a16="http://schemas.microsoft.com/office/drawing/2014/main" id="{EF7D81E4-E7C0-4985-B5BF-3693A6CD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735" y="2071691"/>
              <a:ext cx="4700435" cy="100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1）看到stin的行動，讓成員有動力和信心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2）stin私聊豆豆表達對主題的擔憂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3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）豆豆理解並希望支持stin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D9D556B-C65F-4A55-90E0-32C84829D227}"/>
              </a:ext>
            </a:extLst>
          </p:cNvPr>
          <p:cNvGrpSpPr>
            <a:grpSpLocks/>
          </p:cNvGrpSpPr>
          <p:nvPr/>
        </p:nvGrpSpPr>
        <p:grpSpPr bwMode="auto">
          <a:xfrm>
            <a:off x="6129338" y="1993900"/>
            <a:ext cx="5348287" cy="1729839"/>
            <a:chOff x="6462446" y="1493030"/>
            <a:chExt cx="4730411" cy="1728474"/>
          </a:xfrm>
        </p:grpSpPr>
        <p:cxnSp>
          <p:nvCxnSpPr>
            <p:cNvPr id="80" name="连接符: 肘形 79">
              <a:extLst>
                <a:ext uri="{FF2B5EF4-FFF2-40B4-BE49-F238E27FC236}">
                  <a16:creationId xmlns:a16="http://schemas.microsoft.com/office/drawing/2014/main" id="{58AAF5C4-E55F-43E7-A6E5-B73963737A2D}"/>
                </a:ext>
              </a:extLst>
            </p:cNvPr>
            <p:cNvCxnSpPr/>
            <p:nvPr/>
          </p:nvCxnSpPr>
          <p:spPr>
            <a:xfrm rot="10800000" flipV="1">
              <a:off x="6462446" y="2011733"/>
              <a:ext cx="4519796" cy="970783"/>
            </a:xfrm>
            <a:prstGeom prst="bentConnector3">
              <a:avLst>
                <a:gd name="adj1" fmla="val 100243"/>
              </a:avLst>
            </a:prstGeom>
            <a:ln w="12700">
              <a:solidFill>
                <a:srgbClr val="F6D3A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矩形 92">
              <a:extLst>
                <a:ext uri="{FF2B5EF4-FFF2-40B4-BE49-F238E27FC236}">
                  <a16:creationId xmlns:a16="http://schemas.microsoft.com/office/drawing/2014/main" id="{88105A54-F70F-44AE-9E1A-9F675D448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3513" y="1493030"/>
              <a:ext cx="2584900" cy="398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6.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48899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第二次線上聚會溝通</a:t>
              </a:r>
            </a:p>
          </p:txBody>
        </p:sp>
        <p:sp>
          <p:nvSpPr>
            <p:cNvPr id="16393" name="矩形 95">
              <a:extLst>
                <a:ext uri="{FF2B5EF4-FFF2-40B4-BE49-F238E27FC236}">
                  <a16:creationId xmlns:a16="http://schemas.microsoft.com/office/drawing/2014/main" id="{78F54C45-52AA-4688-884F-7E8E72419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7558" y="2215100"/>
              <a:ext cx="4125299" cy="100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1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）大家分享在小組中的心路歷程，增進理解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2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思源宋体 CN" pitchFamily="18" charset="-122"/>
                </a:rPr>
                <a:t>）確定主題的討論方向：良好群體氛圍的重要性</a:t>
              </a:r>
            </a:p>
            <a:p>
              <a:pPr marL="0" marR="0" lvl="0" indent="0" algn="l" defTabSz="914400" rtl="0" eaLnBrk="1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思源宋体 CN" pitchFamily="18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2900C5-D046-4A3F-96C9-F9FF098E7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93438" y="6521678"/>
            <a:ext cx="143627" cy="215444"/>
          </a:xfrm>
        </p:spPr>
        <p:txBody>
          <a:bodyPr/>
          <a:lstStyle/>
          <a:p>
            <a:fld id="{0C301912-97FB-4861-A86B-C009108EABD6}" type="slidenum">
              <a:rPr lang="zh-CN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pPr/>
              <a:t>7</a:t>
            </a:fld>
            <a:endParaRPr lang="zh-CN" altLang="zh-CN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标题 1"/>
          <p:cNvSpPr txBox="1">
            <a:spLocks noGrp="1"/>
          </p:cNvSpPr>
          <p:nvPr>
            <p:ph type="title"/>
          </p:nvPr>
        </p:nvSpPr>
        <p:spPr>
          <a:xfrm>
            <a:off x="568379" y="129790"/>
            <a:ext cx="3517569" cy="2093978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當個體我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defRPr spc="-100"/>
            </a:pP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卡住</a:t>
            </a: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….</a:t>
            </a:r>
          </a:p>
        </p:txBody>
      </p:sp>
      <p:sp>
        <p:nvSpPr>
          <p:cNvPr id="110" name="内容占位符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如何讓自己有動能</a:t>
            </a: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？</a:t>
            </a:r>
          </a:p>
        </p:txBody>
      </p:sp>
      <p:sp>
        <p:nvSpPr>
          <p:cNvPr id="111" name="文本占位符 3"/>
          <p:cNvSpPr>
            <a:spLocks noGrp="1"/>
          </p:cNvSpPr>
          <p:nvPr>
            <p:ph type="body" idx="21"/>
          </p:nvPr>
        </p:nvSpPr>
        <p:spPr>
          <a:xfrm>
            <a:off x="568379" y="3004425"/>
            <a:ext cx="3517569" cy="30645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740662">
              <a:spcBef>
                <a:spcPts val="900"/>
              </a:spcBef>
              <a:buClr>
                <a:schemeClr val="accent1"/>
              </a:buClr>
              <a:buFont typeface="Calibri"/>
              <a:defRPr sz="14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■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其實我困頓了三天沒有辦法工作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defTabSz="740662">
              <a:spcBef>
                <a:spcPts val="900"/>
              </a:spcBef>
              <a:buClr>
                <a:schemeClr val="accent1"/>
              </a:buClr>
              <a:buFont typeface="Calibri"/>
              <a:defRPr sz="14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■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的確是有愧疚感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defTabSz="740662">
              <a:spcBef>
                <a:spcPts val="900"/>
              </a:spcBef>
              <a:buClr>
                <a:schemeClr val="accent1"/>
              </a:buClr>
              <a:buFont typeface="Calibri"/>
              <a:defRPr sz="14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■</a:t>
            </a: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的確無法動筆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defTabSz="740662">
              <a:spcBef>
                <a:spcPts val="900"/>
              </a:spcBef>
              <a:buClr>
                <a:schemeClr val="accent1"/>
              </a:buClr>
              <a:buFont typeface="Calibri"/>
              <a:defRPr sz="14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  1.要完成能量表有點費力</a:t>
            </a:r>
          </a:p>
          <a:p>
            <a:pPr defTabSz="740662">
              <a:spcBef>
                <a:spcPts val="900"/>
              </a:spcBef>
              <a:buClr>
                <a:schemeClr val="accent1"/>
              </a:buClr>
              <a:buFont typeface="Calibri"/>
              <a:defRPr sz="14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  2.私事與情緒太滿無法靜心完成</a:t>
            </a:r>
          </a:p>
          <a:p>
            <a:pPr defTabSz="740662">
              <a:spcBef>
                <a:spcPts val="900"/>
              </a:spcBef>
              <a:buClr>
                <a:schemeClr val="accent1"/>
              </a:buClr>
              <a:buFont typeface="Calibri"/>
              <a:defRPr sz="14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  3.不知該如何聯絡天安</a:t>
            </a:r>
          </a:p>
          <a:p>
            <a:pPr defTabSz="740662">
              <a:spcBef>
                <a:spcPts val="900"/>
              </a:spcBef>
              <a:buClr>
                <a:schemeClr val="accent1"/>
              </a:buClr>
              <a:buFont typeface="Calibri"/>
              <a:defRPr sz="1400" cap="none" spc="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dirty="0">
                <a:latin typeface="新宋体" panose="02010609030101010101" pitchFamily="49" charset="-122"/>
                <a:ea typeface="新宋体" panose="02010609030101010101" pitchFamily="49" charset="-122"/>
              </a:rPr>
              <a:t>  4.對約定好要產出的方向、格式感到困難</a:t>
            </a:r>
          </a:p>
        </p:txBody>
      </p:sp>
      <p:graphicFrame>
        <p:nvGraphicFramePr>
          <p:cNvPr id="113" name="表格"/>
          <p:cNvGraphicFramePr/>
          <p:nvPr>
            <p:extLst>
              <p:ext uri="{D42A27DB-BD31-4B8C-83A1-F6EECF244321}">
                <p14:modId xmlns:p14="http://schemas.microsoft.com/office/powerpoint/2010/main" val="1804526607"/>
              </p:ext>
            </p:extLst>
          </p:nvPr>
        </p:nvGraphicFramePr>
        <p:xfrm>
          <a:off x="5758057" y="1496110"/>
          <a:ext cx="5629272" cy="480909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87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54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  <a:sym typeface="Calibri"/>
                        </a:rPr>
                        <a:t>事件</a:t>
                      </a:r>
                      <a:endParaRPr sz="2000" dirty="0">
                        <a:latin typeface="新宋体" panose="02010609030101010101" pitchFamily="49" charset="-122"/>
                        <a:ea typeface="新宋体" panose="02010609030101010101" pitchFamily="49" charset="-122"/>
                        <a:sym typeface="Calibri"/>
                      </a:endParaRPr>
                    </a:p>
                  </a:txBody>
                  <a:tcPr marL="0" marR="0" marT="0" marB="0" anchor="ctr" horzOverflow="overflow">
                    <a:lnT w="25400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  <a:sym typeface="Calibri"/>
                        </a:rPr>
                        <a:t>發生</a:t>
                      </a:r>
                      <a:endParaRPr sz="2000" dirty="0">
                        <a:latin typeface="新宋体" panose="02010609030101010101" pitchFamily="49" charset="-122"/>
                        <a:ea typeface="新宋体" panose="02010609030101010101" pitchFamily="49" charset="-122"/>
                        <a:sym typeface="Calibri"/>
                      </a:endParaRPr>
                    </a:p>
                  </a:txBody>
                  <a:tcPr marL="0" marR="0" marT="0" marB="0" anchor="ctr" horzOverflow="overflow">
                    <a:lnT w="25400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  <a:sym typeface="Calibri"/>
                        </a:rPr>
                        <a:t>影響作用</a:t>
                      </a:r>
                      <a:endParaRPr sz="2000" dirty="0">
                        <a:latin typeface="新宋体" panose="02010609030101010101" pitchFamily="49" charset="-122"/>
                        <a:ea typeface="新宋体" panose="02010609030101010101" pitchFamily="49" charset="-122"/>
                        <a:sym typeface="Calibri"/>
                      </a:endParaRPr>
                    </a:p>
                  </a:txBody>
                  <a:tcPr marL="0" marR="0" marT="0" marB="0" anchor="ctr" horzOverflow="overflow">
                    <a:lnT w="25400">
                      <a:solidFill>
                        <a:srgbClr val="000000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771">
                <a:tc>
                  <a:txBody>
                    <a:bodyPr/>
                    <a:lstStyle/>
                    <a:p>
                      <a:pPr marL="91438" indent="-91438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Calibri"/>
                        <a:buChar char=" "/>
                        <a:defRPr sz="1900">
                          <a:solidFill>
                            <a:srgbClr val="404040"/>
                          </a:solidFill>
                          <a:latin typeface="Microsoft YaHei UI"/>
                          <a:ea typeface="Microsoft YaHei UI"/>
                          <a:cs typeface="Microsoft YaHei UI"/>
                        </a:defRPr>
                      </a:pPr>
                      <a:r>
                        <a:rPr sz="20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死線來了</a:t>
                      </a:r>
                      <a:endParaRPr sz="2000" dirty="0"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62563" indent="-62563">
                        <a:lnSpc>
                          <a:spcPct val="110000"/>
                        </a:lnSpc>
                        <a:spcBef>
                          <a:spcPts val="200"/>
                        </a:spcBef>
                        <a:buClr>
                          <a:schemeClr val="accent1"/>
                        </a:buClr>
                        <a:buSzPct val="100000"/>
                        <a:buFont typeface="Calibri"/>
                        <a:buChar char=" "/>
                        <a:defRPr sz="1300">
                          <a:solidFill>
                            <a:srgbClr val="404040"/>
                          </a:solidFill>
                          <a:latin typeface="Microsoft YaHei UI"/>
                          <a:ea typeface="Microsoft YaHei UI"/>
                          <a:cs typeface="Microsoft YaHei UI"/>
                        </a:defRPr>
                      </a:pPr>
                      <a:r>
                        <a:rPr sz="14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天安主動聯絡我，硬著頭皮約好線上討論的時間</a:t>
                      </a:r>
                      <a:endParaRPr sz="1400" dirty="0"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  <a:defRPr sz="1800"/>
                      </a:pPr>
                      <a:r>
                        <a:rPr sz="16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  <a:sym typeface="Calibri"/>
                        </a:rPr>
                        <a:t>同儕互動『壓力</a:t>
                      </a:r>
                      <a:r>
                        <a:rPr sz="1600" dirty="0">
                          <a:latin typeface="新宋体" panose="02010609030101010101" pitchFamily="49" charset="-122"/>
                          <a:ea typeface="新宋体" panose="02010609030101010101" pitchFamily="49" charset="-122"/>
                          <a:sym typeface="Calibri"/>
                        </a:rPr>
                        <a:t>』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979">
                <a:tc>
                  <a:txBody>
                    <a:bodyPr/>
                    <a:lstStyle/>
                    <a:p>
                      <a:pPr marL="91438" indent="-91438" algn="just">
                        <a:lnSpc>
                          <a:spcPct val="11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Calibri"/>
                        <a:buChar char=" "/>
                        <a:defRPr sz="1900">
                          <a:solidFill>
                            <a:srgbClr val="404040"/>
                          </a:solidFill>
                          <a:latin typeface="Microsoft YaHei UI"/>
                          <a:ea typeface="Microsoft YaHei UI"/>
                          <a:cs typeface="Microsoft YaHei UI"/>
                        </a:defRPr>
                      </a:pPr>
                      <a:r>
                        <a:rPr sz="20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死線前30分鐘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1300">
                          <a:sym typeface="Calibri"/>
                        </a:defRPr>
                      </a:pP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 </a:t>
                      </a:r>
                      <a:r>
                        <a:rPr sz="14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察覺我在害怕</a:t>
                      </a: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.....</a:t>
                      </a:r>
                    </a:p>
                    <a:p>
                      <a:pPr>
                        <a:defRPr sz="1300">
                          <a:sym typeface="Calibri"/>
                        </a:defRPr>
                      </a:pP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1.害怕我不夠好</a:t>
                      </a:r>
                      <a:b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</a:b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2.害怕要做給誰看</a:t>
                      </a:r>
                    </a:p>
                    <a:p>
                      <a:pPr>
                        <a:defRPr sz="1300">
                          <a:sym typeface="Calibri"/>
                        </a:defRPr>
                      </a:pPr>
                      <a:endParaRPr sz="1400" dirty="0"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  <a:p>
                      <a:pPr>
                        <a:defRPr sz="1300">
                          <a:sym typeface="Calibri"/>
                        </a:defRPr>
                      </a:pPr>
                      <a:r>
                        <a:rPr sz="14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只好安慰自己</a:t>
                      </a: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.....</a:t>
                      </a:r>
                      <a:b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</a:b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1.是可以失敗的</a:t>
                      </a:r>
                    </a:p>
                    <a:p>
                      <a:pPr>
                        <a:defRPr sz="1300">
                          <a:sym typeface="Calibri"/>
                        </a:defRPr>
                      </a:pP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2.是可以做不好的</a:t>
                      </a:r>
                    </a:p>
                    <a:p>
                      <a:pPr>
                        <a:defRPr sz="1300">
                          <a:sym typeface="Calibri"/>
                        </a:defRPr>
                      </a:pP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3.不是『我不好』，</a:t>
                      </a:r>
                    </a:p>
                    <a:p>
                      <a:pPr>
                        <a:defRPr sz="1300">
                          <a:sym typeface="Calibri"/>
                        </a:defRPr>
                      </a:pP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    </a:t>
                      </a:r>
                      <a:r>
                        <a:rPr sz="14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只是『不適合</a:t>
                      </a: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』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  <a:defRPr sz="1400">
                          <a:sym typeface="Calibri"/>
                        </a:defRPr>
                      </a:pPr>
                      <a:r>
                        <a:rPr sz="16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＞</a:t>
                      </a:r>
                      <a:r>
                        <a:rPr sz="16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安全感連結</a:t>
                      </a:r>
                      <a:endParaRPr lang="en-US" sz="1600" dirty="0"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  <a:defRPr sz="1400">
                          <a:sym typeface="Calibri"/>
                        </a:defRPr>
                      </a:pPr>
                      <a:r>
                        <a:rPr lang="zh-TW" altLang="en-US" sz="16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降低內在自我評價</a:t>
                      </a:r>
                      <a:endParaRPr lang="en-US" altLang="zh-TW" sz="1600" dirty="0"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  <a:defRPr sz="1400">
                          <a:sym typeface="Calibri"/>
                        </a:defRPr>
                      </a:pPr>
                      <a:r>
                        <a:rPr lang="zh-TW" altLang="en-US" sz="16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重新長出動力</a:t>
                      </a:r>
                      <a:endParaRPr sz="1600" dirty="0"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  <a:p>
                      <a:pPr>
                        <a:defRPr sz="1400">
                          <a:sym typeface="Calibri"/>
                        </a:defRPr>
                      </a:pPr>
                      <a:endParaRPr sz="1600" dirty="0"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453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20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  <a:sym typeface="Calibri"/>
                        </a:rPr>
                        <a:t>置之死地而後生</a:t>
                      </a:r>
                      <a:endParaRPr sz="2000" dirty="0">
                        <a:latin typeface="新宋体" panose="02010609030101010101" pitchFamily="49" charset="-122"/>
                        <a:ea typeface="新宋体" panose="02010609030101010101" pitchFamily="49" charset="-122"/>
                        <a:sym typeface="Calibri"/>
                      </a:endParaRPr>
                    </a:p>
                  </a:txBody>
                  <a:tcPr marL="0" marR="0" marT="0" marB="0" anchor="ctr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 sz="1300">
                          <a:sym typeface="Calibri"/>
                        </a:defRPr>
                      </a:pPr>
                      <a:r>
                        <a:rPr sz="14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放鬆逼迫自己的念頭後，瞬間有能力產出想法</a:t>
                      </a:r>
                      <a:r>
                        <a:rPr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。</a:t>
                      </a:r>
                      <a:endParaRPr lang="en-US" sz="1400" dirty="0"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 sz="1300">
                          <a:sym typeface="Calibri"/>
                        </a:defRPr>
                      </a:pPr>
                      <a:r>
                        <a:rPr lang="zh-TW" altLang="en-US" sz="1400" dirty="0"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用手寫稿跟天安討論</a:t>
                      </a:r>
                      <a:endParaRPr lang="zh-CN" altLang="en-US" sz="1400" dirty="0">
                        <a:latin typeface="新宋体" panose="02010609030101010101" pitchFamily="49" charset="-122"/>
                        <a:ea typeface="新宋体" panose="02010609030101010101" pitchFamily="49" charset="-122"/>
                      </a:endParaRPr>
                    </a:p>
                  </a:txBody>
                  <a:tcPr marL="0" marR="0" marT="0" marB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  <a:defRPr sz="1800"/>
                      </a:pPr>
                      <a:r>
                        <a:rPr sz="1600" dirty="0" err="1">
                          <a:latin typeface="新宋体" panose="02010609030101010101" pitchFamily="49" charset="-122"/>
                          <a:ea typeface="新宋体" panose="02010609030101010101" pitchFamily="49" charset="-122"/>
                          <a:sym typeface="Calibri"/>
                        </a:rPr>
                        <a:t>照顧好自己，才能有創意產出</a:t>
                      </a:r>
                      <a:endParaRPr sz="1600" dirty="0">
                        <a:latin typeface="新宋体" panose="02010609030101010101" pitchFamily="49" charset="-122"/>
                        <a:ea typeface="新宋体" panose="02010609030101010101" pitchFamily="49" charset="-122"/>
                        <a:sym typeface="Calibri"/>
                      </a:endParaRPr>
                    </a:p>
                  </a:txBody>
                  <a:tcPr marL="0" marR="0" marT="0" marB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4" name="連接線" descr="連接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716" y="377949"/>
            <a:ext cx="3248320" cy="95059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9F2938-907C-4890-99BB-FD9F91C592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0" y="6521680"/>
            <a:ext cx="143625" cy="215440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8</a:t>
            </a:fld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圓角矩形 圓角矩形" descr="圓角矩形 圓角矩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11" y="2124218"/>
            <a:ext cx="9383883" cy="4009103"/>
          </a:xfrm>
          <a:prstGeom prst="rect">
            <a:avLst/>
          </a:prstGeom>
          <a:ln w="12700">
            <a:miter lim="400000"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</p:pic>
      <p:pic>
        <p:nvPicPr>
          <p:cNvPr id="117" name="連接線" descr="連接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05" y="5081644"/>
            <a:ext cx="4429310" cy="478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連接線" descr="連接線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376" y="2309560"/>
            <a:ext cx="3939925" cy="538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連接線" descr="連接線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522" y="2747549"/>
            <a:ext cx="6152107" cy="174573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連接線"/>
          <p:cNvSpPr/>
          <p:nvPr/>
        </p:nvSpPr>
        <p:spPr>
          <a:xfrm flipV="1">
            <a:off x="1770221" y="2968451"/>
            <a:ext cx="1717837" cy="2150592"/>
          </a:xfrm>
          <a:prstGeom prst="line">
            <a:avLst/>
          </a:prstGeom>
          <a:ln w="76200" cap="rnd">
            <a:solidFill>
              <a:srgbClr val="929000"/>
            </a:solidFill>
            <a:miter lim="400000"/>
            <a:headEnd type="triangle"/>
            <a:tailEnd type="triangle"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Calibri"/>
              <a:sym typeface="Calibri"/>
            </a:endParaRPr>
          </a:p>
        </p:txBody>
      </p:sp>
      <p:sp>
        <p:nvSpPr>
          <p:cNvPr id="121" name="圓形"/>
          <p:cNvSpPr/>
          <p:nvPr/>
        </p:nvSpPr>
        <p:spPr>
          <a:xfrm>
            <a:off x="7905381" y="2333450"/>
            <a:ext cx="1270003" cy="127000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/>
            </a:endParaRPr>
          </a:p>
        </p:txBody>
      </p:sp>
      <p:sp>
        <p:nvSpPr>
          <p:cNvPr id="122" name="圓形"/>
          <p:cNvSpPr/>
          <p:nvPr/>
        </p:nvSpPr>
        <p:spPr>
          <a:xfrm>
            <a:off x="2853057" y="2333450"/>
            <a:ext cx="1270003" cy="127000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/>
            </a:endParaRPr>
          </a:p>
        </p:txBody>
      </p:sp>
      <p:sp>
        <p:nvSpPr>
          <p:cNvPr id="123" name="标题 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99"/>
            </a:lvl1pPr>
          </a:lstStyle>
          <a:p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能量是整體相互影響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4" name="日期占位符 6"/>
          <p:cNvSpPr txBox="1"/>
          <p:nvPr/>
        </p:nvSpPr>
        <p:spPr>
          <a:xfrm>
            <a:off x="8264145" y="6520179"/>
            <a:ext cx="2493412" cy="21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">
                <a:solidFill>
                  <a:srgbClr val="FFFFFF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2021/4/19</a:t>
            </a:r>
          </a:p>
        </p:txBody>
      </p:sp>
      <p:sp>
        <p:nvSpPr>
          <p:cNvPr id="125" name="文本占位符 2"/>
          <p:cNvSpPr txBox="1"/>
          <p:nvPr/>
        </p:nvSpPr>
        <p:spPr>
          <a:xfrm>
            <a:off x="3183316" y="2600311"/>
            <a:ext cx="866969" cy="73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000" cap="all">
                <a:latin typeface="Microsoft YaHei UI"/>
                <a:ea typeface="Microsoft YaHei UI"/>
                <a:cs typeface="Microsoft YaHei UI"/>
                <a:sym typeface="Microsoft YaHei UI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小組</a:t>
            </a:r>
            <a:endParaRPr kumimoji="0" sz="20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</p:txBody>
      </p:sp>
      <p:sp>
        <p:nvSpPr>
          <p:cNvPr id="126" name="文本占位符 2"/>
          <p:cNvSpPr txBox="1"/>
          <p:nvPr/>
        </p:nvSpPr>
        <p:spPr>
          <a:xfrm>
            <a:off x="8244675" y="2600311"/>
            <a:ext cx="866969" cy="73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marL="0" marR="0" lvl="0" indent="0" algn="l" defTabSz="667512" rtl="0" eaLnBrk="1" fontAlgn="auto" latinLnBrk="0" hangingPunct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400" b="1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外在</a:t>
            </a:r>
            <a:endParaRPr kumimoji="0" sz="14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667512" rtl="0" eaLnBrk="1" fontAlgn="auto" latinLnBrk="0" hangingPunct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400" b="1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群體</a:t>
            </a:r>
            <a:endParaRPr kumimoji="0" sz="14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</p:txBody>
      </p:sp>
      <p:grpSp>
        <p:nvGrpSpPr>
          <p:cNvPr id="131" name="群組"/>
          <p:cNvGrpSpPr/>
          <p:nvPr/>
        </p:nvGrpSpPr>
        <p:grpSpPr>
          <a:xfrm>
            <a:off x="6531413" y="4033172"/>
            <a:ext cx="2964460" cy="1533798"/>
            <a:chOff x="0" y="0"/>
            <a:chExt cx="2964460" cy="1533796"/>
          </a:xfrm>
        </p:grpSpPr>
        <p:sp>
          <p:nvSpPr>
            <p:cNvPr id="127" name="圓形"/>
            <p:cNvSpPr/>
            <p:nvPr/>
          </p:nvSpPr>
          <p:spPr>
            <a:xfrm>
              <a:off x="459888" y="50800"/>
              <a:ext cx="1270003" cy="1270003"/>
            </a:xfrm>
            <a:prstGeom prst="ellipse">
              <a:avLst/>
            </a:prstGeom>
            <a:solidFill>
              <a:srgbClr val="FFD479"/>
            </a:solidFill>
            <a:ln w="15875" cap="flat">
              <a:solidFill>
                <a:srgbClr val="A87522"/>
              </a:solidFill>
              <a:prstDash val="solid"/>
              <a:round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endParaRPr>
            </a:p>
          </p:txBody>
        </p:sp>
        <p:sp>
          <p:nvSpPr>
            <p:cNvPr id="128" name="文本占位符 2"/>
            <p:cNvSpPr txBox="1"/>
            <p:nvPr/>
          </p:nvSpPr>
          <p:spPr>
            <a:xfrm>
              <a:off x="833159" y="312187"/>
              <a:ext cx="866969" cy="736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>
                <a:lnSpc>
                  <a:spcPct val="110000"/>
                </a:lnSpc>
                <a:spcBef>
                  <a:spcPts val="1200"/>
                </a:spcBef>
                <a:defRPr sz="2000" cap="all">
                  <a:latin typeface="Microsoft YaHei UI"/>
                  <a:ea typeface="Microsoft YaHei UI"/>
                  <a:cs typeface="Microsoft YaHei UI"/>
                  <a:sym typeface="Microsoft YaHei UI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Microsoft YaHei UI"/>
                </a:rPr>
                <a:t>家庭</a:t>
              </a:r>
              <a:endParaRPr kumimoji="0" sz="20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endParaRPr>
            </a:p>
          </p:txBody>
        </p:sp>
        <p:sp>
          <p:nvSpPr>
            <p:cNvPr id="129" name="文本占位符 4"/>
            <p:cNvSpPr txBox="1"/>
            <p:nvPr/>
          </p:nvSpPr>
          <p:spPr>
            <a:xfrm>
              <a:off x="0" y="663334"/>
              <a:ext cx="1185069" cy="87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marL="0" marR="0" lvl="0" indent="0" algn="l" defTabSz="493776" rtl="0" eaLnBrk="1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 cap="all">
                  <a:latin typeface="Microsoft YaHei UI"/>
                  <a:ea typeface="Microsoft YaHei UI"/>
                  <a:cs typeface="Microsoft YaHei UI"/>
                  <a:sym typeface="Microsoft YaHei UI"/>
                </a:defRPr>
              </a:pPr>
              <a:r>
                <a:rPr kumimoji="0" sz="10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Microsoft YaHei UI"/>
                </a:rPr>
                <a:t>衝突</a:t>
              </a:r>
              <a:endParaRPr kumimoji="0" sz="10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endParaRPr>
            </a:p>
            <a:p>
              <a:pPr marL="0" marR="0" lvl="0" indent="0" algn="l" defTabSz="493776" rtl="0" eaLnBrk="1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 cap="all">
                  <a:latin typeface="Microsoft YaHei UI"/>
                  <a:ea typeface="Microsoft YaHei UI"/>
                  <a:cs typeface="Microsoft YaHei UI"/>
                  <a:sym typeface="Microsoft YaHei UI"/>
                </a:defRPr>
              </a:pPr>
              <a:r>
                <a:rPr kumimoji="0" sz="10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Microsoft YaHei UI"/>
                </a:rPr>
                <a:t>僵化的信念</a:t>
              </a:r>
              <a:endParaRPr kumimoji="0" sz="10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endParaRPr>
            </a:p>
            <a:p>
              <a:pPr marL="0" marR="0" lvl="0" indent="0" algn="l" defTabSz="493776" rtl="0" eaLnBrk="1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 cap="all">
                  <a:latin typeface="Microsoft YaHei UI"/>
                  <a:ea typeface="Microsoft YaHei UI"/>
                  <a:cs typeface="Microsoft YaHei UI"/>
                  <a:sym typeface="Microsoft YaHei UI"/>
                </a:defRPr>
              </a:pPr>
              <a:r>
                <a:rPr kumimoji="0" sz="10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Microsoft YaHei UI"/>
                </a:rPr>
                <a:t>形式上的卡住</a:t>
              </a:r>
              <a:endParaRPr kumimoji="0" sz="10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endParaRPr>
            </a:p>
          </p:txBody>
        </p:sp>
        <p:sp>
          <p:nvSpPr>
            <p:cNvPr id="130" name="文本占位符 4"/>
            <p:cNvSpPr txBox="1"/>
            <p:nvPr/>
          </p:nvSpPr>
          <p:spPr>
            <a:xfrm>
              <a:off x="1560773" y="0"/>
              <a:ext cx="1403687" cy="1451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marL="0" marR="0" lvl="0" indent="0" algn="l" defTabSz="667512" rtl="0" eaLnBrk="1" fontAlgn="auto" latinLnBrk="0" hangingPunct="0">
                <a:lnSpc>
                  <a:spcPct val="11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cap="all">
                  <a:solidFill>
                    <a:srgbClr val="011993"/>
                  </a:solidFill>
                  <a:latin typeface="Microsoft YaHei UI"/>
                  <a:ea typeface="Microsoft YaHei UI"/>
                  <a:cs typeface="Microsoft YaHei UI"/>
                  <a:sym typeface="Microsoft YaHei UI"/>
                </a:defRPr>
              </a:pPr>
              <a:r>
                <a:rPr kumimoji="0" sz="14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01199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Microsoft YaHei UI"/>
                </a:rPr>
                <a:t>接納</a:t>
              </a:r>
              <a:r>
                <a:rPr kumimoji="0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01199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Microsoft YaHei UI"/>
                </a:rPr>
                <a:t>、</a:t>
              </a:r>
            </a:p>
            <a:p>
              <a:pPr marL="0" marR="0" lvl="0" indent="0" algn="l" defTabSz="667512" rtl="0" eaLnBrk="1" fontAlgn="auto" latinLnBrk="0" hangingPunct="0">
                <a:lnSpc>
                  <a:spcPct val="11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cap="all">
                  <a:solidFill>
                    <a:srgbClr val="011993"/>
                  </a:solidFill>
                  <a:latin typeface="Microsoft YaHei UI"/>
                  <a:ea typeface="Microsoft YaHei UI"/>
                  <a:cs typeface="Microsoft YaHei UI"/>
                  <a:sym typeface="Microsoft YaHei UI"/>
                </a:defRPr>
              </a:pPr>
              <a:r>
                <a:rPr kumimoji="0" sz="14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01199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Microsoft YaHei UI"/>
                </a:rPr>
                <a:t>核對、溝通</a:t>
              </a:r>
              <a:endParaRPr kumimoji="0" sz="1400" b="1" i="0" u="none" strike="noStrike" kern="0" cap="all" spc="0" normalizeH="0" baseline="0" noProof="0" dirty="0">
                <a:ln>
                  <a:noFill/>
                </a:ln>
                <a:solidFill>
                  <a:srgbClr val="0119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endParaRPr>
            </a:p>
            <a:p>
              <a:pPr marL="0" marR="0" lvl="0" indent="0" algn="l" defTabSz="667512" rtl="0" eaLnBrk="1" fontAlgn="auto" latinLnBrk="0" hangingPunct="0">
                <a:lnSpc>
                  <a:spcPct val="11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cap="all">
                  <a:solidFill>
                    <a:srgbClr val="011993"/>
                  </a:solidFill>
                  <a:latin typeface="Microsoft YaHei UI"/>
                  <a:ea typeface="Microsoft YaHei UI"/>
                  <a:cs typeface="Microsoft YaHei UI"/>
                  <a:sym typeface="Microsoft YaHei UI"/>
                </a:defRPr>
              </a:pPr>
              <a:r>
                <a:rPr kumimoji="0" sz="14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011993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Microsoft YaHei UI"/>
                </a:rPr>
                <a:t>不管好壞往下走</a:t>
              </a:r>
              <a:endParaRPr kumimoji="0" sz="1400" b="1" i="0" u="none" strike="noStrike" kern="0" cap="all" spc="0" normalizeH="0" baseline="0" noProof="0" dirty="0">
                <a:ln>
                  <a:noFill/>
                </a:ln>
                <a:solidFill>
                  <a:srgbClr val="0119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endParaRPr>
            </a:p>
          </p:txBody>
        </p:sp>
      </p:grpSp>
      <p:sp>
        <p:nvSpPr>
          <p:cNvPr id="132" name="文本占位符 4"/>
          <p:cNvSpPr txBox="1"/>
          <p:nvPr/>
        </p:nvSpPr>
        <p:spPr>
          <a:xfrm>
            <a:off x="2042367" y="3058390"/>
            <a:ext cx="1185071" cy="73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marL="0" marR="0" lvl="0" indent="0" algn="l" defTabSz="749808" rtl="0" eaLnBrk="1" fontAlgn="auto" latinLnBrk="0" hangingPunc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200" b="1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外部壓力：群體</a:t>
            </a:r>
            <a:endParaRPr kumimoji="0" sz="12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749808" rtl="0" eaLnBrk="1" fontAlgn="auto" latinLnBrk="0" hangingPunc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200" b="1" i="0" u="none" strike="noStrike" kern="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內部壓力：個人</a:t>
            </a:r>
            <a:endParaRPr kumimoji="0" sz="12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</p:txBody>
      </p:sp>
      <p:sp>
        <p:nvSpPr>
          <p:cNvPr id="133" name="文本占位符 4"/>
          <p:cNvSpPr txBox="1"/>
          <p:nvPr/>
        </p:nvSpPr>
        <p:spPr>
          <a:xfrm>
            <a:off x="3936419" y="2142232"/>
            <a:ext cx="1537243" cy="165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marL="0" marR="0" lvl="0" indent="0" algn="l" defTabSz="576072" rtl="0" eaLnBrk="1" fontAlgn="auto" latinLnBrk="0" hangingPunc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>
                <a:solidFill>
                  <a:srgbClr val="011993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200" b="1" i="0" u="none" strike="noStrike" kern="0" cap="all" spc="0" normalizeH="0" baseline="0" noProof="0" dirty="0" err="1">
                <a:ln>
                  <a:noFill/>
                </a:ln>
                <a:solidFill>
                  <a:srgbClr val="0119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創造輕鬆安全的氛圍</a:t>
            </a:r>
            <a:endParaRPr kumimoji="0" sz="1200" b="1" i="0" u="none" strike="noStrike" kern="0" cap="all" spc="0" normalizeH="0" baseline="0" noProof="0" dirty="0">
              <a:ln>
                <a:noFill/>
              </a:ln>
              <a:solidFill>
                <a:srgbClr val="011993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576072" rtl="0" eaLnBrk="1" fontAlgn="auto" latinLnBrk="0" hangingPunc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>
                <a:solidFill>
                  <a:srgbClr val="011993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200" b="1" i="0" u="none" strike="noStrike" kern="0" cap="all" spc="0" normalizeH="0" baseline="0" noProof="0" dirty="0" err="1">
                <a:ln>
                  <a:noFill/>
                </a:ln>
                <a:solidFill>
                  <a:srgbClr val="0119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有隱約的支撐力</a:t>
            </a:r>
            <a:endParaRPr kumimoji="0" sz="1200" b="1" i="0" u="none" strike="noStrike" kern="0" cap="all" spc="0" normalizeH="0" baseline="0" noProof="0" dirty="0">
              <a:ln>
                <a:noFill/>
              </a:ln>
              <a:solidFill>
                <a:srgbClr val="011993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576072" rtl="0" eaLnBrk="1" fontAlgn="auto" latinLnBrk="0" hangingPunc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>
                <a:solidFill>
                  <a:srgbClr val="011993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200" b="1" i="0" u="none" strike="noStrike" kern="0" cap="all" spc="0" normalizeH="0" baseline="0" noProof="0" dirty="0" err="1">
                <a:ln>
                  <a:noFill/>
                </a:ln>
                <a:solidFill>
                  <a:srgbClr val="0119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團體互相支持</a:t>
            </a:r>
            <a:endParaRPr kumimoji="0" sz="1200" b="1" i="0" u="none" strike="noStrike" kern="0" cap="all" spc="0" normalizeH="0" baseline="0" noProof="0" dirty="0">
              <a:ln>
                <a:noFill/>
              </a:ln>
              <a:solidFill>
                <a:srgbClr val="011993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576072" rtl="0" eaLnBrk="1" fontAlgn="auto" latinLnBrk="0" hangingPunc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>
                <a:solidFill>
                  <a:srgbClr val="011993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200" b="1" i="0" u="none" strike="noStrike" kern="0" cap="all" spc="0" normalizeH="0" baseline="0" noProof="0" dirty="0" err="1">
                <a:ln>
                  <a:noFill/>
                </a:ln>
                <a:solidFill>
                  <a:srgbClr val="0119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小任務交辦</a:t>
            </a:r>
            <a:endParaRPr kumimoji="0" sz="1200" b="1" i="0" u="none" strike="noStrike" kern="0" cap="all" spc="0" normalizeH="0" baseline="0" noProof="0" dirty="0">
              <a:ln>
                <a:noFill/>
              </a:ln>
              <a:solidFill>
                <a:srgbClr val="011993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  <a:p>
            <a:pPr marL="0" marR="0" lvl="0" indent="0" algn="l" defTabSz="576072" rtl="0" eaLnBrk="1" fontAlgn="auto" latinLnBrk="0" hangingPunct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>
                <a:solidFill>
                  <a:srgbClr val="011993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kumimoji="0" sz="1200" b="1" i="0" u="none" strike="noStrike" kern="0" cap="all" spc="0" normalizeH="0" baseline="0" noProof="0" dirty="0" err="1">
                <a:ln>
                  <a:noFill/>
                </a:ln>
                <a:solidFill>
                  <a:srgbClr val="0119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rPr>
              <a:t>死線壓力</a:t>
            </a:r>
            <a:endParaRPr kumimoji="0" sz="1200" b="1" i="0" u="none" strike="noStrike" kern="0" cap="all" spc="0" normalizeH="0" baseline="0" noProof="0" dirty="0">
              <a:ln>
                <a:noFill/>
              </a:ln>
              <a:solidFill>
                <a:srgbClr val="011993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Microsoft YaHei UI"/>
            </a:endParaRPr>
          </a:p>
        </p:txBody>
      </p:sp>
      <p:grpSp>
        <p:nvGrpSpPr>
          <p:cNvPr id="136" name="群組"/>
          <p:cNvGrpSpPr/>
          <p:nvPr/>
        </p:nvGrpSpPr>
        <p:grpSpPr>
          <a:xfrm>
            <a:off x="539124" y="4517795"/>
            <a:ext cx="1763105" cy="1337530"/>
            <a:chOff x="0" y="0"/>
            <a:chExt cx="1763104" cy="1337528"/>
          </a:xfrm>
        </p:grpSpPr>
        <p:sp>
          <p:nvSpPr>
            <p:cNvPr id="134" name="圓形"/>
            <p:cNvSpPr/>
            <p:nvPr/>
          </p:nvSpPr>
          <p:spPr>
            <a:xfrm>
              <a:off x="493102" y="-1"/>
              <a:ext cx="1270003" cy="1270003"/>
            </a:xfrm>
            <a:prstGeom prst="ellipse">
              <a:avLst/>
            </a:prstGeom>
            <a:solidFill>
              <a:schemeClr val="accent2"/>
            </a:solidFill>
            <a:ln w="15875" cap="flat">
              <a:solidFill>
                <a:srgbClr val="A87522"/>
              </a:solidFill>
              <a:prstDash val="solid"/>
              <a:round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endParaRPr>
            </a:p>
          </p:txBody>
        </p:sp>
        <p:sp>
          <p:nvSpPr>
            <p:cNvPr id="135" name="文本占位符 4"/>
            <p:cNvSpPr txBox="1"/>
            <p:nvPr/>
          </p:nvSpPr>
          <p:spPr>
            <a:xfrm>
              <a:off x="0" y="601245"/>
              <a:ext cx="1185069" cy="736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>
                <a:lnSpc>
                  <a:spcPct val="110000"/>
                </a:lnSpc>
                <a:spcBef>
                  <a:spcPts val="1200"/>
                </a:spcBef>
                <a:defRPr sz="1500" cap="all">
                  <a:latin typeface="Microsoft YaHei UI"/>
                  <a:ea typeface="Microsoft YaHei UI"/>
                  <a:cs typeface="Microsoft YaHei UI"/>
                  <a:sym typeface="Microsoft YaHei UI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500" b="0" i="0" u="none" strike="noStrike" kern="0" cap="all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sym typeface="Microsoft YaHei UI"/>
                </a:rPr>
                <a:t>尋找動力</a:t>
              </a:r>
              <a:endParaRPr kumimoji="0" sz="15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Microsoft YaHei UI"/>
              </a:endParaRPr>
            </a:p>
          </p:txBody>
        </p:sp>
      </p:grpSp>
      <p:pic>
        <p:nvPicPr>
          <p:cNvPr id="137" name="連接線" descr="連接線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244" y="4027442"/>
            <a:ext cx="5367269" cy="531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連接線" descr="連接線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7595" y="3283992"/>
            <a:ext cx="363330" cy="83877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圓角矩形"/>
          <p:cNvSpPr/>
          <p:nvPr/>
        </p:nvSpPr>
        <p:spPr>
          <a:xfrm>
            <a:off x="9763644" y="3434079"/>
            <a:ext cx="851094" cy="1270002"/>
          </a:xfrm>
          <a:prstGeom prst="roundRect">
            <a:avLst>
              <a:gd name="adj" fmla="val 2238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/>
            </a:endParaRPr>
          </a:p>
        </p:txBody>
      </p:sp>
      <p:sp>
        <p:nvSpPr>
          <p:cNvPr id="140" name="接納"/>
          <p:cNvSpPr txBox="1"/>
          <p:nvPr/>
        </p:nvSpPr>
        <p:spPr>
          <a:xfrm>
            <a:off x="9908520" y="3864610"/>
            <a:ext cx="55399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rPr>
              <a:t>接納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/>
            </a:endParaRPr>
          </a:p>
        </p:txBody>
      </p:sp>
      <p:sp>
        <p:nvSpPr>
          <p:cNvPr id="141" name="是因為『我』『想做了』…"/>
          <p:cNvSpPr txBox="1"/>
          <p:nvPr/>
        </p:nvSpPr>
        <p:spPr>
          <a:xfrm>
            <a:off x="9858701" y="1918815"/>
            <a:ext cx="236699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rPr>
              <a:t>是因為『我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rPr>
              <a:t>』『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rPr>
              <a:t>想做了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rPr>
              <a:t>』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rPr>
              <a:t>才會願意進去衝鋒陷陣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/>
            </a:endParaRPr>
          </a:p>
        </p:txBody>
      </p:sp>
      <p:sp>
        <p:nvSpPr>
          <p:cNvPr id="142" name="文本占位符 2"/>
          <p:cNvSpPr txBox="1">
            <a:spLocks noGrp="1"/>
          </p:cNvSpPr>
          <p:nvPr>
            <p:ph type="body" sz="quarter" idx="1"/>
          </p:nvPr>
        </p:nvSpPr>
        <p:spPr>
          <a:xfrm>
            <a:off x="1336737" y="4750899"/>
            <a:ext cx="866969" cy="736284"/>
          </a:xfrm>
          <a:prstGeom prst="rect">
            <a:avLst/>
          </a:prstGeom>
        </p:spPr>
        <p:txBody>
          <a:bodyPr/>
          <a:lstStyle/>
          <a:p>
            <a:r>
              <a:rPr b="1" dirty="0" err="1">
                <a:latin typeface="新宋体" panose="02010609030101010101" pitchFamily="49" charset="-122"/>
                <a:ea typeface="新宋体" panose="02010609030101010101" pitchFamily="49" charset="-122"/>
              </a:rPr>
              <a:t>個人</a:t>
            </a:r>
            <a:endParaRPr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43" name="文本占位符 4"/>
          <p:cNvSpPr>
            <a:spLocks noGrp="1"/>
          </p:cNvSpPr>
          <p:nvPr>
            <p:ph type="body" idx="21"/>
          </p:nvPr>
        </p:nvSpPr>
        <p:spPr>
          <a:xfrm>
            <a:off x="2034711" y="5230040"/>
            <a:ext cx="2906694" cy="7362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667512">
              <a:spcBef>
                <a:spcPts val="800"/>
              </a:spcBef>
              <a:buClr>
                <a:schemeClr val="accent1"/>
              </a:buClr>
              <a:buFont typeface="Calibri"/>
              <a:defRPr sz="1400" b="1" spc="0">
                <a:solidFill>
                  <a:srgbClr val="011993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從無意義的追求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defTabSz="667512">
              <a:spcBef>
                <a:spcPts val="800"/>
              </a:spcBef>
              <a:buClr>
                <a:schemeClr val="accent1"/>
              </a:buClr>
              <a:buFont typeface="Calibri"/>
              <a:defRPr sz="1400" b="1" spc="0">
                <a:solidFill>
                  <a:srgbClr val="011993"/>
                </a:solidFill>
                <a:latin typeface="Microsoft YaHei UI"/>
                <a:ea typeface="Microsoft YaHei UI"/>
                <a:cs typeface="Microsoft YaHei UI"/>
                <a:sym typeface="Microsoft YaHei UI"/>
              </a:defRPr>
            </a:pPr>
            <a:r>
              <a:rPr dirty="0" err="1">
                <a:latin typeface="新宋体" panose="02010609030101010101" pitchFamily="49" charset="-122"/>
                <a:ea typeface="新宋体" panose="02010609030101010101" pitchFamily="49" charset="-122"/>
              </a:rPr>
              <a:t>到追求意義</a:t>
            </a:r>
            <a:endParaRPr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44" name="心生動力"/>
          <p:cNvSpPr txBox="1"/>
          <p:nvPr/>
        </p:nvSpPr>
        <p:spPr>
          <a:xfrm>
            <a:off x="10995760" y="1524540"/>
            <a:ext cx="1015659" cy="369328"/>
          </a:xfrm>
          <a:prstGeom prst="rect">
            <a:avLst/>
          </a:prstGeom>
          <a:solidFill>
            <a:schemeClr val="accent2"/>
          </a:solidFill>
          <a:ln w="15875">
            <a:solidFill>
              <a:srgbClr val="A87522"/>
            </a:solidFill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rPr>
              <a:t>心生動力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/>
            </a:endParaRPr>
          </a:p>
        </p:txBody>
      </p:sp>
      <p:pic>
        <p:nvPicPr>
          <p:cNvPr id="145" name="線條 線條" descr="線條 線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126" y="6103618"/>
            <a:ext cx="346125" cy="12350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示意能量流動"/>
          <p:cNvSpPr txBox="1"/>
          <p:nvPr/>
        </p:nvSpPr>
        <p:spPr>
          <a:xfrm>
            <a:off x="10720453" y="5960901"/>
            <a:ext cx="132343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sym typeface="Franklin Gothic Book"/>
              </a:rPr>
              <a:t>示意能量流動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sym typeface="Franklin Gothic Book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0FE9D1-978E-44E9-90ED-C4E11180E4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993580" y="6521680"/>
            <a:ext cx="143625" cy="215440"/>
          </a:xfrm>
        </p:spPr>
        <p:txBody>
          <a:bodyPr/>
          <a:lstStyle/>
          <a:p>
            <a:fld id="{86CB4B4D-7CA3-9044-876B-883B54F8677D}" type="slidenum">
              <a:rPr lang="en-US" altLang="zh-CN" smtClean="0">
                <a:latin typeface="新宋体" panose="02010609030101010101" pitchFamily="49" charset="-122"/>
                <a:ea typeface="新宋体" panose="02010609030101010101" pitchFamily="49" charset="-122"/>
              </a:rPr>
              <a:t>9</a:t>
            </a:fld>
            <a:endParaRPr lang="zh-CN" altLang="en-US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000,&quot;width&quot;:10620}"/>
</p:tagLst>
</file>

<file path=ppt/theme/theme1.xml><?xml version="1.0" encoding="utf-8"?>
<a:theme xmlns:a="http://schemas.openxmlformats.org/drawingml/2006/main" name="1_RetrospectVTI">
  <a:themeElements>
    <a:clrScheme name="1_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00FF"/>
      </a:hlink>
      <a:folHlink>
        <a:srgbClr val="FF00FF"/>
      </a:folHlink>
    </a:clrScheme>
    <a:fontScheme name="1_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RetrospectVTI">
  <a:themeElements>
    <a:clrScheme name="1_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00FF"/>
      </a:hlink>
      <a:folHlink>
        <a:srgbClr val="FF00FF"/>
      </a:folHlink>
    </a:clrScheme>
    <a:fontScheme name="1_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 panose="020B0503020102020204"/>
            <a:ea typeface="Franklin Gothic Book" panose="020B0503020102020204"/>
            <a:cs typeface="Franklin Gothic Book" panose="020B0503020102020204"/>
            <a:sym typeface="Franklin Gothic Book" panose="020B05030201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 panose="020B0503020102020204"/>
            <a:ea typeface="Franklin Gothic Book" panose="020B0503020102020204"/>
            <a:cs typeface="Franklin Gothic Book" panose="020B0503020102020204"/>
            <a:sym typeface="Franklin Gothic Book" panose="020B05030201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RetrospectVTI">
  <a:themeElements>
    <a:clrScheme name="1_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00FF"/>
      </a:hlink>
      <a:folHlink>
        <a:srgbClr val="FF00FF"/>
      </a:folHlink>
    </a:clrScheme>
    <a:fontScheme name="1_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4_RetrospectVTI">
  <a:themeElements>
    <a:clrScheme name="1_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00FF"/>
      </a:hlink>
      <a:folHlink>
        <a:srgbClr val="FF00FF"/>
      </a:folHlink>
    </a:clrScheme>
    <a:fontScheme name="1_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RetrospectVTI">
  <a:themeElements>
    <a:clrScheme name="1_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00FF"/>
      </a:hlink>
      <a:folHlink>
        <a:srgbClr val="FF00FF"/>
      </a:folHlink>
    </a:clrScheme>
    <a:fontScheme name="1_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1177</Words>
  <Application>Microsoft Office PowerPoint</Application>
  <PresentationFormat>寬螢幕</PresentationFormat>
  <Paragraphs>270</Paragraphs>
  <Slides>20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1_RetrospectVTI</vt:lpstr>
      <vt:lpstr>2_RetrospectVTI</vt:lpstr>
      <vt:lpstr>3_RetrospectVTI</vt:lpstr>
      <vt:lpstr>4_RetrospectVTI</vt:lpstr>
      <vt:lpstr>正負能量與 「群學主體」</vt:lpstr>
      <vt:lpstr>今天的主要内容</vt:lpstr>
      <vt:lpstr>小組的內在歷程 </vt:lpstr>
      <vt:lpstr>小組互動關鍵事件</vt:lpstr>
      <vt:lpstr>關鍵事件帶來的情緒體驗</vt:lpstr>
      <vt:lpstr>關鍵事件的故事脈絡</vt:lpstr>
      <vt:lpstr>關鍵事件的故事脈絡</vt:lpstr>
      <vt:lpstr>當個體我 卡住….</vt:lpstr>
      <vt:lpstr>能量是整體相互影響</vt:lpstr>
      <vt:lpstr>『接納』如何發生？（以自身在本組的經驗為例）</vt:lpstr>
      <vt:lpstr>影響正負能量的因素</vt:lpstr>
      <vt:lpstr>PowerPoint 簡報</vt:lpstr>
      <vt:lpstr>PowerPoint 簡報</vt:lpstr>
      <vt:lpstr>PowerPoint 簡報</vt:lpstr>
      <vt:lpstr>能量的層次與流動</vt:lpstr>
      <vt:lpstr>PowerPoint 簡報</vt:lpstr>
      <vt:lpstr>PowerPoint 簡報</vt:lpstr>
      <vt:lpstr>如何轉化 負能量？</vt:lpstr>
      <vt:lpstr>如何平衡群體『情感綁架』與『接納』</vt:lpstr>
      <vt:lpstr>小組成員（排名不分先後）：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正負能量與 「群學主體」</dc:title>
  <dc:creator>RUJIA MAO</dc:creator>
  <cp:lastModifiedBy>lingyu197701@gmail.com</cp:lastModifiedBy>
  <cp:revision>27</cp:revision>
  <dcterms:modified xsi:type="dcterms:W3CDTF">2021-04-26T11:05:35Z</dcterms:modified>
</cp:coreProperties>
</file>