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「在此輸入名言語錄。」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94" name="–王大明"/>
          <p:cNvSpPr txBox="1"/>
          <p:nvPr>
            <p:ph type="body" sz="quarter" idx="22"/>
          </p:nvPr>
        </p:nvSpPr>
        <p:spPr>
          <a:xfrm>
            <a:off x="2374900" y="8953500"/>
            <a:ext cx="19621500" cy="90163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–王大明</a:t>
            </a: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gradFill flip="none" rotWithShape="1">
          <a:gsLst>
            <a:gs pos="0">
              <a:srgbClr val="00CC00"/>
            </a:gs>
            <a:gs pos="100000">
              <a:srgbClr val="008000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群組"/>
          <p:cNvGrpSpPr/>
          <p:nvPr/>
        </p:nvGrpSpPr>
        <p:grpSpPr>
          <a:xfrm>
            <a:off x="1559718" y="3659187"/>
            <a:ext cx="22062282" cy="10056814"/>
            <a:chOff x="0" y="0"/>
            <a:chExt cx="22062281" cy="10056812"/>
          </a:xfrm>
        </p:grpSpPr>
        <p:sp>
          <p:nvSpPr>
            <p:cNvPr id="117" name="矩形"/>
            <p:cNvSpPr/>
            <p:nvPr/>
          </p:nvSpPr>
          <p:spPr>
            <a:xfrm>
              <a:off x="1297781" y="5577594"/>
              <a:ext cx="20764501" cy="4479219"/>
            </a:xfrm>
            <a:prstGeom prst="rect">
              <a:avLst/>
            </a:prstGeom>
            <a:solidFill>
              <a:srgbClr val="0066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15094" tIns="115094" rIns="115094" bIns="115094" numCol="1" anchor="t">
              <a:noAutofit/>
            </a:bodyPr>
            <a:lstStyle/>
            <a:p>
              <a:pPr algn="l" defTabSz="2286000">
                <a:defRPr sz="6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18" name="形狀"/>
            <p:cNvSpPr/>
            <p:nvPr/>
          </p:nvSpPr>
          <p:spPr>
            <a:xfrm>
              <a:off x="35718" y="0"/>
              <a:ext cx="22026564" cy="1005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4" y="12027"/>
                  </a:moveTo>
                  <a:lnTo>
                    <a:pt x="0" y="1202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284" y="0"/>
                  </a:lnTo>
                  <a:lnTo>
                    <a:pt x="1284" y="12027"/>
                  </a:lnTo>
                  <a:close/>
                </a:path>
              </a:pathLst>
            </a:custGeom>
            <a:solidFill>
              <a:srgbClr val="0066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15094" tIns="115094" rIns="115094" bIns="115094" numCol="1" anchor="t">
              <a:noAutofit/>
            </a:bodyPr>
            <a:lstStyle/>
            <a:p>
              <a:pPr algn="l" defTabSz="2286000">
                <a:defRPr sz="6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19" name="矩形"/>
            <p:cNvSpPr/>
            <p:nvPr/>
          </p:nvSpPr>
          <p:spPr>
            <a:xfrm>
              <a:off x="1297781" y="5650608"/>
              <a:ext cx="20764501" cy="4406205"/>
            </a:xfrm>
            <a:prstGeom prst="rect">
              <a:avLst/>
            </a:prstGeom>
            <a:solidFill>
              <a:srgbClr val="00CC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15094" tIns="115094" rIns="115094" bIns="115094" numCol="1" anchor="t">
              <a:noAutofit/>
            </a:bodyPr>
            <a:lstStyle/>
            <a:p>
              <a:pPr algn="l" defTabSz="2286000">
                <a:defRPr sz="6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20" name="矩形"/>
            <p:cNvSpPr/>
            <p:nvPr/>
          </p:nvSpPr>
          <p:spPr>
            <a:xfrm>
              <a:off x="1297781" y="0"/>
              <a:ext cx="18284032" cy="92061"/>
            </a:xfrm>
            <a:prstGeom prst="rect">
              <a:avLst/>
            </a:prstGeom>
            <a:gradFill flip="none" rotWithShape="1">
              <a:gsLst>
                <a:gs pos="0">
                  <a:srgbClr val="006600">
                    <a:alpha val="0"/>
                  </a:srgbClr>
                </a:gs>
                <a:gs pos="100000">
                  <a:srgbClr val="0053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115094" tIns="115094" rIns="115094" bIns="115094" numCol="1" anchor="t">
              <a:noAutofit/>
            </a:bodyPr>
            <a:lstStyle/>
            <a:p>
              <a:pPr algn="l" defTabSz="2286000">
                <a:defRPr sz="6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21" name="形狀"/>
            <p:cNvSpPr/>
            <p:nvPr/>
          </p:nvSpPr>
          <p:spPr>
            <a:xfrm>
              <a:off x="1297781" y="0"/>
              <a:ext cx="115094" cy="5666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110" y="2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115094" tIns="115094" rIns="115094" bIns="115094" numCol="1" anchor="t">
              <a:noAutofit/>
            </a:bodyPr>
            <a:lstStyle/>
            <a:p>
              <a:pPr algn="l" defTabSz="2286000">
                <a:defRPr sz="6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22" name="形狀"/>
            <p:cNvSpPr/>
            <p:nvPr/>
          </p:nvSpPr>
          <p:spPr>
            <a:xfrm>
              <a:off x="1293812" y="5561722"/>
              <a:ext cx="115095" cy="449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0855" y="366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0"/>
                  </a:srgbClr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115094" tIns="115094" rIns="115094" bIns="115094" numCol="1" anchor="t">
              <a:noAutofit/>
            </a:bodyPr>
            <a:lstStyle/>
            <a:p>
              <a:pPr algn="l" defTabSz="2286000">
                <a:defRPr sz="6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23" name="矩形"/>
            <p:cNvSpPr/>
            <p:nvPr/>
          </p:nvSpPr>
          <p:spPr>
            <a:xfrm>
              <a:off x="0" y="5561722"/>
              <a:ext cx="11426032" cy="92061"/>
            </a:xfrm>
            <a:prstGeom prst="rect">
              <a:avLst/>
            </a:prstGeom>
            <a:gradFill flip="none" rotWithShape="1">
              <a:gsLst>
                <a:gs pos="0">
                  <a:srgbClr val="006600">
                    <a:alpha val="0"/>
                  </a:srgbClr>
                </a:gs>
                <a:gs pos="100000">
                  <a:srgbClr val="0053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115094" tIns="115094" rIns="115094" bIns="115094" numCol="1" anchor="t">
              <a:noAutofit/>
            </a:bodyPr>
            <a:lstStyle/>
            <a:p>
              <a:pPr algn="l" defTabSz="2286000">
                <a:defRPr sz="6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24" name="形狀"/>
            <p:cNvSpPr/>
            <p:nvPr/>
          </p:nvSpPr>
          <p:spPr>
            <a:xfrm>
              <a:off x="0" y="5561722"/>
              <a:ext cx="119063" cy="449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0880" y="21600"/>
                  </a:lnTo>
                  <a:lnTo>
                    <a:pt x="21600" y="41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10000"/>
                  </a:srgbClr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115094" tIns="115094" rIns="115094" bIns="115094" numCol="1" anchor="t">
              <a:noAutofit/>
            </a:bodyPr>
            <a:lstStyle/>
            <a:p>
              <a:pPr algn="l" defTabSz="2286000">
                <a:defRPr sz="6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126" name="大標題文字"/>
          <p:cNvSpPr txBox="1"/>
          <p:nvPr>
            <p:ph type="title"/>
          </p:nvPr>
        </p:nvSpPr>
        <p:spPr>
          <a:xfrm>
            <a:off x="1905000" y="488156"/>
            <a:ext cx="20962938" cy="2865438"/>
          </a:xfrm>
          <a:prstGeom prst="rect">
            <a:avLst/>
          </a:prstGeom>
        </p:spPr>
        <p:txBody>
          <a:bodyPr lIns="114300" tIns="114300" rIns="114300" bIns="114300"/>
          <a:lstStyle>
            <a:lvl1pPr defTabSz="2286000">
              <a:defRPr sz="110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大標題文字</a:t>
            </a:r>
          </a:p>
        </p:txBody>
      </p:sp>
      <p:sp>
        <p:nvSpPr>
          <p:cNvPr id="127" name="內文層級一…"/>
          <p:cNvSpPr txBox="1"/>
          <p:nvPr>
            <p:ph type="body" idx="1"/>
          </p:nvPr>
        </p:nvSpPr>
        <p:spPr>
          <a:xfrm>
            <a:off x="2857500" y="3810000"/>
            <a:ext cx="20018375" cy="8382000"/>
          </a:xfrm>
          <a:prstGeom prst="rect">
            <a:avLst/>
          </a:prstGeom>
        </p:spPr>
        <p:txBody>
          <a:bodyPr lIns="114300" tIns="114300" rIns="114300" bIns="114300" anchor="t"/>
          <a:lstStyle>
            <a:lvl1pPr marL="857250" indent="-857250" defTabSz="2286000">
              <a:spcBef>
                <a:spcPts val="1900"/>
              </a:spcBef>
              <a:buClr>
                <a:srgbClr val="99FF66"/>
              </a:buClr>
              <a:buSzPct val="100000"/>
              <a:buChar char="▪"/>
              <a:defRPr sz="8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1273628" indent="-816428" defTabSz="2286000">
              <a:spcBef>
                <a:spcPts val="1900"/>
              </a:spcBef>
              <a:buClr>
                <a:srgbClr val="99FF66"/>
              </a:buClr>
              <a:buSzPct val="100000"/>
              <a:buChar char="▪"/>
              <a:defRPr sz="8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1676400" indent="-762000" defTabSz="2286000">
              <a:spcBef>
                <a:spcPts val="1900"/>
              </a:spcBef>
              <a:buClr>
                <a:srgbClr val="99FF66"/>
              </a:buClr>
              <a:buSzPct val="100000"/>
              <a:buChar char="▪"/>
              <a:defRPr sz="8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2286000" indent="-914400" defTabSz="2286000">
              <a:spcBef>
                <a:spcPts val="1900"/>
              </a:spcBef>
              <a:buClr>
                <a:srgbClr val="99FF66"/>
              </a:buClr>
              <a:buSzPct val="100000"/>
              <a:buChar char="▪"/>
              <a:defRPr sz="8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2844800" indent="-1016000" defTabSz="2286000">
              <a:spcBef>
                <a:spcPts val="1900"/>
              </a:spcBef>
              <a:buClr>
                <a:srgbClr val="99FF66"/>
              </a:buClr>
              <a:buSzPct val="100000"/>
              <a:buChar char="▪"/>
              <a:defRPr sz="8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8" name="幻燈片編號"/>
          <p:cNvSpPr txBox="1"/>
          <p:nvPr>
            <p:ph type="sldNum" sz="quarter" idx="2"/>
          </p:nvPr>
        </p:nvSpPr>
        <p:spPr>
          <a:xfrm>
            <a:off x="22138406" y="12489656"/>
            <a:ext cx="721594" cy="709774"/>
          </a:xfrm>
          <a:prstGeom prst="rect">
            <a:avLst/>
          </a:prstGeom>
        </p:spPr>
        <p:txBody>
          <a:bodyPr lIns="114300" tIns="114300" rIns="114300" bIns="114300" anchor="t"/>
          <a:lstStyle>
            <a:lvl1pPr algn="r" defTabSz="2286000">
              <a:defRPr sz="3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大標題文字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大標題文字</a:t>
            </a:r>
          </a:p>
        </p:txBody>
      </p:sp>
      <p:sp>
        <p:nvSpPr>
          <p:cNvPr id="136" name="內文層級一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 marL="493294" indent="-480721">
              <a:buChar char="▪"/>
            </a:lvl1pPr>
            <a:lvl2pPr marL="987877" indent="-530677">
              <a:buChar char="▪"/>
            </a:lvl2pPr>
            <a:lvl3pPr marL="1409700" indent="-495300">
              <a:buChar char="▪"/>
            </a:lvl3pPr>
            <a:lvl4pPr marL="1965960" indent="-594360">
              <a:buChar char="▪"/>
            </a:lvl4pPr>
            <a:lvl5pPr marL="2489200">
              <a:buChar char="▪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大標題文字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大標題文字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大標題文字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大標題文字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大標題文字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大標題文字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大標題文字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大標題文字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大標題文字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影像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影像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文層級一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" name="大標題文字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張天安"/>
          <p:cNvSpPr txBox="1"/>
          <p:nvPr/>
        </p:nvSpPr>
        <p:spPr>
          <a:xfrm>
            <a:off x="17349800" y="10241675"/>
            <a:ext cx="481953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000"/>
              </a:spcBef>
              <a:defRPr sz="90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張天安</a:t>
            </a:r>
          </a:p>
        </p:txBody>
      </p:sp>
      <p:sp>
        <p:nvSpPr>
          <p:cNvPr id="147" name="心理 / 教育工作者"/>
          <p:cNvSpPr txBox="1"/>
          <p:nvPr/>
        </p:nvSpPr>
        <p:spPr>
          <a:xfrm>
            <a:off x="8781238" y="8623347"/>
            <a:ext cx="12234119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000"/>
              </a:spcBef>
              <a:defRPr sz="8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心理教育的獨立工作者</a:t>
            </a:r>
          </a:p>
        </p:txBody>
      </p:sp>
      <p:sp>
        <p:nvSpPr>
          <p:cNvPr id="148" name="薩提爾模式…"/>
          <p:cNvSpPr txBox="1"/>
          <p:nvPr/>
        </p:nvSpPr>
        <p:spPr>
          <a:xfrm>
            <a:off x="3571219" y="2272880"/>
            <a:ext cx="16878301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薩提爾模式</a:t>
            </a:r>
          </a:p>
          <a:p>
            <a:pPr>
              <a:defRPr sz="120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在自主學習典範中的運用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指責、討好、超理智、打岔…"/>
          <p:cNvSpPr txBox="1"/>
          <p:nvPr/>
        </p:nvSpPr>
        <p:spPr>
          <a:xfrm>
            <a:off x="2759001" y="4506073"/>
            <a:ext cx="20343815" cy="4076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4297" tIns="114297" rIns="114297" bIns="114297">
            <a:spAutoFit/>
          </a:bodyPr>
          <a:lstStyle/>
          <a:p>
            <a:pPr marL="801470" indent="-802105" algn="l" defTabSz="1143000">
              <a:spcBef>
                <a:spcPts val="3000"/>
              </a:spcBef>
              <a:buSzPct val="100000"/>
              <a:buChar char="•"/>
              <a:tabLst>
                <a:tab pos="25400" algn="l"/>
                <a:tab pos="15875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指責、討好、超理智、打岔</a:t>
            </a:r>
            <a:endParaRPr>
              <a:latin typeface="Songti TC Bold"/>
              <a:ea typeface="Songti TC Bold"/>
              <a:cs typeface="Songti TC Bold"/>
              <a:sym typeface="Songti TC Bold"/>
            </a:endParaRPr>
          </a:p>
          <a:p>
            <a:pPr marL="801470" indent="-802105" algn="l" defTabSz="1143000">
              <a:spcBef>
                <a:spcPts val="3000"/>
              </a:spcBef>
              <a:buSzPct val="100000"/>
              <a:buChar char="•"/>
              <a:tabLst>
                <a:tab pos="25400" algn="l"/>
                <a:tab pos="15875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保護自己但也同時隔離了別人，建立了「心牆」，彼此無法靠近，親人「最近也是最遠」</a:t>
            </a:r>
          </a:p>
        </p:txBody>
      </p:sp>
      <p:sp>
        <p:nvSpPr>
          <p:cNvPr id="176" name="四種求生存的溝通姿態"/>
          <p:cNvSpPr txBox="1"/>
          <p:nvPr>
            <p:ph type="title" idx="4294967295"/>
          </p:nvPr>
        </p:nvSpPr>
        <p:spPr>
          <a:xfrm>
            <a:off x="2381250" y="1157694"/>
            <a:ext cx="19621500" cy="29591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四種求生存的溝通姿態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溝通三要素：自我、他人、情境"/>
          <p:cNvSpPr txBox="1"/>
          <p:nvPr>
            <p:ph type="title"/>
          </p:nvPr>
        </p:nvSpPr>
        <p:spPr>
          <a:xfrm>
            <a:off x="2374900" y="889000"/>
            <a:ext cx="19621500" cy="2252795"/>
          </a:xfrm>
          <a:prstGeom prst="rect">
            <a:avLst/>
          </a:prstGeom>
        </p:spPr>
        <p:txBody>
          <a:bodyPr/>
          <a:lstStyle>
            <a:lvl1pPr defTabSz="1536190">
              <a:defRPr>
                <a:solidFill>
                  <a:srgbClr val="000000"/>
                </a:solidFill>
                <a:effectLst>
                  <a:outerShdw sx="100000" sy="100000" kx="0" ky="0" algn="b" rotWithShape="0" blurRad="12700" dist="21336" dir="2700000">
                    <a:srgbClr val="000000"/>
                  </a:outerShdw>
                </a:effectLst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溝通三要素：自我、他人、情境</a:t>
            </a:r>
          </a:p>
        </p:txBody>
      </p:sp>
      <p:grpSp>
        <p:nvGrpSpPr>
          <p:cNvPr id="187" name="群組"/>
          <p:cNvGrpSpPr/>
          <p:nvPr/>
        </p:nvGrpSpPr>
        <p:grpSpPr>
          <a:xfrm>
            <a:off x="3649673" y="3595461"/>
            <a:ext cx="18526237" cy="8592851"/>
            <a:chOff x="-2" y="0"/>
            <a:chExt cx="18526236" cy="8592849"/>
          </a:xfrm>
        </p:grpSpPr>
        <p:pic>
          <p:nvPicPr>
            <p:cNvPr id="179" name="一致性.jpeg" descr="一致性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" y="0"/>
              <a:ext cx="8120266" cy="8592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6" name="群組"/>
            <p:cNvGrpSpPr/>
            <p:nvPr/>
          </p:nvGrpSpPr>
          <p:grpSpPr>
            <a:xfrm>
              <a:off x="10440336" y="414110"/>
              <a:ext cx="8085898" cy="7868158"/>
              <a:chOff x="0" y="0"/>
              <a:chExt cx="8085897" cy="7868157"/>
            </a:xfrm>
          </p:grpSpPr>
          <p:sp>
            <p:nvSpPr>
              <p:cNvPr id="180" name="橢圓形"/>
              <p:cNvSpPr/>
              <p:nvPr/>
            </p:nvSpPr>
            <p:spPr>
              <a:xfrm>
                <a:off x="-1" y="-1"/>
                <a:ext cx="8085899" cy="7868159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50800" dist="25400" dir="5400000">
                  <a:srgbClr val="000000">
                    <a:alpha val="25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828797"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762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81" name="橢圓形"/>
              <p:cNvSpPr/>
              <p:nvPr/>
            </p:nvSpPr>
            <p:spPr>
              <a:xfrm>
                <a:off x="1010736" y="2070564"/>
                <a:ext cx="2693618" cy="2783353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50800" dist="25400" dir="5400000">
                  <a:srgbClr val="000000">
                    <a:alpha val="25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828797"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762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82" name="橢圓形"/>
              <p:cNvSpPr/>
              <p:nvPr/>
            </p:nvSpPr>
            <p:spPr>
              <a:xfrm>
                <a:off x="4379017" y="2070564"/>
                <a:ext cx="2696144" cy="2804822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50800" dist="25400" dir="5400000">
                  <a:srgbClr val="000000">
                    <a:alpha val="25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828797"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762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83" name="自我"/>
              <p:cNvSpPr txBox="1"/>
              <p:nvPr/>
            </p:nvSpPr>
            <p:spPr>
              <a:xfrm>
                <a:off x="1516106" y="2348215"/>
                <a:ext cx="1682879" cy="1114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1828797">
                  <a:defRPr sz="540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  <a:sym typeface="新細明體"/>
                  </a:defRPr>
                </a:lvl1pPr>
              </a:lstStyle>
              <a:p>
                <a:pPr/>
                <a:r>
                  <a:t>自我</a:t>
                </a:r>
              </a:p>
            </p:txBody>
          </p:sp>
          <p:sp>
            <p:nvSpPr>
              <p:cNvPr id="184" name="他人"/>
              <p:cNvSpPr txBox="1"/>
              <p:nvPr/>
            </p:nvSpPr>
            <p:spPr>
              <a:xfrm>
                <a:off x="5053683" y="2341779"/>
                <a:ext cx="1682879" cy="1114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1828797">
                  <a:defRPr sz="540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  <a:sym typeface="新細明體"/>
                  </a:defRPr>
                </a:lvl1pPr>
              </a:lstStyle>
              <a:p>
                <a:pPr/>
                <a:r>
                  <a:t>他人</a:t>
                </a:r>
              </a:p>
            </p:txBody>
          </p:sp>
          <p:sp>
            <p:nvSpPr>
              <p:cNvPr id="185" name="情境"/>
              <p:cNvSpPr txBox="1"/>
              <p:nvPr/>
            </p:nvSpPr>
            <p:spPr>
              <a:xfrm>
                <a:off x="3368280" y="4826460"/>
                <a:ext cx="1682879" cy="11140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1828797">
                  <a:defRPr sz="540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  <a:sym typeface="新細明體"/>
                  </a:defRPr>
                </a:lvl1pPr>
              </a:lstStyle>
              <a:p>
                <a:pPr/>
                <a:r>
                  <a:t>情境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溝通三要素：…"/>
          <p:cNvSpPr txBox="1"/>
          <p:nvPr/>
        </p:nvSpPr>
        <p:spPr>
          <a:xfrm>
            <a:off x="3537896" y="2794748"/>
            <a:ext cx="9179724" cy="369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4297" tIns="114297" rIns="114297" bIns="114297" anchor="ctr">
            <a:spAutoFit/>
          </a:bodyPr>
          <a:lstStyle/>
          <a:p>
            <a:pPr algn="l" defTabSz="1143000">
              <a:tabLst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溝通三要素：</a:t>
            </a:r>
          </a:p>
          <a:p>
            <a:pPr algn="l" defTabSz="1143000">
              <a:tabLst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忽略了「他人」</a:t>
            </a:r>
          </a:p>
          <a:p>
            <a:pPr algn="l" defTabSz="1143000">
              <a:tabLst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的心情與需求</a:t>
            </a:r>
          </a:p>
        </p:txBody>
      </p:sp>
      <p:sp>
        <p:nvSpPr>
          <p:cNvPr id="190" name="壓力下的溝通姿態--指責"/>
          <p:cNvSpPr txBox="1"/>
          <p:nvPr>
            <p:ph type="title" idx="4294967295"/>
          </p:nvPr>
        </p:nvSpPr>
        <p:spPr>
          <a:xfrm>
            <a:off x="1279236" y="284438"/>
            <a:ext cx="19621501" cy="2959101"/>
          </a:xfrm>
          <a:prstGeom prst="rect">
            <a:avLst/>
          </a:prstGeom>
        </p:spPr>
        <p:txBody>
          <a:bodyPr/>
          <a:lstStyle>
            <a:lvl1pPr algn="ctr">
              <a:defRPr sz="10200">
                <a:solidFill>
                  <a:srgbClr val="000000"/>
                </a:solidFill>
              </a:defRPr>
            </a:lvl1pPr>
          </a:lstStyle>
          <a:p>
            <a:pPr/>
            <a:r>
              <a:t>壓力下的溝通姿態--指責</a:t>
            </a:r>
          </a:p>
        </p:txBody>
      </p:sp>
      <p:pic>
        <p:nvPicPr>
          <p:cNvPr id="191" name="指責型" descr="指責型"/>
          <p:cNvPicPr>
            <a:picLocks noChangeAspect="1"/>
          </p:cNvPicPr>
          <p:nvPr/>
        </p:nvPicPr>
        <p:blipFill>
          <a:blip r:embed="rId2">
            <a:extLst/>
          </a:blip>
          <a:srcRect l="0" t="3340" r="0" b="11287"/>
          <a:stretch>
            <a:fillRect/>
          </a:stretch>
        </p:blipFill>
        <p:spPr>
          <a:xfrm>
            <a:off x="14717861" y="2974184"/>
            <a:ext cx="8067614" cy="981011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0" dist="317500" dir="16200000">
              <a:srgbClr val="000000">
                <a:alpha val="70000"/>
              </a:srgbClr>
            </a:outerShdw>
          </a:effectLst>
        </p:spPr>
      </p:pic>
      <p:grpSp>
        <p:nvGrpSpPr>
          <p:cNvPr id="207" name="群組"/>
          <p:cNvGrpSpPr/>
          <p:nvPr/>
        </p:nvGrpSpPr>
        <p:grpSpPr>
          <a:xfrm>
            <a:off x="3817265" y="6627090"/>
            <a:ext cx="6449173" cy="6075238"/>
            <a:chOff x="0" y="0"/>
            <a:chExt cx="6449171" cy="6075236"/>
          </a:xfrm>
        </p:grpSpPr>
        <p:grpSp>
          <p:nvGrpSpPr>
            <p:cNvPr id="199" name="群組"/>
            <p:cNvGrpSpPr/>
            <p:nvPr/>
          </p:nvGrpSpPr>
          <p:grpSpPr>
            <a:xfrm>
              <a:off x="-1" y="0"/>
              <a:ext cx="6449173" cy="6075237"/>
              <a:chOff x="0" y="0"/>
              <a:chExt cx="6449171" cy="6075236"/>
            </a:xfrm>
          </p:grpSpPr>
          <p:sp>
            <p:nvSpPr>
              <p:cNvPr id="192" name="橢圓形"/>
              <p:cNvSpPr/>
              <p:nvPr/>
            </p:nvSpPr>
            <p:spPr>
              <a:xfrm>
                <a:off x="-1" y="0"/>
                <a:ext cx="6449173" cy="607523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5400" dir="5400000">
                  <a:srgbClr val="000000">
                    <a:alpha val="25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000000"/>
                    </a:solidFill>
                    <a:effectLst>
                      <a:outerShdw sx="100000" sy="100000" kx="0" ky="0" algn="b" rotWithShape="0" blurRad="76200" dist="12700" dir="540000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3" name="線條"/>
              <p:cNvSpPr/>
              <p:nvPr/>
            </p:nvSpPr>
            <p:spPr>
              <a:xfrm flipV="1">
                <a:off x="3224583" y="10274"/>
                <a:ext cx="3" cy="2993591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194" name="線條"/>
              <p:cNvSpPr/>
              <p:nvPr/>
            </p:nvSpPr>
            <p:spPr>
              <a:xfrm flipV="1">
                <a:off x="1108036" y="3087775"/>
                <a:ext cx="2044137" cy="2044134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195" name="線條"/>
              <p:cNvSpPr/>
              <p:nvPr/>
            </p:nvSpPr>
            <p:spPr>
              <a:xfrm flipH="1" flipV="1">
                <a:off x="3260791" y="3087775"/>
                <a:ext cx="2338593" cy="2044134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196" name="自我"/>
              <p:cNvSpPr txBox="1"/>
              <p:nvPr/>
            </p:nvSpPr>
            <p:spPr>
              <a:xfrm>
                <a:off x="635622" y="1628282"/>
                <a:ext cx="2041314" cy="1619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5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自我</a:t>
                </a:r>
              </a:p>
            </p:txBody>
          </p:sp>
          <p:sp>
            <p:nvSpPr>
              <p:cNvPr id="197" name="他人"/>
              <p:cNvSpPr txBox="1"/>
              <p:nvPr/>
            </p:nvSpPr>
            <p:spPr>
              <a:xfrm>
                <a:off x="3772233" y="1527521"/>
                <a:ext cx="1778183" cy="13445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5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他人</a:t>
                </a:r>
              </a:p>
            </p:txBody>
          </p:sp>
          <p:sp>
            <p:nvSpPr>
              <p:cNvPr id="198" name="情境"/>
              <p:cNvSpPr txBox="1"/>
              <p:nvPr/>
            </p:nvSpPr>
            <p:spPr>
              <a:xfrm>
                <a:off x="2435298" y="4302278"/>
                <a:ext cx="1578575" cy="11296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5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情境</a:t>
                </a:r>
              </a:p>
            </p:txBody>
          </p:sp>
        </p:grpSp>
        <p:grpSp>
          <p:nvGrpSpPr>
            <p:cNvPr id="206" name="群組"/>
            <p:cNvGrpSpPr/>
            <p:nvPr/>
          </p:nvGrpSpPr>
          <p:grpSpPr>
            <a:xfrm>
              <a:off x="3258523" y="212193"/>
              <a:ext cx="3139089" cy="4324018"/>
              <a:chOff x="0" y="0"/>
              <a:chExt cx="3139087" cy="4324016"/>
            </a:xfrm>
          </p:grpSpPr>
          <p:sp>
            <p:nvSpPr>
              <p:cNvPr id="200" name="線條"/>
              <p:cNvSpPr/>
              <p:nvPr/>
            </p:nvSpPr>
            <p:spPr>
              <a:xfrm flipV="1">
                <a:off x="0" y="0"/>
                <a:ext cx="1091218" cy="1091217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01" name="線條"/>
              <p:cNvSpPr/>
              <p:nvPr/>
            </p:nvSpPr>
            <p:spPr>
              <a:xfrm flipV="1">
                <a:off x="0" y="399885"/>
                <a:ext cx="1705099" cy="1705099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02" name="線條"/>
              <p:cNvSpPr/>
              <p:nvPr/>
            </p:nvSpPr>
            <p:spPr>
              <a:xfrm flipV="1">
                <a:off x="253443" y="880761"/>
                <a:ext cx="2056955" cy="2056958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03" name="線條"/>
              <p:cNvSpPr/>
              <p:nvPr/>
            </p:nvSpPr>
            <p:spPr>
              <a:xfrm flipV="1">
                <a:off x="760325" y="1378608"/>
                <a:ext cx="2061517" cy="2061517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04" name="線條"/>
              <p:cNvSpPr/>
              <p:nvPr/>
            </p:nvSpPr>
            <p:spPr>
              <a:xfrm flipV="1">
                <a:off x="1231001" y="2103172"/>
                <a:ext cx="1775899" cy="1775899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05" name="線條"/>
              <p:cNvSpPr/>
              <p:nvPr/>
            </p:nvSpPr>
            <p:spPr>
              <a:xfrm flipV="1">
                <a:off x="1771470" y="2956400"/>
                <a:ext cx="1367618" cy="1367617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討好型" descr="討好型"/>
          <p:cNvPicPr>
            <a:picLocks noChangeAspect="1"/>
          </p:cNvPicPr>
          <p:nvPr/>
        </p:nvPicPr>
        <p:blipFill>
          <a:blip r:embed="rId2">
            <a:extLst/>
          </a:blip>
          <a:srcRect l="0" t="3651" r="0" b="13931"/>
          <a:stretch>
            <a:fillRect/>
          </a:stretch>
        </p:blipFill>
        <p:spPr>
          <a:xfrm>
            <a:off x="14481517" y="3410444"/>
            <a:ext cx="8656291" cy="93558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0" dist="317500" dir="16200000">
              <a:srgbClr val="000000">
                <a:alpha val="70000"/>
              </a:srgbClr>
            </a:outerShdw>
          </a:effectLst>
        </p:spPr>
      </p:pic>
      <p:sp>
        <p:nvSpPr>
          <p:cNvPr id="210" name="壓力下的溝通姿態—討好"/>
          <p:cNvSpPr txBox="1"/>
          <p:nvPr>
            <p:ph type="title" idx="4294967295"/>
          </p:nvPr>
        </p:nvSpPr>
        <p:spPr>
          <a:xfrm>
            <a:off x="1816624" y="687479"/>
            <a:ext cx="19621501" cy="2117309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壓力下的溝通姿態—討好</a:t>
            </a:r>
          </a:p>
        </p:txBody>
      </p:sp>
      <p:sp>
        <p:nvSpPr>
          <p:cNvPr id="211" name="溝通三要素：…"/>
          <p:cNvSpPr txBox="1"/>
          <p:nvPr/>
        </p:nvSpPr>
        <p:spPr>
          <a:xfrm>
            <a:off x="3470722" y="2996269"/>
            <a:ext cx="9179724" cy="369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4297" tIns="114297" rIns="114297" bIns="114297" anchor="ctr">
            <a:spAutoFit/>
          </a:bodyPr>
          <a:lstStyle/>
          <a:p>
            <a:pPr algn="l" defTabSz="1143000">
              <a:tabLst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溝通三要素：</a:t>
            </a:r>
          </a:p>
          <a:p>
            <a:pPr algn="l" defTabSz="1143000">
              <a:tabLst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忽略了「 自我」</a:t>
            </a:r>
          </a:p>
          <a:p>
            <a:pPr algn="l" defTabSz="1143000">
              <a:tabLst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的心情與需求</a:t>
            </a:r>
          </a:p>
        </p:txBody>
      </p:sp>
      <p:grpSp>
        <p:nvGrpSpPr>
          <p:cNvPr id="226" name="群組"/>
          <p:cNvGrpSpPr/>
          <p:nvPr/>
        </p:nvGrpSpPr>
        <p:grpSpPr>
          <a:xfrm>
            <a:off x="3895810" y="6883447"/>
            <a:ext cx="6449173" cy="6075237"/>
            <a:chOff x="-67173" y="20061"/>
            <a:chExt cx="6449171" cy="6075236"/>
          </a:xfrm>
        </p:grpSpPr>
        <p:grpSp>
          <p:nvGrpSpPr>
            <p:cNvPr id="219" name="群組"/>
            <p:cNvGrpSpPr/>
            <p:nvPr/>
          </p:nvGrpSpPr>
          <p:grpSpPr>
            <a:xfrm>
              <a:off x="-67174" y="20061"/>
              <a:ext cx="6449172" cy="6075237"/>
              <a:chOff x="0" y="0"/>
              <a:chExt cx="6449171" cy="6075236"/>
            </a:xfrm>
          </p:grpSpPr>
          <p:sp>
            <p:nvSpPr>
              <p:cNvPr id="212" name="橢圓形"/>
              <p:cNvSpPr/>
              <p:nvPr/>
            </p:nvSpPr>
            <p:spPr>
              <a:xfrm>
                <a:off x="-1" y="0"/>
                <a:ext cx="6449173" cy="607523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5400" dir="5400000">
                  <a:srgbClr val="000000">
                    <a:alpha val="25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000000"/>
                    </a:solidFill>
                    <a:effectLst>
                      <a:outerShdw sx="100000" sy="100000" kx="0" ky="0" algn="b" rotWithShape="0" blurRad="76200" dist="12700" dir="540000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13" name="線條"/>
              <p:cNvSpPr/>
              <p:nvPr/>
            </p:nvSpPr>
            <p:spPr>
              <a:xfrm flipV="1">
                <a:off x="3224583" y="10274"/>
                <a:ext cx="3" cy="2993591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14" name="線條"/>
              <p:cNvSpPr/>
              <p:nvPr/>
            </p:nvSpPr>
            <p:spPr>
              <a:xfrm flipV="1">
                <a:off x="1108036" y="3087775"/>
                <a:ext cx="2044137" cy="2044134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15" name="線條"/>
              <p:cNvSpPr/>
              <p:nvPr/>
            </p:nvSpPr>
            <p:spPr>
              <a:xfrm flipH="1" flipV="1">
                <a:off x="3260791" y="3087775"/>
                <a:ext cx="2338593" cy="2044134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16" name="自我"/>
              <p:cNvSpPr txBox="1"/>
              <p:nvPr/>
            </p:nvSpPr>
            <p:spPr>
              <a:xfrm>
                <a:off x="635622" y="1628282"/>
                <a:ext cx="2041314" cy="1619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5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自我</a:t>
                </a:r>
              </a:p>
            </p:txBody>
          </p:sp>
          <p:sp>
            <p:nvSpPr>
              <p:cNvPr id="217" name="他人"/>
              <p:cNvSpPr txBox="1"/>
              <p:nvPr/>
            </p:nvSpPr>
            <p:spPr>
              <a:xfrm>
                <a:off x="3772233" y="1527521"/>
                <a:ext cx="1778183" cy="13445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5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他人</a:t>
                </a:r>
              </a:p>
            </p:txBody>
          </p:sp>
          <p:sp>
            <p:nvSpPr>
              <p:cNvPr id="218" name="情境"/>
              <p:cNvSpPr txBox="1"/>
              <p:nvPr/>
            </p:nvSpPr>
            <p:spPr>
              <a:xfrm>
                <a:off x="2435298" y="4302278"/>
                <a:ext cx="1578575" cy="11296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5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情境</a:t>
                </a:r>
              </a:p>
            </p:txBody>
          </p:sp>
        </p:grpSp>
        <p:grpSp>
          <p:nvGrpSpPr>
            <p:cNvPr id="225" name="群組"/>
            <p:cNvGrpSpPr/>
            <p:nvPr/>
          </p:nvGrpSpPr>
          <p:grpSpPr>
            <a:xfrm>
              <a:off x="29533" y="165803"/>
              <a:ext cx="3069252" cy="4574549"/>
              <a:chOff x="0" y="0"/>
              <a:chExt cx="3069250" cy="4574548"/>
            </a:xfrm>
          </p:grpSpPr>
          <p:sp>
            <p:nvSpPr>
              <p:cNvPr id="220" name="線條"/>
              <p:cNvSpPr/>
              <p:nvPr/>
            </p:nvSpPr>
            <p:spPr>
              <a:xfrm flipV="1">
                <a:off x="218047" y="22398"/>
                <a:ext cx="2077359" cy="2077360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21" name="線條"/>
              <p:cNvSpPr/>
              <p:nvPr/>
            </p:nvSpPr>
            <p:spPr>
              <a:xfrm flipV="1">
                <a:off x="0" y="0"/>
                <a:ext cx="3069251" cy="3069251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22" name="線條"/>
              <p:cNvSpPr/>
              <p:nvPr/>
            </p:nvSpPr>
            <p:spPr>
              <a:xfrm flipV="1">
                <a:off x="193526" y="797548"/>
                <a:ext cx="2838307" cy="2838307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23" name="線條"/>
              <p:cNvSpPr/>
              <p:nvPr/>
            </p:nvSpPr>
            <p:spPr>
              <a:xfrm flipV="1">
                <a:off x="423756" y="1578898"/>
                <a:ext cx="2625956" cy="2625957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24" name="線條"/>
              <p:cNvSpPr/>
              <p:nvPr/>
            </p:nvSpPr>
            <p:spPr>
              <a:xfrm flipV="1">
                <a:off x="773447" y="2330806"/>
                <a:ext cx="2243743" cy="2243743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電腦型" descr="電腦型"/>
          <p:cNvPicPr>
            <a:picLocks noChangeAspect="1"/>
          </p:cNvPicPr>
          <p:nvPr/>
        </p:nvPicPr>
        <p:blipFill>
          <a:blip r:embed="rId2">
            <a:extLst/>
          </a:blip>
          <a:srcRect l="0" t="5900" r="0" b="11971"/>
          <a:stretch>
            <a:fillRect/>
          </a:stretch>
        </p:blipFill>
        <p:spPr>
          <a:xfrm>
            <a:off x="15401673" y="2946731"/>
            <a:ext cx="7668336" cy="97235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0" dist="317500" dir="16200000">
              <a:srgbClr val="000000">
                <a:alpha val="70000"/>
              </a:srgbClr>
            </a:outerShdw>
          </a:effectLst>
        </p:spPr>
      </p:pic>
      <p:sp>
        <p:nvSpPr>
          <p:cNvPr id="229" name="壓力下的溝通姿態—超理智"/>
          <p:cNvSpPr txBox="1"/>
          <p:nvPr>
            <p:ph type="title" idx="4294967295"/>
          </p:nvPr>
        </p:nvSpPr>
        <p:spPr>
          <a:xfrm>
            <a:off x="1783038" y="922586"/>
            <a:ext cx="19621501" cy="2117309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壓力下的溝通姿態—超理智</a:t>
            </a:r>
          </a:p>
        </p:txBody>
      </p:sp>
      <p:grpSp>
        <p:nvGrpSpPr>
          <p:cNvPr id="251" name="群組"/>
          <p:cNvGrpSpPr/>
          <p:nvPr/>
        </p:nvGrpSpPr>
        <p:grpSpPr>
          <a:xfrm>
            <a:off x="4030157" y="6816273"/>
            <a:ext cx="6453414" cy="6075238"/>
            <a:chOff x="0" y="0"/>
            <a:chExt cx="6453412" cy="6075236"/>
          </a:xfrm>
        </p:grpSpPr>
        <p:grpSp>
          <p:nvGrpSpPr>
            <p:cNvPr id="237" name="群組"/>
            <p:cNvGrpSpPr/>
            <p:nvPr/>
          </p:nvGrpSpPr>
          <p:grpSpPr>
            <a:xfrm>
              <a:off x="0" y="0"/>
              <a:ext cx="6449172" cy="6075237"/>
              <a:chOff x="0" y="0"/>
              <a:chExt cx="6449171" cy="6075236"/>
            </a:xfrm>
          </p:grpSpPr>
          <p:sp>
            <p:nvSpPr>
              <p:cNvPr id="230" name="橢圓形"/>
              <p:cNvSpPr/>
              <p:nvPr/>
            </p:nvSpPr>
            <p:spPr>
              <a:xfrm>
                <a:off x="-1" y="0"/>
                <a:ext cx="6449173" cy="607523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25400" dir="5400000">
                  <a:srgbClr val="000000">
                    <a:alpha val="25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000000"/>
                    </a:solidFill>
                    <a:effectLst>
                      <a:outerShdw sx="100000" sy="100000" kx="0" ky="0" algn="b" rotWithShape="0" blurRad="76200" dist="12700" dir="540000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1" name="線條"/>
              <p:cNvSpPr/>
              <p:nvPr/>
            </p:nvSpPr>
            <p:spPr>
              <a:xfrm flipV="1">
                <a:off x="3224583" y="10274"/>
                <a:ext cx="3" cy="2993591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32" name="線條"/>
              <p:cNvSpPr/>
              <p:nvPr/>
            </p:nvSpPr>
            <p:spPr>
              <a:xfrm flipV="1">
                <a:off x="1108036" y="3087775"/>
                <a:ext cx="2044137" cy="2044134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33" name="線條"/>
              <p:cNvSpPr/>
              <p:nvPr/>
            </p:nvSpPr>
            <p:spPr>
              <a:xfrm flipH="1" flipV="1">
                <a:off x="3260791" y="3087775"/>
                <a:ext cx="2338593" cy="2044134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34" name="自我"/>
              <p:cNvSpPr txBox="1"/>
              <p:nvPr/>
            </p:nvSpPr>
            <p:spPr>
              <a:xfrm>
                <a:off x="635622" y="1628282"/>
                <a:ext cx="2041314" cy="1619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5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自我</a:t>
                </a:r>
              </a:p>
            </p:txBody>
          </p:sp>
          <p:sp>
            <p:nvSpPr>
              <p:cNvPr id="235" name="他人"/>
              <p:cNvSpPr txBox="1"/>
              <p:nvPr/>
            </p:nvSpPr>
            <p:spPr>
              <a:xfrm>
                <a:off x="3772233" y="1527521"/>
                <a:ext cx="1778183" cy="13445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5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他人</a:t>
                </a:r>
              </a:p>
            </p:txBody>
          </p:sp>
          <p:sp>
            <p:nvSpPr>
              <p:cNvPr id="236" name="情境"/>
              <p:cNvSpPr txBox="1"/>
              <p:nvPr/>
            </p:nvSpPr>
            <p:spPr>
              <a:xfrm>
                <a:off x="2435298" y="4302278"/>
                <a:ext cx="1578575" cy="11296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55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情境</a:t>
                </a:r>
              </a:p>
            </p:txBody>
          </p:sp>
        </p:grpSp>
        <p:grpSp>
          <p:nvGrpSpPr>
            <p:cNvPr id="243" name="群組"/>
            <p:cNvGrpSpPr/>
            <p:nvPr/>
          </p:nvGrpSpPr>
          <p:grpSpPr>
            <a:xfrm>
              <a:off x="29534" y="212915"/>
              <a:ext cx="3069251" cy="4574549"/>
              <a:chOff x="0" y="0"/>
              <a:chExt cx="3069250" cy="4574548"/>
            </a:xfrm>
          </p:grpSpPr>
          <p:sp>
            <p:nvSpPr>
              <p:cNvPr id="238" name="線條"/>
              <p:cNvSpPr/>
              <p:nvPr/>
            </p:nvSpPr>
            <p:spPr>
              <a:xfrm flipV="1">
                <a:off x="218047" y="22398"/>
                <a:ext cx="2077359" cy="2077360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39" name="線條"/>
              <p:cNvSpPr/>
              <p:nvPr/>
            </p:nvSpPr>
            <p:spPr>
              <a:xfrm flipV="1">
                <a:off x="0" y="0"/>
                <a:ext cx="3069251" cy="3069251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40" name="線條"/>
              <p:cNvSpPr/>
              <p:nvPr/>
            </p:nvSpPr>
            <p:spPr>
              <a:xfrm flipV="1">
                <a:off x="193526" y="797548"/>
                <a:ext cx="2838307" cy="2838307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41" name="線條"/>
              <p:cNvSpPr/>
              <p:nvPr/>
            </p:nvSpPr>
            <p:spPr>
              <a:xfrm flipV="1">
                <a:off x="423756" y="1578898"/>
                <a:ext cx="2625956" cy="2625957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42" name="線條"/>
              <p:cNvSpPr/>
              <p:nvPr/>
            </p:nvSpPr>
            <p:spPr>
              <a:xfrm flipV="1">
                <a:off x="773447" y="2330806"/>
                <a:ext cx="2243743" cy="2243743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</p:grpSp>
        <p:grpSp>
          <p:nvGrpSpPr>
            <p:cNvPr id="250" name="群組"/>
            <p:cNvGrpSpPr/>
            <p:nvPr/>
          </p:nvGrpSpPr>
          <p:grpSpPr>
            <a:xfrm>
              <a:off x="3314325" y="338181"/>
              <a:ext cx="3139088" cy="4324018"/>
              <a:chOff x="0" y="0"/>
              <a:chExt cx="3139087" cy="4324016"/>
            </a:xfrm>
          </p:grpSpPr>
          <p:sp>
            <p:nvSpPr>
              <p:cNvPr id="244" name="線條"/>
              <p:cNvSpPr/>
              <p:nvPr/>
            </p:nvSpPr>
            <p:spPr>
              <a:xfrm flipV="1">
                <a:off x="0" y="0"/>
                <a:ext cx="1091218" cy="1091217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45" name="線條"/>
              <p:cNvSpPr/>
              <p:nvPr/>
            </p:nvSpPr>
            <p:spPr>
              <a:xfrm flipV="1">
                <a:off x="0" y="399885"/>
                <a:ext cx="1705099" cy="1705099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46" name="線條"/>
              <p:cNvSpPr/>
              <p:nvPr/>
            </p:nvSpPr>
            <p:spPr>
              <a:xfrm flipV="1">
                <a:off x="253443" y="880761"/>
                <a:ext cx="2056955" cy="2056958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47" name="線條"/>
              <p:cNvSpPr/>
              <p:nvPr/>
            </p:nvSpPr>
            <p:spPr>
              <a:xfrm flipV="1">
                <a:off x="760325" y="1378608"/>
                <a:ext cx="2061517" cy="2061517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48" name="線條"/>
              <p:cNvSpPr/>
              <p:nvPr/>
            </p:nvSpPr>
            <p:spPr>
              <a:xfrm flipV="1">
                <a:off x="1231001" y="2103172"/>
                <a:ext cx="1775899" cy="1775899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49" name="線條"/>
              <p:cNvSpPr/>
              <p:nvPr/>
            </p:nvSpPr>
            <p:spPr>
              <a:xfrm flipV="1">
                <a:off x="1771470" y="2956400"/>
                <a:ext cx="1367618" cy="1367617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</p:grpSp>
      </p:grpSp>
      <p:sp>
        <p:nvSpPr>
          <p:cNvPr id="252" name="溝通三要素：…"/>
          <p:cNvSpPr txBox="1"/>
          <p:nvPr/>
        </p:nvSpPr>
        <p:spPr>
          <a:xfrm>
            <a:off x="3269202" y="2861922"/>
            <a:ext cx="10785810" cy="369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4297" tIns="114297" rIns="114297" bIns="114297" anchor="ctr">
            <a:spAutoFit/>
          </a:bodyPr>
          <a:lstStyle/>
          <a:p>
            <a:pPr algn="l" defTabSz="1143000">
              <a:tabLst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溝通三要素：</a:t>
            </a:r>
          </a:p>
          <a:p>
            <a:pPr algn="l" defTabSz="1143000">
              <a:tabLst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忽略了「 自我」與「他人」</a:t>
            </a:r>
          </a:p>
          <a:p>
            <a:pPr algn="l" defTabSz="1143000">
              <a:tabLst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的心情與需求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打岔型" descr="打岔型"/>
          <p:cNvPicPr>
            <a:picLocks noChangeAspect="1"/>
          </p:cNvPicPr>
          <p:nvPr/>
        </p:nvPicPr>
        <p:blipFill>
          <a:blip r:embed="rId2">
            <a:extLst/>
          </a:blip>
          <a:srcRect l="2517" t="3265" r="2517" b="12656"/>
          <a:stretch>
            <a:fillRect/>
          </a:stretch>
        </p:blipFill>
        <p:spPr>
          <a:xfrm>
            <a:off x="15452388" y="2852014"/>
            <a:ext cx="7890855" cy="977275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0" dist="317500" dir="16200000">
              <a:srgbClr val="000000">
                <a:alpha val="70000"/>
              </a:srgbClr>
            </a:outerShdw>
          </a:effectLst>
        </p:spPr>
      </p:pic>
      <p:sp>
        <p:nvSpPr>
          <p:cNvPr id="255" name="壓力下的溝通姿態—打岔"/>
          <p:cNvSpPr txBox="1"/>
          <p:nvPr>
            <p:ph type="title" idx="4294967295"/>
          </p:nvPr>
        </p:nvSpPr>
        <p:spPr>
          <a:xfrm>
            <a:off x="1715864" y="452371"/>
            <a:ext cx="19621501" cy="2117309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壓力下的溝通姿態—打岔</a:t>
            </a:r>
          </a:p>
        </p:txBody>
      </p:sp>
      <p:sp>
        <p:nvSpPr>
          <p:cNvPr id="256" name="溝通三要素：…"/>
          <p:cNvSpPr txBox="1"/>
          <p:nvPr/>
        </p:nvSpPr>
        <p:spPr>
          <a:xfrm>
            <a:off x="3067681" y="2250485"/>
            <a:ext cx="10785811" cy="4851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4297" tIns="114297" rIns="114297" bIns="114297" anchor="ctr">
            <a:spAutoFit/>
          </a:bodyPr>
          <a:lstStyle/>
          <a:p>
            <a:pPr algn="l" defTabSz="1143000">
              <a:tabLst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溝通三要素：</a:t>
            </a:r>
          </a:p>
          <a:p>
            <a:pPr algn="l" defTabSz="1143000">
              <a:tabLst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忽略了「 自我」、「他人」</a:t>
            </a:r>
          </a:p>
          <a:p>
            <a:pPr algn="l" defTabSz="1143000">
              <a:tabLst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的心情與需求</a:t>
            </a:r>
          </a:p>
          <a:p>
            <a:pPr algn="l" defTabSz="1143000">
              <a:tabLst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以及「情境」的辨識與回應</a:t>
            </a:r>
          </a:p>
        </p:txBody>
      </p:sp>
      <p:grpSp>
        <p:nvGrpSpPr>
          <p:cNvPr id="291" name="群組"/>
          <p:cNvGrpSpPr/>
          <p:nvPr/>
        </p:nvGrpSpPr>
        <p:grpSpPr>
          <a:xfrm>
            <a:off x="4433199" y="7152141"/>
            <a:ext cx="6453414" cy="6101616"/>
            <a:chOff x="0" y="0"/>
            <a:chExt cx="6453413" cy="6101615"/>
          </a:xfrm>
        </p:grpSpPr>
        <p:grpSp>
          <p:nvGrpSpPr>
            <p:cNvPr id="284" name="群組"/>
            <p:cNvGrpSpPr/>
            <p:nvPr/>
          </p:nvGrpSpPr>
          <p:grpSpPr>
            <a:xfrm>
              <a:off x="-1" y="0"/>
              <a:ext cx="6453414" cy="6075237"/>
              <a:chOff x="0" y="0"/>
              <a:chExt cx="6453412" cy="6075236"/>
            </a:xfrm>
          </p:grpSpPr>
          <p:grpSp>
            <p:nvGrpSpPr>
              <p:cNvPr id="264" name="群組"/>
              <p:cNvGrpSpPr/>
              <p:nvPr/>
            </p:nvGrpSpPr>
            <p:grpSpPr>
              <a:xfrm>
                <a:off x="0" y="0"/>
                <a:ext cx="6449172" cy="6075237"/>
                <a:chOff x="0" y="0"/>
                <a:chExt cx="6449171" cy="6075236"/>
              </a:xfrm>
            </p:grpSpPr>
            <p:sp>
              <p:nvSpPr>
                <p:cNvPr id="257" name="橢圓形"/>
                <p:cNvSpPr/>
                <p:nvPr/>
              </p:nvSpPr>
              <p:spPr>
                <a:xfrm>
                  <a:off x="-1" y="0"/>
                  <a:ext cx="6449173" cy="607523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25400" dir="5400000">
                    <a:srgbClr val="000000">
                      <a:alpha val="25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>
                      <a:solidFill>
                        <a:srgbClr val="000000"/>
                      </a:solidFill>
                      <a:effectLst>
                        <a:outerShdw sx="100000" sy="100000" kx="0" ky="0" algn="b" rotWithShape="0" blurRad="762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58" name="線條"/>
                <p:cNvSpPr/>
                <p:nvPr/>
              </p:nvSpPr>
              <p:spPr>
                <a:xfrm flipV="1">
                  <a:off x="3224583" y="10274"/>
                  <a:ext cx="3" cy="2993591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  <p:sp>
              <p:nvSpPr>
                <p:cNvPr id="259" name="線條"/>
                <p:cNvSpPr/>
                <p:nvPr/>
              </p:nvSpPr>
              <p:spPr>
                <a:xfrm flipV="1">
                  <a:off x="1108036" y="3087775"/>
                  <a:ext cx="2044137" cy="2044134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  <p:sp>
              <p:nvSpPr>
                <p:cNvPr id="260" name="線條"/>
                <p:cNvSpPr/>
                <p:nvPr/>
              </p:nvSpPr>
              <p:spPr>
                <a:xfrm flipH="1" flipV="1">
                  <a:off x="3260791" y="3087775"/>
                  <a:ext cx="2338593" cy="2044134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  <p:sp>
              <p:nvSpPr>
                <p:cNvPr id="261" name="自我"/>
                <p:cNvSpPr txBox="1"/>
                <p:nvPr/>
              </p:nvSpPr>
              <p:spPr>
                <a:xfrm>
                  <a:off x="635622" y="1628282"/>
                  <a:ext cx="2041314" cy="161961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55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/>
                  <a:r>
                    <a:t>自我</a:t>
                  </a:r>
                </a:p>
              </p:txBody>
            </p:sp>
            <p:sp>
              <p:nvSpPr>
                <p:cNvPr id="262" name="他人"/>
                <p:cNvSpPr txBox="1"/>
                <p:nvPr/>
              </p:nvSpPr>
              <p:spPr>
                <a:xfrm>
                  <a:off x="3772233" y="1527521"/>
                  <a:ext cx="1778183" cy="13445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55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/>
                  <a:r>
                    <a:t>他人</a:t>
                  </a:r>
                </a:p>
              </p:txBody>
            </p:sp>
            <p:sp>
              <p:nvSpPr>
                <p:cNvPr id="263" name="情境"/>
                <p:cNvSpPr txBox="1"/>
                <p:nvPr/>
              </p:nvSpPr>
              <p:spPr>
                <a:xfrm>
                  <a:off x="2435298" y="4302278"/>
                  <a:ext cx="1578575" cy="112962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55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/>
                  <a:r>
                    <a:t>情境</a:t>
                  </a:r>
                </a:p>
              </p:txBody>
            </p:sp>
          </p:grpSp>
          <p:grpSp>
            <p:nvGrpSpPr>
              <p:cNvPr id="270" name="群組"/>
              <p:cNvGrpSpPr/>
              <p:nvPr/>
            </p:nvGrpSpPr>
            <p:grpSpPr>
              <a:xfrm>
                <a:off x="29534" y="212915"/>
                <a:ext cx="3069251" cy="4574549"/>
                <a:chOff x="0" y="0"/>
                <a:chExt cx="3069250" cy="4574548"/>
              </a:xfrm>
            </p:grpSpPr>
            <p:sp>
              <p:nvSpPr>
                <p:cNvPr id="265" name="線條"/>
                <p:cNvSpPr/>
                <p:nvPr/>
              </p:nvSpPr>
              <p:spPr>
                <a:xfrm flipV="1">
                  <a:off x="218047" y="22398"/>
                  <a:ext cx="2077359" cy="2077360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  <p:sp>
              <p:nvSpPr>
                <p:cNvPr id="266" name="線條"/>
                <p:cNvSpPr/>
                <p:nvPr/>
              </p:nvSpPr>
              <p:spPr>
                <a:xfrm flipV="1">
                  <a:off x="0" y="0"/>
                  <a:ext cx="3069251" cy="3069251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  <p:sp>
              <p:nvSpPr>
                <p:cNvPr id="267" name="線條"/>
                <p:cNvSpPr/>
                <p:nvPr/>
              </p:nvSpPr>
              <p:spPr>
                <a:xfrm flipV="1">
                  <a:off x="193526" y="797548"/>
                  <a:ext cx="2838307" cy="2838307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  <p:sp>
              <p:nvSpPr>
                <p:cNvPr id="268" name="線條"/>
                <p:cNvSpPr/>
                <p:nvPr/>
              </p:nvSpPr>
              <p:spPr>
                <a:xfrm flipV="1">
                  <a:off x="423756" y="1578898"/>
                  <a:ext cx="2625956" cy="2625957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  <p:sp>
              <p:nvSpPr>
                <p:cNvPr id="269" name="線條"/>
                <p:cNvSpPr/>
                <p:nvPr/>
              </p:nvSpPr>
              <p:spPr>
                <a:xfrm flipV="1">
                  <a:off x="773447" y="2330806"/>
                  <a:ext cx="2243743" cy="2243743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</p:grpSp>
          <p:grpSp>
            <p:nvGrpSpPr>
              <p:cNvPr id="277" name="群組"/>
              <p:cNvGrpSpPr/>
              <p:nvPr/>
            </p:nvGrpSpPr>
            <p:grpSpPr>
              <a:xfrm>
                <a:off x="3314325" y="338181"/>
                <a:ext cx="3139088" cy="4324018"/>
                <a:chOff x="0" y="0"/>
                <a:chExt cx="3139087" cy="4324016"/>
              </a:xfrm>
            </p:grpSpPr>
            <p:sp>
              <p:nvSpPr>
                <p:cNvPr id="271" name="線條"/>
                <p:cNvSpPr/>
                <p:nvPr/>
              </p:nvSpPr>
              <p:spPr>
                <a:xfrm flipV="1">
                  <a:off x="0" y="0"/>
                  <a:ext cx="1091218" cy="1091217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  <p:sp>
              <p:nvSpPr>
                <p:cNvPr id="272" name="線條"/>
                <p:cNvSpPr/>
                <p:nvPr/>
              </p:nvSpPr>
              <p:spPr>
                <a:xfrm flipV="1">
                  <a:off x="0" y="399885"/>
                  <a:ext cx="1705099" cy="1705099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  <p:sp>
              <p:nvSpPr>
                <p:cNvPr id="273" name="線條"/>
                <p:cNvSpPr/>
                <p:nvPr/>
              </p:nvSpPr>
              <p:spPr>
                <a:xfrm flipV="1">
                  <a:off x="253443" y="880761"/>
                  <a:ext cx="2056955" cy="2056958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  <p:sp>
              <p:nvSpPr>
                <p:cNvPr id="274" name="線條"/>
                <p:cNvSpPr/>
                <p:nvPr/>
              </p:nvSpPr>
              <p:spPr>
                <a:xfrm flipV="1">
                  <a:off x="760325" y="1378608"/>
                  <a:ext cx="2061517" cy="2061517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  <p:sp>
              <p:nvSpPr>
                <p:cNvPr id="275" name="線條"/>
                <p:cNvSpPr/>
                <p:nvPr/>
              </p:nvSpPr>
              <p:spPr>
                <a:xfrm flipV="1">
                  <a:off x="1231001" y="2103172"/>
                  <a:ext cx="1775899" cy="1775899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  <p:sp>
              <p:nvSpPr>
                <p:cNvPr id="276" name="線條"/>
                <p:cNvSpPr/>
                <p:nvPr/>
              </p:nvSpPr>
              <p:spPr>
                <a:xfrm flipV="1">
                  <a:off x="1771470" y="2956400"/>
                  <a:ext cx="1367618" cy="1367617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</p:grpSp>
          <p:grpSp>
            <p:nvGrpSpPr>
              <p:cNvPr id="283" name="群組"/>
              <p:cNvGrpSpPr/>
              <p:nvPr/>
            </p:nvGrpSpPr>
            <p:grpSpPr>
              <a:xfrm>
                <a:off x="29533" y="212915"/>
                <a:ext cx="3069252" cy="4574549"/>
                <a:chOff x="0" y="0"/>
                <a:chExt cx="3069250" cy="4574548"/>
              </a:xfrm>
            </p:grpSpPr>
            <p:sp>
              <p:nvSpPr>
                <p:cNvPr id="278" name="線條"/>
                <p:cNvSpPr/>
                <p:nvPr/>
              </p:nvSpPr>
              <p:spPr>
                <a:xfrm flipV="1">
                  <a:off x="218047" y="22398"/>
                  <a:ext cx="2077359" cy="2077360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  <p:sp>
              <p:nvSpPr>
                <p:cNvPr id="279" name="線條"/>
                <p:cNvSpPr/>
                <p:nvPr/>
              </p:nvSpPr>
              <p:spPr>
                <a:xfrm flipV="1">
                  <a:off x="0" y="0"/>
                  <a:ext cx="3069251" cy="3069251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  <p:sp>
              <p:nvSpPr>
                <p:cNvPr id="280" name="線條"/>
                <p:cNvSpPr/>
                <p:nvPr/>
              </p:nvSpPr>
              <p:spPr>
                <a:xfrm flipV="1">
                  <a:off x="193526" y="797548"/>
                  <a:ext cx="2838307" cy="2838307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  <p:sp>
              <p:nvSpPr>
                <p:cNvPr id="281" name="線條"/>
                <p:cNvSpPr/>
                <p:nvPr/>
              </p:nvSpPr>
              <p:spPr>
                <a:xfrm flipV="1">
                  <a:off x="423756" y="1578898"/>
                  <a:ext cx="2625956" cy="2625957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  <p:sp>
              <p:nvSpPr>
                <p:cNvPr id="282" name="線條"/>
                <p:cNvSpPr/>
                <p:nvPr/>
              </p:nvSpPr>
              <p:spPr>
                <a:xfrm flipV="1">
                  <a:off x="773447" y="2330806"/>
                  <a:ext cx="2243743" cy="2243743"/>
                </a:xfrm>
                <a:prstGeom prst="line">
                  <a:avLst/>
                </a:prstGeom>
                <a:noFill/>
                <a:ln w="38100" cap="flat">
                  <a:solidFill>
                    <a:srgbClr val="3E231A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889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200"/>
                  </a:pPr>
                </a:p>
              </p:txBody>
            </p:sp>
          </p:grpSp>
        </p:grpSp>
        <p:grpSp>
          <p:nvGrpSpPr>
            <p:cNvPr id="290" name="群組"/>
            <p:cNvGrpSpPr/>
            <p:nvPr/>
          </p:nvGrpSpPr>
          <p:grpSpPr>
            <a:xfrm>
              <a:off x="1446448" y="3586644"/>
              <a:ext cx="3510797" cy="2514972"/>
              <a:chOff x="0" y="0"/>
              <a:chExt cx="3510795" cy="2514971"/>
            </a:xfrm>
          </p:grpSpPr>
          <p:sp>
            <p:nvSpPr>
              <p:cNvPr id="285" name="線條"/>
              <p:cNvSpPr/>
              <p:nvPr/>
            </p:nvSpPr>
            <p:spPr>
              <a:xfrm flipV="1">
                <a:off x="-1" y="0"/>
                <a:ext cx="1912336" cy="1912335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86" name="線條"/>
              <p:cNvSpPr/>
              <p:nvPr/>
            </p:nvSpPr>
            <p:spPr>
              <a:xfrm flipV="1">
                <a:off x="476456" y="104349"/>
                <a:ext cx="1979451" cy="2116562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87" name="線條"/>
              <p:cNvSpPr/>
              <p:nvPr/>
            </p:nvSpPr>
            <p:spPr>
              <a:xfrm flipV="1">
                <a:off x="1066254" y="640803"/>
                <a:ext cx="1750441" cy="1750441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88" name="線條"/>
              <p:cNvSpPr/>
              <p:nvPr/>
            </p:nvSpPr>
            <p:spPr>
              <a:xfrm flipV="1">
                <a:off x="1674582" y="1086285"/>
                <a:ext cx="1428687" cy="1428687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  <p:sp>
            <p:nvSpPr>
              <p:cNvPr id="289" name="線條"/>
              <p:cNvSpPr/>
              <p:nvPr/>
            </p:nvSpPr>
            <p:spPr>
              <a:xfrm flipV="1">
                <a:off x="2387384" y="1300804"/>
                <a:ext cx="1123412" cy="1123413"/>
              </a:xfrm>
              <a:prstGeom prst="line">
                <a:avLst/>
              </a:prstGeom>
              <a:noFill/>
              <a:ln w="38100" cap="flat">
                <a:solidFill>
                  <a:srgbClr val="3E231A"/>
                </a:solidFill>
                <a:prstDash val="solid"/>
                <a:miter lim="400000"/>
              </a:ln>
              <a:effectLst>
                <a:outerShdw sx="100000" sy="100000" kx="0" ky="0" algn="b" rotWithShape="0" blurRad="889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/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一致性的溝通姿態"/>
          <p:cNvSpPr txBox="1"/>
          <p:nvPr>
            <p:ph type="title" idx="4294967295"/>
          </p:nvPr>
        </p:nvSpPr>
        <p:spPr>
          <a:xfrm>
            <a:off x="2051732" y="553132"/>
            <a:ext cx="19621501" cy="29591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一致性的溝通姿態</a:t>
            </a:r>
          </a:p>
        </p:txBody>
      </p:sp>
      <p:grpSp>
        <p:nvGrpSpPr>
          <p:cNvPr id="301" name="群組"/>
          <p:cNvGrpSpPr/>
          <p:nvPr/>
        </p:nvGrpSpPr>
        <p:grpSpPr>
          <a:xfrm>
            <a:off x="3850852" y="4559290"/>
            <a:ext cx="6449172" cy="6075238"/>
            <a:chOff x="0" y="0"/>
            <a:chExt cx="6449171" cy="6075236"/>
          </a:xfrm>
        </p:grpSpPr>
        <p:sp>
          <p:nvSpPr>
            <p:cNvPr id="294" name="橢圓形"/>
            <p:cNvSpPr/>
            <p:nvPr/>
          </p:nvSpPr>
          <p:spPr>
            <a:xfrm>
              <a:off x="-1" y="0"/>
              <a:ext cx="6449173" cy="607523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2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000000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5" name="線條"/>
            <p:cNvSpPr/>
            <p:nvPr/>
          </p:nvSpPr>
          <p:spPr>
            <a:xfrm flipV="1">
              <a:off x="3224583" y="10274"/>
              <a:ext cx="3" cy="2993591"/>
            </a:xfrm>
            <a:prstGeom prst="line">
              <a:avLst/>
            </a:prstGeom>
            <a:noFill/>
            <a:ln w="38100" cap="flat">
              <a:solidFill>
                <a:srgbClr val="3E231A"/>
              </a:solidFill>
              <a:prstDash val="solid"/>
              <a:miter lim="400000"/>
            </a:ln>
            <a:effectLst>
              <a:outerShdw sx="100000" sy="100000" kx="0" ky="0" algn="b" rotWithShape="0" blurRad="889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  <p:sp>
          <p:nvSpPr>
            <p:cNvPr id="296" name="線條"/>
            <p:cNvSpPr/>
            <p:nvPr/>
          </p:nvSpPr>
          <p:spPr>
            <a:xfrm flipV="1">
              <a:off x="1108036" y="3087775"/>
              <a:ext cx="2044137" cy="2044134"/>
            </a:xfrm>
            <a:prstGeom prst="line">
              <a:avLst/>
            </a:prstGeom>
            <a:noFill/>
            <a:ln w="38100" cap="flat">
              <a:solidFill>
                <a:srgbClr val="3E231A"/>
              </a:solidFill>
              <a:prstDash val="solid"/>
              <a:miter lim="400000"/>
            </a:ln>
            <a:effectLst>
              <a:outerShdw sx="100000" sy="100000" kx="0" ky="0" algn="b" rotWithShape="0" blurRad="889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  <p:sp>
          <p:nvSpPr>
            <p:cNvPr id="297" name="線條"/>
            <p:cNvSpPr/>
            <p:nvPr/>
          </p:nvSpPr>
          <p:spPr>
            <a:xfrm flipH="1" flipV="1">
              <a:off x="3260791" y="3087775"/>
              <a:ext cx="2338593" cy="2044134"/>
            </a:xfrm>
            <a:prstGeom prst="line">
              <a:avLst/>
            </a:prstGeom>
            <a:noFill/>
            <a:ln w="38100" cap="flat">
              <a:solidFill>
                <a:srgbClr val="3E231A"/>
              </a:solidFill>
              <a:prstDash val="solid"/>
              <a:miter lim="400000"/>
            </a:ln>
            <a:effectLst>
              <a:outerShdw sx="100000" sy="100000" kx="0" ky="0" algn="b" rotWithShape="0" blurRad="889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  <p:sp>
          <p:nvSpPr>
            <p:cNvPr id="298" name="自我"/>
            <p:cNvSpPr txBox="1"/>
            <p:nvPr/>
          </p:nvSpPr>
          <p:spPr>
            <a:xfrm>
              <a:off x="635622" y="1628282"/>
              <a:ext cx="2041314" cy="16196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自我</a:t>
              </a:r>
            </a:p>
          </p:txBody>
        </p:sp>
        <p:sp>
          <p:nvSpPr>
            <p:cNvPr id="299" name="他人"/>
            <p:cNvSpPr txBox="1"/>
            <p:nvPr/>
          </p:nvSpPr>
          <p:spPr>
            <a:xfrm>
              <a:off x="3772233" y="1527521"/>
              <a:ext cx="1778183" cy="1344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他人</a:t>
              </a:r>
            </a:p>
          </p:txBody>
        </p:sp>
        <p:sp>
          <p:nvSpPr>
            <p:cNvPr id="300" name="情境"/>
            <p:cNvSpPr txBox="1"/>
            <p:nvPr/>
          </p:nvSpPr>
          <p:spPr>
            <a:xfrm>
              <a:off x="2435298" y="4302278"/>
              <a:ext cx="1578575" cy="1129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情境</a:t>
              </a:r>
            </a:p>
          </p:txBody>
        </p:sp>
      </p:grpSp>
      <p:sp>
        <p:nvSpPr>
          <p:cNvPr id="302" name="溝通三要素：…"/>
          <p:cNvSpPr txBox="1"/>
          <p:nvPr/>
        </p:nvSpPr>
        <p:spPr>
          <a:xfrm>
            <a:off x="11109076" y="4395039"/>
            <a:ext cx="11872922" cy="588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1143000">
              <a:tabLst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溝通三要素：</a:t>
            </a:r>
          </a:p>
          <a:p>
            <a:pPr algn="l" defTabSz="1143000">
              <a:tabLst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看重「 自我」與「他人」</a:t>
            </a:r>
          </a:p>
          <a:p>
            <a:pPr algn="l" defTabSz="1143000">
              <a:tabLst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的心情與需求，以及在乎「情境」的辨識與回應，尋求此三者的平衡。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薩提爾模式最主要的方法"/>
          <p:cNvSpPr txBox="1"/>
          <p:nvPr>
            <p:ph type="title"/>
          </p:nvPr>
        </p:nvSpPr>
        <p:spPr>
          <a:xfrm>
            <a:off x="4196377" y="922586"/>
            <a:ext cx="14757746" cy="2018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薩提爾模式最主要的方法</a:t>
            </a:r>
          </a:p>
        </p:txBody>
      </p:sp>
      <p:sp>
        <p:nvSpPr>
          <p:cNvPr id="305" name="冰山的探索與轉化…"/>
          <p:cNvSpPr txBox="1"/>
          <p:nvPr>
            <p:ph type="body" idx="1"/>
          </p:nvPr>
        </p:nvSpPr>
        <p:spPr>
          <a:xfrm>
            <a:off x="4085318" y="3304784"/>
            <a:ext cx="18714730" cy="9312609"/>
          </a:xfrm>
          <a:prstGeom prst="rect">
            <a:avLst/>
          </a:prstGeom>
        </p:spPr>
        <p:txBody>
          <a:bodyPr anchor="t"/>
          <a:lstStyle/>
          <a:p>
            <a:pPr marL="653795" indent="-653795" defTabSz="817244">
              <a:spcBef>
                <a:spcPts val="2900"/>
              </a:spcBef>
              <a:buBlip>
                <a:blip r:embed="rId2"/>
              </a:buBlip>
              <a:defRPr sz="6435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>
                <a:solidFill>
                  <a:schemeClr val="accent5"/>
                </a:solidFill>
              </a:rPr>
              <a:t>冰山</a:t>
            </a:r>
            <a:r>
              <a:t>的探索與轉化</a:t>
            </a:r>
          </a:p>
          <a:p>
            <a:pPr marL="0" indent="0" defTabSz="817244">
              <a:spcBef>
                <a:spcPts val="2900"/>
              </a:spcBef>
              <a:buSzTx/>
              <a:buNone/>
              <a:defRPr sz="6435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    冰山隱喻：個人的內在歷程</a:t>
            </a:r>
          </a:p>
          <a:p>
            <a:pPr marL="0" indent="0" defTabSz="817244">
              <a:spcBef>
                <a:spcPts val="2900"/>
              </a:spcBef>
              <a:buSzTx/>
              <a:buNone/>
              <a:defRPr sz="6435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</a:p>
          <a:p>
            <a:pPr marL="653795" indent="-653795" defTabSz="817244">
              <a:spcBef>
                <a:spcPts val="2900"/>
              </a:spcBef>
              <a:buBlip>
                <a:blip r:embed="rId2"/>
              </a:buBlip>
              <a:defRPr sz="6435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看見並轉化過去（</a:t>
            </a:r>
            <a:r>
              <a:rPr>
                <a:solidFill>
                  <a:schemeClr val="accent5"/>
                </a:solidFill>
              </a:rPr>
              <a:t>原生家庭</a:t>
            </a:r>
            <a:r>
              <a:t>）的影響力</a:t>
            </a:r>
          </a:p>
          <a:p>
            <a:pPr marL="0" indent="0" defTabSz="817244">
              <a:spcBef>
                <a:spcPts val="2900"/>
              </a:spcBef>
              <a:buSzTx/>
              <a:buNone/>
              <a:defRPr sz="6435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    原生家庭：成年之前所成長的家庭</a:t>
            </a:r>
          </a:p>
          <a:p>
            <a:pPr marL="0" indent="0" defTabSz="817244">
              <a:spcBef>
                <a:spcPts val="2900"/>
              </a:spcBef>
              <a:buSzTx/>
              <a:buNone/>
              <a:defRPr sz="6435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    工具：原生家庭圖、家庭重塑、和幼年自己對話...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冰山.jpeg" descr="冰山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2520" y="0"/>
            <a:ext cx="1005896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群組"/>
          <p:cNvGrpSpPr/>
          <p:nvPr/>
        </p:nvGrpSpPr>
        <p:grpSpPr>
          <a:xfrm>
            <a:off x="4133451" y="0"/>
            <a:ext cx="14851067" cy="13716000"/>
            <a:chOff x="0" y="0"/>
            <a:chExt cx="14851065" cy="13716000"/>
          </a:xfrm>
        </p:grpSpPr>
        <p:sp>
          <p:nvSpPr>
            <p:cNvPr id="309" name="線條"/>
            <p:cNvSpPr/>
            <p:nvPr/>
          </p:nvSpPr>
          <p:spPr>
            <a:xfrm>
              <a:off x="-1" y="0"/>
              <a:ext cx="14851066" cy="137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178"/>
                  </a:moveTo>
                  <a:cubicBezTo>
                    <a:pt x="145" y="20922"/>
                    <a:pt x="180" y="20853"/>
                    <a:pt x="241" y="20569"/>
                  </a:cubicBezTo>
                  <a:cubicBezTo>
                    <a:pt x="255" y="20319"/>
                    <a:pt x="247" y="20066"/>
                    <a:pt x="282" y="19820"/>
                  </a:cubicBezTo>
                  <a:cubicBezTo>
                    <a:pt x="290" y="19763"/>
                    <a:pt x="338" y="19729"/>
                    <a:pt x="362" y="19679"/>
                  </a:cubicBezTo>
                  <a:cubicBezTo>
                    <a:pt x="472" y="19457"/>
                    <a:pt x="601" y="19289"/>
                    <a:pt x="724" y="19070"/>
                  </a:cubicBezTo>
                  <a:cubicBezTo>
                    <a:pt x="810" y="18917"/>
                    <a:pt x="906" y="18773"/>
                    <a:pt x="965" y="18601"/>
                  </a:cubicBezTo>
                  <a:cubicBezTo>
                    <a:pt x="998" y="18511"/>
                    <a:pt x="1046" y="18320"/>
                    <a:pt x="1046" y="18320"/>
                  </a:cubicBezTo>
                  <a:cubicBezTo>
                    <a:pt x="1078" y="18064"/>
                    <a:pt x="1161" y="17402"/>
                    <a:pt x="1368" y="17243"/>
                  </a:cubicBezTo>
                  <a:cubicBezTo>
                    <a:pt x="1488" y="17149"/>
                    <a:pt x="1609" y="17102"/>
                    <a:pt x="1730" y="17008"/>
                  </a:cubicBezTo>
                  <a:cubicBezTo>
                    <a:pt x="1832" y="16768"/>
                    <a:pt x="1947" y="16546"/>
                    <a:pt x="2051" y="16305"/>
                  </a:cubicBezTo>
                  <a:cubicBezTo>
                    <a:pt x="2328" y="15662"/>
                    <a:pt x="2143" y="16271"/>
                    <a:pt x="2253" y="15884"/>
                  </a:cubicBezTo>
                  <a:cubicBezTo>
                    <a:pt x="2357" y="15025"/>
                    <a:pt x="2320" y="14794"/>
                    <a:pt x="2293" y="13635"/>
                  </a:cubicBezTo>
                  <a:cubicBezTo>
                    <a:pt x="2306" y="13479"/>
                    <a:pt x="2303" y="13319"/>
                    <a:pt x="2333" y="13166"/>
                  </a:cubicBezTo>
                  <a:cubicBezTo>
                    <a:pt x="2344" y="13110"/>
                    <a:pt x="2389" y="13076"/>
                    <a:pt x="2413" y="13026"/>
                  </a:cubicBezTo>
                  <a:cubicBezTo>
                    <a:pt x="2497" y="12857"/>
                    <a:pt x="2574" y="12651"/>
                    <a:pt x="2695" y="12510"/>
                  </a:cubicBezTo>
                  <a:cubicBezTo>
                    <a:pt x="2730" y="12470"/>
                    <a:pt x="2781" y="12454"/>
                    <a:pt x="2816" y="12416"/>
                  </a:cubicBezTo>
                  <a:cubicBezTo>
                    <a:pt x="2901" y="12329"/>
                    <a:pt x="2966" y="12213"/>
                    <a:pt x="3057" y="12135"/>
                  </a:cubicBezTo>
                  <a:cubicBezTo>
                    <a:pt x="3111" y="12089"/>
                    <a:pt x="3175" y="12054"/>
                    <a:pt x="3218" y="11995"/>
                  </a:cubicBezTo>
                  <a:cubicBezTo>
                    <a:pt x="3312" y="11864"/>
                    <a:pt x="3365" y="11704"/>
                    <a:pt x="3459" y="11573"/>
                  </a:cubicBezTo>
                  <a:cubicBezTo>
                    <a:pt x="3668" y="11283"/>
                    <a:pt x="3918" y="10955"/>
                    <a:pt x="4022" y="10589"/>
                  </a:cubicBezTo>
                  <a:cubicBezTo>
                    <a:pt x="4022" y="10574"/>
                    <a:pt x="4063" y="9683"/>
                    <a:pt x="4103" y="9511"/>
                  </a:cubicBezTo>
                  <a:cubicBezTo>
                    <a:pt x="4138" y="9358"/>
                    <a:pt x="4258" y="9330"/>
                    <a:pt x="4344" y="9230"/>
                  </a:cubicBezTo>
                  <a:cubicBezTo>
                    <a:pt x="4425" y="9137"/>
                    <a:pt x="4467" y="8968"/>
                    <a:pt x="4505" y="8856"/>
                  </a:cubicBezTo>
                  <a:cubicBezTo>
                    <a:pt x="4543" y="8587"/>
                    <a:pt x="4610" y="8259"/>
                    <a:pt x="4706" y="8012"/>
                  </a:cubicBezTo>
                  <a:cubicBezTo>
                    <a:pt x="4746" y="7909"/>
                    <a:pt x="4867" y="7731"/>
                    <a:pt x="4867" y="7731"/>
                  </a:cubicBezTo>
                  <a:cubicBezTo>
                    <a:pt x="4910" y="7431"/>
                    <a:pt x="4985" y="7131"/>
                    <a:pt x="5068" y="6841"/>
                  </a:cubicBezTo>
                  <a:cubicBezTo>
                    <a:pt x="5157" y="5922"/>
                    <a:pt x="4835" y="4901"/>
                    <a:pt x="5189" y="4076"/>
                  </a:cubicBezTo>
                  <a:cubicBezTo>
                    <a:pt x="5277" y="3870"/>
                    <a:pt x="5350" y="3639"/>
                    <a:pt x="5511" y="3514"/>
                  </a:cubicBezTo>
                  <a:cubicBezTo>
                    <a:pt x="5658" y="3255"/>
                    <a:pt x="5816" y="3205"/>
                    <a:pt x="5993" y="2999"/>
                  </a:cubicBezTo>
                  <a:cubicBezTo>
                    <a:pt x="6028" y="2958"/>
                    <a:pt x="6042" y="2902"/>
                    <a:pt x="6074" y="2858"/>
                  </a:cubicBezTo>
                  <a:cubicBezTo>
                    <a:pt x="6229" y="2649"/>
                    <a:pt x="6401" y="2458"/>
                    <a:pt x="6556" y="2249"/>
                  </a:cubicBezTo>
                  <a:cubicBezTo>
                    <a:pt x="6782" y="1459"/>
                    <a:pt x="6444" y="2527"/>
                    <a:pt x="6838" y="1687"/>
                  </a:cubicBezTo>
                  <a:cubicBezTo>
                    <a:pt x="6870" y="1618"/>
                    <a:pt x="6854" y="1527"/>
                    <a:pt x="6878" y="1452"/>
                  </a:cubicBezTo>
                  <a:cubicBezTo>
                    <a:pt x="6894" y="1399"/>
                    <a:pt x="6932" y="1359"/>
                    <a:pt x="6959" y="1312"/>
                  </a:cubicBezTo>
                  <a:cubicBezTo>
                    <a:pt x="6996" y="1009"/>
                    <a:pt x="6999" y="609"/>
                    <a:pt x="7120" y="328"/>
                  </a:cubicBezTo>
                  <a:cubicBezTo>
                    <a:pt x="7141" y="278"/>
                    <a:pt x="7162" y="225"/>
                    <a:pt x="7200" y="187"/>
                  </a:cubicBezTo>
                  <a:cubicBezTo>
                    <a:pt x="7272" y="112"/>
                    <a:pt x="7441" y="0"/>
                    <a:pt x="7441" y="0"/>
                  </a:cubicBezTo>
                  <a:cubicBezTo>
                    <a:pt x="7476" y="9"/>
                    <a:pt x="7752" y="69"/>
                    <a:pt x="7803" y="94"/>
                  </a:cubicBezTo>
                  <a:cubicBezTo>
                    <a:pt x="7849" y="116"/>
                    <a:pt x="7881" y="166"/>
                    <a:pt x="7924" y="187"/>
                  </a:cubicBezTo>
                  <a:cubicBezTo>
                    <a:pt x="8120" y="287"/>
                    <a:pt x="8267" y="328"/>
                    <a:pt x="8447" y="469"/>
                  </a:cubicBezTo>
                  <a:cubicBezTo>
                    <a:pt x="8584" y="709"/>
                    <a:pt x="8557" y="762"/>
                    <a:pt x="8769" y="843"/>
                  </a:cubicBezTo>
                  <a:cubicBezTo>
                    <a:pt x="8833" y="868"/>
                    <a:pt x="8903" y="875"/>
                    <a:pt x="8970" y="890"/>
                  </a:cubicBezTo>
                  <a:cubicBezTo>
                    <a:pt x="9267" y="1121"/>
                    <a:pt x="9487" y="1090"/>
                    <a:pt x="9855" y="1125"/>
                  </a:cubicBezTo>
                  <a:cubicBezTo>
                    <a:pt x="9868" y="1296"/>
                    <a:pt x="9868" y="1471"/>
                    <a:pt x="9895" y="1640"/>
                  </a:cubicBezTo>
                  <a:cubicBezTo>
                    <a:pt x="9935" y="1912"/>
                    <a:pt x="10142" y="2321"/>
                    <a:pt x="10337" y="2483"/>
                  </a:cubicBezTo>
                  <a:cubicBezTo>
                    <a:pt x="10386" y="2524"/>
                    <a:pt x="10447" y="2540"/>
                    <a:pt x="10498" y="2577"/>
                  </a:cubicBezTo>
                  <a:cubicBezTo>
                    <a:pt x="10697" y="2721"/>
                    <a:pt x="10608" y="2718"/>
                    <a:pt x="10820" y="2811"/>
                  </a:cubicBezTo>
                  <a:cubicBezTo>
                    <a:pt x="11080" y="2927"/>
                    <a:pt x="11238" y="2964"/>
                    <a:pt x="11464" y="3139"/>
                  </a:cubicBezTo>
                  <a:cubicBezTo>
                    <a:pt x="11477" y="3186"/>
                    <a:pt x="11499" y="3230"/>
                    <a:pt x="11504" y="3280"/>
                  </a:cubicBezTo>
                  <a:cubicBezTo>
                    <a:pt x="11525" y="3498"/>
                    <a:pt x="11496" y="3723"/>
                    <a:pt x="11544" y="3936"/>
                  </a:cubicBezTo>
                  <a:cubicBezTo>
                    <a:pt x="11576" y="4079"/>
                    <a:pt x="11678" y="4186"/>
                    <a:pt x="11745" y="4311"/>
                  </a:cubicBezTo>
                  <a:cubicBezTo>
                    <a:pt x="11812" y="4620"/>
                    <a:pt x="11965" y="4817"/>
                    <a:pt x="12228" y="4920"/>
                  </a:cubicBezTo>
                  <a:cubicBezTo>
                    <a:pt x="12343" y="5123"/>
                    <a:pt x="12381" y="5070"/>
                    <a:pt x="12550" y="5201"/>
                  </a:cubicBezTo>
                  <a:cubicBezTo>
                    <a:pt x="12705" y="5744"/>
                    <a:pt x="12547" y="5145"/>
                    <a:pt x="12630" y="6560"/>
                  </a:cubicBezTo>
                  <a:cubicBezTo>
                    <a:pt x="12636" y="6647"/>
                    <a:pt x="12705" y="6778"/>
                    <a:pt x="12751" y="6841"/>
                  </a:cubicBezTo>
                  <a:cubicBezTo>
                    <a:pt x="12826" y="6941"/>
                    <a:pt x="12992" y="7122"/>
                    <a:pt x="12992" y="7122"/>
                  </a:cubicBezTo>
                  <a:cubicBezTo>
                    <a:pt x="13006" y="7200"/>
                    <a:pt x="13003" y="7284"/>
                    <a:pt x="13032" y="7356"/>
                  </a:cubicBezTo>
                  <a:cubicBezTo>
                    <a:pt x="13145" y="7619"/>
                    <a:pt x="13456" y="7662"/>
                    <a:pt x="13636" y="7825"/>
                  </a:cubicBezTo>
                  <a:cubicBezTo>
                    <a:pt x="13740" y="7918"/>
                    <a:pt x="13823" y="8043"/>
                    <a:pt x="13917" y="8153"/>
                  </a:cubicBezTo>
                  <a:cubicBezTo>
                    <a:pt x="14046" y="8303"/>
                    <a:pt x="14049" y="8275"/>
                    <a:pt x="14118" y="8481"/>
                  </a:cubicBezTo>
                  <a:cubicBezTo>
                    <a:pt x="14151" y="8571"/>
                    <a:pt x="14172" y="8668"/>
                    <a:pt x="14199" y="8762"/>
                  </a:cubicBezTo>
                  <a:cubicBezTo>
                    <a:pt x="14212" y="8809"/>
                    <a:pt x="14239" y="8902"/>
                    <a:pt x="14239" y="8902"/>
                  </a:cubicBezTo>
                  <a:cubicBezTo>
                    <a:pt x="14266" y="9421"/>
                    <a:pt x="14228" y="10080"/>
                    <a:pt x="14360" y="10589"/>
                  </a:cubicBezTo>
                  <a:cubicBezTo>
                    <a:pt x="14413" y="10795"/>
                    <a:pt x="14577" y="10914"/>
                    <a:pt x="14641" y="11105"/>
                  </a:cubicBezTo>
                  <a:cubicBezTo>
                    <a:pt x="14834" y="11667"/>
                    <a:pt x="14687" y="11623"/>
                    <a:pt x="15044" y="11901"/>
                  </a:cubicBezTo>
                  <a:cubicBezTo>
                    <a:pt x="15317" y="12379"/>
                    <a:pt x="14877" y="11589"/>
                    <a:pt x="15204" y="12276"/>
                  </a:cubicBezTo>
                  <a:cubicBezTo>
                    <a:pt x="15296" y="12466"/>
                    <a:pt x="15454" y="12620"/>
                    <a:pt x="15566" y="12791"/>
                  </a:cubicBezTo>
                  <a:cubicBezTo>
                    <a:pt x="15727" y="13450"/>
                    <a:pt x="15987" y="14060"/>
                    <a:pt x="16331" y="14619"/>
                  </a:cubicBezTo>
                  <a:cubicBezTo>
                    <a:pt x="16403" y="15118"/>
                    <a:pt x="16307" y="14706"/>
                    <a:pt x="16492" y="15087"/>
                  </a:cubicBezTo>
                  <a:cubicBezTo>
                    <a:pt x="16647" y="15403"/>
                    <a:pt x="16371" y="15040"/>
                    <a:pt x="16653" y="15368"/>
                  </a:cubicBezTo>
                  <a:cubicBezTo>
                    <a:pt x="16752" y="15715"/>
                    <a:pt x="16677" y="15462"/>
                    <a:pt x="16894" y="16118"/>
                  </a:cubicBezTo>
                  <a:cubicBezTo>
                    <a:pt x="16934" y="16237"/>
                    <a:pt x="16918" y="16380"/>
                    <a:pt x="16974" y="16493"/>
                  </a:cubicBezTo>
                  <a:cubicBezTo>
                    <a:pt x="17006" y="16562"/>
                    <a:pt x="17065" y="16612"/>
                    <a:pt x="17095" y="16680"/>
                  </a:cubicBezTo>
                  <a:cubicBezTo>
                    <a:pt x="17173" y="16861"/>
                    <a:pt x="17229" y="17055"/>
                    <a:pt x="17296" y="17243"/>
                  </a:cubicBezTo>
                  <a:cubicBezTo>
                    <a:pt x="17347" y="17383"/>
                    <a:pt x="17280" y="17539"/>
                    <a:pt x="17457" y="17570"/>
                  </a:cubicBezTo>
                  <a:cubicBezTo>
                    <a:pt x="17816" y="17636"/>
                    <a:pt x="18181" y="17627"/>
                    <a:pt x="18543" y="17664"/>
                  </a:cubicBezTo>
                  <a:cubicBezTo>
                    <a:pt x="19157" y="17842"/>
                    <a:pt x="19053" y="18636"/>
                    <a:pt x="19347" y="19117"/>
                  </a:cubicBezTo>
                  <a:cubicBezTo>
                    <a:pt x="19380" y="19170"/>
                    <a:pt x="19431" y="19207"/>
                    <a:pt x="19468" y="19257"/>
                  </a:cubicBezTo>
                  <a:cubicBezTo>
                    <a:pt x="19578" y="19413"/>
                    <a:pt x="19648" y="19598"/>
                    <a:pt x="19790" y="19726"/>
                  </a:cubicBezTo>
                  <a:cubicBezTo>
                    <a:pt x="19908" y="19832"/>
                    <a:pt x="20053" y="19938"/>
                    <a:pt x="20192" y="20007"/>
                  </a:cubicBezTo>
                  <a:cubicBezTo>
                    <a:pt x="20321" y="20073"/>
                    <a:pt x="20468" y="20076"/>
                    <a:pt x="20594" y="20148"/>
                  </a:cubicBezTo>
                  <a:cubicBezTo>
                    <a:pt x="20905" y="20329"/>
                    <a:pt x="20533" y="20169"/>
                    <a:pt x="20836" y="20288"/>
                  </a:cubicBezTo>
                  <a:cubicBezTo>
                    <a:pt x="20946" y="20479"/>
                    <a:pt x="20932" y="20541"/>
                    <a:pt x="21077" y="20710"/>
                  </a:cubicBezTo>
                  <a:cubicBezTo>
                    <a:pt x="21104" y="20860"/>
                    <a:pt x="21133" y="21091"/>
                    <a:pt x="21198" y="21225"/>
                  </a:cubicBezTo>
                  <a:cubicBezTo>
                    <a:pt x="21284" y="21403"/>
                    <a:pt x="21479" y="21459"/>
                    <a:pt x="21600" y="21600"/>
                  </a:cubicBezTo>
                </a:path>
              </a:pathLst>
            </a:custGeom>
            <a:noFill/>
            <a:ln w="139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2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0" name="線條"/>
            <p:cNvSpPr/>
            <p:nvPr/>
          </p:nvSpPr>
          <p:spPr>
            <a:xfrm>
              <a:off x="32490" y="1987792"/>
              <a:ext cx="14767722" cy="596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"/>
                  </a:moveTo>
                  <a:cubicBezTo>
                    <a:pt x="40" y="1800"/>
                    <a:pt x="78" y="2664"/>
                    <a:pt x="121" y="3240"/>
                  </a:cubicBezTo>
                  <a:cubicBezTo>
                    <a:pt x="159" y="3744"/>
                    <a:pt x="205" y="3744"/>
                    <a:pt x="243" y="4320"/>
                  </a:cubicBezTo>
                  <a:cubicBezTo>
                    <a:pt x="329" y="5616"/>
                    <a:pt x="485" y="8640"/>
                    <a:pt x="485" y="8640"/>
                  </a:cubicBezTo>
                  <a:cubicBezTo>
                    <a:pt x="580" y="8208"/>
                    <a:pt x="750" y="7776"/>
                    <a:pt x="849" y="6480"/>
                  </a:cubicBezTo>
                  <a:cubicBezTo>
                    <a:pt x="1162" y="2304"/>
                    <a:pt x="787" y="5976"/>
                    <a:pt x="1092" y="3240"/>
                  </a:cubicBezTo>
                  <a:cubicBezTo>
                    <a:pt x="1265" y="4176"/>
                    <a:pt x="1551" y="4968"/>
                    <a:pt x="1699" y="7560"/>
                  </a:cubicBezTo>
                  <a:cubicBezTo>
                    <a:pt x="1855" y="10368"/>
                    <a:pt x="1774" y="9288"/>
                    <a:pt x="1942" y="10800"/>
                  </a:cubicBezTo>
                  <a:cubicBezTo>
                    <a:pt x="2049" y="10440"/>
                    <a:pt x="2160" y="10296"/>
                    <a:pt x="2265" y="9720"/>
                  </a:cubicBezTo>
                  <a:cubicBezTo>
                    <a:pt x="2349" y="9216"/>
                    <a:pt x="2508" y="7560"/>
                    <a:pt x="2508" y="7560"/>
                  </a:cubicBezTo>
                  <a:cubicBezTo>
                    <a:pt x="2602" y="7920"/>
                    <a:pt x="2699" y="7920"/>
                    <a:pt x="2791" y="8640"/>
                  </a:cubicBezTo>
                  <a:cubicBezTo>
                    <a:pt x="2837" y="9000"/>
                    <a:pt x="2869" y="10224"/>
                    <a:pt x="2912" y="10800"/>
                  </a:cubicBezTo>
                  <a:cubicBezTo>
                    <a:pt x="3028" y="12384"/>
                    <a:pt x="3152" y="14040"/>
                    <a:pt x="3276" y="15120"/>
                  </a:cubicBezTo>
                  <a:cubicBezTo>
                    <a:pt x="3603" y="13680"/>
                    <a:pt x="3441" y="14760"/>
                    <a:pt x="3762" y="11880"/>
                  </a:cubicBezTo>
                  <a:cubicBezTo>
                    <a:pt x="3808" y="11448"/>
                    <a:pt x="3837" y="10224"/>
                    <a:pt x="3883" y="9720"/>
                  </a:cubicBezTo>
                  <a:cubicBezTo>
                    <a:pt x="3934" y="9144"/>
                    <a:pt x="3991" y="9000"/>
                    <a:pt x="4045" y="8640"/>
                  </a:cubicBezTo>
                  <a:cubicBezTo>
                    <a:pt x="4406" y="9504"/>
                    <a:pt x="4536" y="10152"/>
                    <a:pt x="4854" y="12960"/>
                  </a:cubicBezTo>
                  <a:cubicBezTo>
                    <a:pt x="4894" y="13320"/>
                    <a:pt x="4940" y="13392"/>
                    <a:pt x="4975" y="14040"/>
                  </a:cubicBezTo>
                  <a:cubicBezTo>
                    <a:pt x="5056" y="15480"/>
                    <a:pt x="5218" y="18360"/>
                    <a:pt x="5218" y="18360"/>
                  </a:cubicBezTo>
                  <a:cubicBezTo>
                    <a:pt x="5852" y="17568"/>
                    <a:pt x="6291" y="18648"/>
                    <a:pt x="6796" y="9720"/>
                  </a:cubicBezTo>
                  <a:cubicBezTo>
                    <a:pt x="6963" y="10584"/>
                    <a:pt x="7116" y="11880"/>
                    <a:pt x="7281" y="12960"/>
                  </a:cubicBezTo>
                  <a:cubicBezTo>
                    <a:pt x="7427" y="16848"/>
                    <a:pt x="7480" y="16488"/>
                    <a:pt x="7645" y="19440"/>
                  </a:cubicBezTo>
                  <a:cubicBezTo>
                    <a:pt x="7726" y="18720"/>
                    <a:pt x="7807" y="18000"/>
                    <a:pt x="7888" y="17280"/>
                  </a:cubicBezTo>
                  <a:cubicBezTo>
                    <a:pt x="7928" y="16920"/>
                    <a:pt x="8009" y="16200"/>
                    <a:pt x="8009" y="16200"/>
                  </a:cubicBezTo>
                  <a:cubicBezTo>
                    <a:pt x="8022" y="14400"/>
                    <a:pt x="7996" y="11880"/>
                    <a:pt x="8049" y="10800"/>
                  </a:cubicBezTo>
                  <a:cubicBezTo>
                    <a:pt x="8125" y="9288"/>
                    <a:pt x="8238" y="10152"/>
                    <a:pt x="8333" y="9720"/>
                  </a:cubicBezTo>
                  <a:cubicBezTo>
                    <a:pt x="8400" y="9432"/>
                    <a:pt x="8467" y="9000"/>
                    <a:pt x="8535" y="8640"/>
                  </a:cubicBezTo>
                  <a:cubicBezTo>
                    <a:pt x="8643" y="9216"/>
                    <a:pt x="8891" y="10296"/>
                    <a:pt x="8980" y="11880"/>
                  </a:cubicBezTo>
                  <a:cubicBezTo>
                    <a:pt x="9020" y="12600"/>
                    <a:pt x="9058" y="13536"/>
                    <a:pt x="9101" y="14040"/>
                  </a:cubicBezTo>
                  <a:cubicBezTo>
                    <a:pt x="9179" y="14976"/>
                    <a:pt x="9344" y="16200"/>
                    <a:pt x="9344" y="16200"/>
                  </a:cubicBezTo>
                  <a:cubicBezTo>
                    <a:pt x="9676" y="15336"/>
                    <a:pt x="9872" y="13896"/>
                    <a:pt x="10193" y="15120"/>
                  </a:cubicBezTo>
                  <a:cubicBezTo>
                    <a:pt x="10455" y="18576"/>
                    <a:pt x="10757" y="19224"/>
                    <a:pt x="11043" y="20520"/>
                  </a:cubicBezTo>
                  <a:cubicBezTo>
                    <a:pt x="11191" y="20160"/>
                    <a:pt x="11345" y="20448"/>
                    <a:pt x="11488" y="19440"/>
                  </a:cubicBezTo>
                  <a:cubicBezTo>
                    <a:pt x="11604" y="18648"/>
                    <a:pt x="11698" y="16128"/>
                    <a:pt x="11811" y="15120"/>
                  </a:cubicBezTo>
                  <a:cubicBezTo>
                    <a:pt x="11892" y="14400"/>
                    <a:pt x="11970" y="13536"/>
                    <a:pt x="12054" y="12960"/>
                  </a:cubicBezTo>
                  <a:cubicBezTo>
                    <a:pt x="12318" y="11160"/>
                    <a:pt x="12483" y="10728"/>
                    <a:pt x="12742" y="9720"/>
                  </a:cubicBezTo>
                  <a:cubicBezTo>
                    <a:pt x="13089" y="6624"/>
                    <a:pt x="13440" y="5544"/>
                    <a:pt x="13753" y="0"/>
                  </a:cubicBezTo>
                  <a:cubicBezTo>
                    <a:pt x="13874" y="360"/>
                    <a:pt x="14001" y="0"/>
                    <a:pt x="14117" y="1080"/>
                  </a:cubicBezTo>
                  <a:cubicBezTo>
                    <a:pt x="14163" y="1512"/>
                    <a:pt x="14155" y="3672"/>
                    <a:pt x="14198" y="4320"/>
                  </a:cubicBezTo>
                  <a:cubicBezTo>
                    <a:pt x="14284" y="5616"/>
                    <a:pt x="14387" y="5760"/>
                    <a:pt x="14481" y="6480"/>
                  </a:cubicBezTo>
                  <a:cubicBezTo>
                    <a:pt x="14602" y="9720"/>
                    <a:pt x="14683" y="11520"/>
                    <a:pt x="14845" y="12960"/>
                  </a:cubicBezTo>
                  <a:cubicBezTo>
                    <a:pt x="15522" y="11160"/>
                    <a:pt x="15034" y="13752"/>
                    <a:pt x="15411" y="9720"/>
                  </a:cubicBezTo>
                  <a:cubicBezTo>
                    <a:pt x="15489" y="8856"/>
                    <a:pt x="15654" y="7560"/>
                    <a:pt x="15654" y="7560"/>
                  </a:cubicBezTo>
                  <a:cubicBezTo>
                    <a:pt x="15762" y="8280"/>
                    <a:pt x="15870" y="9000"/>
                    <a:pt x="15978" y="9720"/>
                  </a:cubicBezTo>
                  <a:cubicBezTo>
                    <a:pt x="16042" y="10152"/>
                    <a:pt x="16080" y="12168"/>
                    <a:pt x="16139" y="12960"/>
                  </a:cubicBezTo>
                  <a:cubicBezTo>
                    <a:pt x="16209" y="13896"/>
                    <a:pt x="16584" y="17856"/>
                    <a:pt x="16665" y="18360"/>
                  </a:cubicBezTo>
                  <a:cubicBezTo>
                    <a:pt x="17223" y="17568"/>
                    <a:pt x="17609" y="17496"/>
                    <a:pt x="18121" y="12960"/>
                  </a:cubicBezTo>
                  <a:cubicBezTo>
                    <a:pt x="18564" y="9000"/>
                    <a:pt x="17895" y="15336"/>
                    <a:pt x="18364" y="9720"/>
                  </a:cubicBezTo>
                  <a:cubicBezTo>
                    <a:pt x="18442" y="8784"/>
                    <a:pt x="18607" y="7560"/>
                    <a:pt x="18607" y="7560"/>
                  </a:cubicBezTo>
                  <a:cubicBezTo>
                    <a:pt x="19062" y="9288"/>
                    <a:pt x="19534" y="8928"/>
                    <a:pt x="19982" y="11880"/>
                  </a:cubicBezTo>
                  <a:cubicBezTo>
                    <a:pt x="20656" y="16344"/>
                    <a:pt x="19885" y="11736"/>
                    <a:pt x="20387" y="16200"/>
                  </a:cubicBezTo>
                  <a:cubicBezTo>
                    <a:pt x="20451" y="16776"/>
                    <a:pt x="20521" y="16848"/>
                    <a:pt x="20589" y="17280"/>
                  </a:cubicBezTo>
                  <a:cubicBezTo>
                    <a:pt x="20732" y="18216"/>
                    <a:pt x="20853" y="20376"/>
                    <a:pt x="20993" y="21600"/>
                  </a:cubicBezTo>
                  <a:cubicBezTo>
                    <a:pt x="21155" y="21240"/>
                    <a:pt x="21320" y="21384"/>
                    <a:pt x="21479" y="20520"/>
                  </a:cubicBezTo>
                  <a:cubicBezTo>
                    <a:pt x="21527" y="20232"/>
                    <a:pt x="21600" y="18360"/>
                    <a:pt x="21600" y="18360"/>
                  </a:cubicBezTo>
                </a:path>
              </a:pathLst>
            </a:custGeom>
            <a:noFill/>
            <a:ln w="139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2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effectLst>
                    <a:outerShdw sx="100000" sy="100000" kx="0" ky="0" algn="b" rotWithShape="0" blurRad="762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1" name="線條"/>
            <p:cNvSpPr/>
            <p:nvPr/>
          </p:nvSpPr>
          <p:spPr>
            <a:xfrm>
              <a:off x="3540123" y="4400786"/>
              <a:ext cx="5310194" cy="317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  <p:sp>
          <p:nvSpPr>
            <p:cNvPr id="312" name="線條"/>
            <p:cNvSpPr/>
            <p:nvPr/>
          </p:nvSpPr>
          <p:spPr>
            <a:xfrm>
              <a:off x="2877343" y="6544109"/>
              <a:ext cx="6969128" cy="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  <p:sp>
          <p:nvSpPr>
            <p:cNvPr id="313" name="線條"/>
            <p:cNvSpPr/>
            <p:nvPr/>
          </p:nvSpPr>
          <p:spPr>
            <a:xfrm>
              <a:off x="1547812" y="8684262"/>
              <a:ext cx="9294814" cy="317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  <p:sp>
          <p:nvSpPr>
            <p:cNvPr id="314" name="線條"/>
            <p:cNvSpPr/>
            <p:nvPr/>
          </p:nvSpPr>
          <p:spPr>
            <a:xfrm>
              <a:off x="1218405" y="10827586"/>
              <a:ext cx="10616409" cy="317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/>
              </a:pPr>
            </a:p>
          </p:txBody>
        </p:sp>
      </p:grpSp>
      <p:sp>
        <p:nvSpPr>
          <p:cNvPr id="316" name="行為"/>
          <p:cNvSpPr txBox="1"/>
          <p:nvPr/>
        </p:nvSpPr>
        <p:spPr>
          <a:xfrm>
            <a:off x="8423313" y="458311"/>
            <a:ext cx="3141146" cy="18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999" tIns="26999" rIns="26999" bIns="26999" anchor="ctr">
            <a:spAutoFit/>
          </a:bodyPr>
          <a:lstStyle>
            <a:lvl1pPr>
              <a:defRPr sz="10000">
                <a:solidFill>
                  <a:srgbClr val="FFFFFF"/>
                </a:solidFill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/>
            <a:r>
              <a:t>行為</a:t>
            </a:r>
          </a:p>
        </p:txBody>
      </p:sp>
      <p:sp>
        <p:nvSpPr>
          <p:cNvPr id="317" name="應對姿態"/>
          <p:cNvSpPr txBox="1"/>
          <p:nvPr/>
        </p:nvSpPr>
        <p:spPr>
          <a:xfrm>
            <a:off x="12988488" y="1285365"/>
            <a:ext cx="5163346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0">
                <a:solidFill>
                  <a:srgbClr val="FFFFFF"/>
                </a:solidFill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/>
            <a:r>
              <a:t>應對姿態</a:t>
            </a:r>
          </a:p>
        </p:txBody>
      </p:sp>
      <p:sp>
        <p:nvSpPr>
          <p:cNvPr id="318" name="感受"/>
          <p:cNvSpPr txBox="1"/>
          <p:nvPr/>
        </p:nvSpPr>
        <p:spPr>
          <a:xfrm>
            <a:off x="8758099" y="2485365"/>
            <a:ext cx="3141146" cy="18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999" tIns="26999" rIns="26999" bIns="26999" anchor="ctr">
            <a:spAutoFit/>
          </a:bodyPr>
          <a:lstStyle>
            <a:lvl1pPr>
              <a:defRPr sz="10000">
                <a:solidFill>
                  <a:srgbClr val="FFFFFF"/>
                </a:solidFill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/>
            <a:r>
              <a:t>感受</a:t>
            </a:r>
          </a:p>
        </p:txBody>
      </p:sp>
      <p:sp>
        <p:nvSpPr>
          <p:cNvPr id="319" name="觀點"/>
          <p:cNvSpPr txBox="1"/>
          <p:nvPr/>
        </p:nvSpPr>
        <p:spPr>
          <a:xfrm>
            <a:off x="8741605" y="4512419"/>
            <a:ext cx="3174136" cy="18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999" tIns="26999" rIns="26999" bIns="26999" anchor="ctr">
            <a:spAutoFit/>
          </a:bodyPr>
          <a:lstStyle>
            <a:lvl1pPr>
              <a:defRPr sz="10000">
                <a:solidFill>
                  <a:srgbClr val="FFFFFF"/>
                </a:solidFill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/>
            <a:r>
              <a:t>觀點</a:t>
            </a:r>
          </a:p>
        </p:txBody>
      </p:sp>
      <p:sp>
        <p:nvSpPr>
          <p:cNvPr id="320" name="期待"/>
          <p:cNvSpPr txBox="1"/>
          <p:nvPr/>
        </p:nvSpPr>
        <p:spPr>
          <a:xfrm>
            <a:off x="8760704" y="6539472"/>
            <a:ext cx="3135936" cy="18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999" tIns="26999" rIns="26999" bIns="26999" anchor="ctr">
            <a:spAutoFit/>
          </a:bodyPr>
          <a:lstStyle>
            <a:lvl1pPr>
              <a:defRPr sz="10000">
                <a:solidFill>
                  <a:srgbClr val="FFFFFF"/>
                </a:solidFill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/>
            <a:r>
              <a:t>期待</a:t>
            </a:r>
          </a:p>
        </p:txBody>
      </p:sp>
      <p:sp>
        <p:nvSpPr>
          <p:cNvPr id="321" name="渴望"/>
          <p:cNvSpPr txBox="1"/>
          <p:nvPr/>
        </p:nvSpPr>
        <p:spPr>
          <a:xfrm>
            <a:off x="8579940" y="8730004"/>
            <a:ext cx="3497464" cy="18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999" tIns="26999" rIns="26999" bIns="26999" anchor="ctr">
            <a:spAutoFit/>
          </a:bodyPr>
          <a:lstStyle>
            <a:lvl1pPr>
              <a:defRPr sz="10000">
                <a:solidFill>
                  <a:srgbClr val="FFFFFF"/>
                </a:solidFill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/>
            <a:r>
              <a:t>渴望</a:t>
            </a:r>
          </a:p>
        </p:txBody>
      </p:sp>
      <p:sp>
        <p:nvSpPr>
          <p:cNvPr id="322" name="生命力"/>
          <p:cNvSpPr txBox="1"/>
          <p:nvPr/>
        </p:nvSpPr>
        <p:spPr>
          <a:xfrm>
            <a:off x="8390756" y="10920537"/>
            <a:ext cx="4343553" cy="18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999" tIns="26999" rIns="26999" bIns="26999" anchor="ctr">
            <a:spAutoFit/>
          </a:bodyPr>
          <a:lstStyle>
            <a:lvl1pPr>
              <a:defRPr sz="10000">
                <a:solidFill>
                  <a:srgbClr val="FFFFFF"/>
                </a:solidFill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/>
            <a:r>
              <a:t>生命力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1" grpId="6"/>
      <p:bldP build="whole" bldLvl="1" animBg="1" rev="0" advAuto="0" spid="316" grpId="1"/>
      <p:bldP build="whole" bldLvl="1" animBg="1" rev="0" advAuto="0" spid="318" grpId="3"/>
      <p:bldP build="whole" bldLvl="1" animBg="1" rev="0" advAuto="0" spid="317" grpId="2"/>
      <p:bldP build="whole" bldLvl="1" animBg="1" rev="0" advAuto="0" spid="319" grpId="4"/>
      <p:bldP build="whole" bldLvl="1" animBg="1" rev="0" advAuto="0" spid="322" grpId="7"/>
      <p:bldP build="whole" bldLvl="1" animBg="1" rev="0" advAuto="0" spid="320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我是誰？"/>
          <p:cNvSpPr txBox="1"/>
          <p:nvPr>
            <p:ph type="title"/>
          </p:nvPr>
        </p:nvSpPr>
        <p:spPr>
          <a:xfrm>
            <a:off x="6244812" y="855413"/>
            <a:ext cx="10711284" cy="21529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我是誰？</a:t>
            </a:r>
          </a:p>
        </p:txBody>
      </p:sp>
      <p:sp>
        <p:nvSpPr>
          <p:cNvPr id="151" name="角色的轉變：數學教師 →輔導教師 →諮商心理師…"/>
          <p:cNvSpPr txBox="1"/>
          <p:nvPr>
            <p:ph type="body" idx="1"/>
          </p:nvPr>
        </p:nvSpPr>
        <p:spPr>
          <a:xfrm>
            <a:off x="2717117" y="3254243"/>
            <a:ext cx="19621501" cy="8210212"/>
          </a:xfrm>
          <a:prstGeom prst="rect">
            <a:avLst/>
          </a:prstGeom>
        </p:spPr>
        <p:txBody>
          <a:bodyPr anchor="t"/>
          <a:lstStyle/>
          <a:p>
            <a:pPr marL="521368" indent="-521368" defTabSz="1143000">
              <a:spcBef>
                <a:spcPts val="3000"/>
              </a:spcBef>
              <a:buBlip>
                <a:blip r:embed="rId2"/>
              </a:buBlip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角色的轉變：數學教師 →輔導教師 →諮商心理師</a:t>
            </a:r>
          </a:p>
          <a:p>
            <a:pPr marL="521368" indent="-521368" defTabSz="1143000">
              <a:spcBef>
                <a:spcPts val="3000"/>
              </a:spcBef>
              <a:buBlip>
                <a:blip r:embed="rId2"/>
              </a:buBlip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教師、諮商心理師：</a:t>
            </a:r>
          </a:p>
          <a:p>
            <a:pPr marL="857250" indent="-857250" defTabSz="1143000">
              <a:spcBef>
                <a:spcPts val="3000"/>
              </a:spcBef>
              <a:buSzTx/>
              <a:buNone/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    瞭解中學的孩子和家長，成為雙方的橋梁，協助家長理解孩子，協助孩子理解家長。 </a:t>
            </a:r>
          </a:p>
          <a:p>
            <a:pPr marL="521368" indent="-521368" defTabSz="1143000">
              <a:spcBef>
                <a:spcPts val="3000"/>
              </a:spcBef>
              <a:buBlip>
                <a:blip r:embed="rId2"/>
              </a:buBlip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一個追尋生命意義、喜歡深度交流的人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代代相傳的家庭動力"/>
          <p:cNvSpPr txBox="1"/>
          <p:nvPr>
            <p:ph type="title" idx="4294967295"/>
          </p:nvPr>
        </p:nvSpPr>
        <p:spPr>
          <a:xfrm>
            <a:off x="2381250" y="533379"/>
            <a:ext cx="19621500" cy="2038352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1828797"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代代相傳的家庭動力</a:t>
            </a:r>
          </a:p>
        </p:txBody>
      </p:sp>
      <p:grpSp>
        <p:nvGrpSpPr>
          <p:cNvPr id="384" name="群組"/>
          <p:cNvGrpSpPr/>
          <p:nvPr/>
        </p:nvGrpSpPr>
        <p:grpSpPr>
          <a:xfrm>
            <a:off x="2622176" y="2718411"/>
            <a:ext cx="20199269" cy="10246266"/>
            <a:chOff x="0" y="0"/>
            <a:chExt cx="20199267" cy="10246264"/>
          </a:xfrm>
        </p:grpSpPr>
        <p:grpSp>
          <p:nvGrpSpPr>
            <p:cNvPr id="330" name="群組"/>
            <p:cNvGrpSpPr/>
            <p:nvPr/>
          </p:nvGrpSpPr>
          <p:grpSpPr>
            <a:xfrm>
              <a:off x="2052947" y="-1"/>
              <a:ext cx="15263688" cy="1282351"/>
              <a:chOff x="0" y="0"/>
              <a:chExt cx="15263686" cy="1282349"/>
            </a:xfrm>
          </p:grpSpPr>
          <p:sp>
            <p:nvSpPr>
              <p:cNvPr id="325" name="過去"/>
              <p:cNvSpPr txBox="1"/>
              <p:nvPr/>
            </p:nvSpPr>
            <p:spPr>
              <a:xfrm>
                <a:off x="0" y="48030"/>
                <a:ext cx="2387040" cy="118629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304800">
                  <a:defRPr sz="65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lvl1pPr>
              </a:lstStyle>
              <a:p>
                <a:pPr/>
                <a:r>
                  <a:t>過去</a:t>
                </a:r>
              </a:p>
            </p:txBody>
          </p:sp>
          <p:sp>
            <p:nvSpPr>
              <p:cNvPr id="326" name="現在"/>
              <p:cNvSpPr txBox="1"/>
              <p:nvPr/>
            </p:nvSpPr>
            <p:spPr>
              <a:xfrm>
                <a:off x="6239765" y="0"/>
                <a:ext cx="2162725" cy="128235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457200">
                  <a:defRPr sz="6500">
                    <a:solidFill>
                      <a:srgbClr val="000000"/>
                    </a:solidFill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lvl1pPr>
              </a:lstStyle>
              <a:p>
                <a:pPr/>
                <a:r>
                  <a:t>現在</a:t>
                </a:r>
              </a:p>
            </p:txBody>
          </p:sp>
          <p:sp>
            <p:nvSpPr>
              <p:cNvPr id="327" name="未來"/>
              <p:cNvSpPr txBox="1"/>
              <p:nvPr/>
            </p:nvSpPr>
            <p:spPr>
              <a:xfrm>
                <a:off x="12878165" y="48030"/>
                <a:ext cx="2385522" cy="118629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304800">
                  <a:defRPr sz="65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Songti TC Regular"/>
                    <a:ea typeface="Songti TC Regular"/>
                    <a:cs typeface="Songti TC Regular"/>
                    <a:sym typeface="Songti TC Regular"/>
                  </a:defRPr>
                </a:lvl1pPr>
              </a:lstStyle>
              <a:p>
                <a:pPr/>
                <a:r>
                  <a:t>未來</a:t>
                </a:r>
              </a:p>
            </p:txBody>
          </p:sp>
          <p:sp>
            <p:nvSpPr>
              <p:cNvPr id="328" name="線條"/>
              <p:cNvSpPr/>
              <p:nvPr/>
            </p:nvSpPr>
            <p:spPr>
              <a:xfrm>
                <a:off x="2387039" y="641174"/>
                <a:ext cx="3852727" cy="1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29" name="線條"/>
              <p:cNvSpPr/>
              <p:nvPr/>
            </p:nvSpPr>
            <p:spPr>
              <a:xfrm>
                <a:off x="8351372" y="641174"/>
                <a:ext cx="4526796" cy="1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</p:grpSp>
        <p:grpSp>
          <p:nvGrpSpPr>
            <p:cNvPr id="344" name="群組"/>
            <p:cNvGrpSpPr/>
            <p:nvPr/>
          </p:nvGrpSpPr>
          <p:grpSpPr>
            <a:xfrm>
              <a:off x="13248970" y="1904247"/>
              <a:ext cx="6950298" cy="7793615"/>
              <a:chOff x="0" y="0"/>
              <a:chExt cx="6950297" cy="7793613"/>
            </a:xfrm>
          </p:grpSpPr>
          <p:sp>
            <p:nvSpPr>
              <p:cNvPr id="331" name="橢圓形"/>
              <p:cNvSpPr/>
              <p:nvPr/>
            </p:nvSpPr>
            <p:spPr>
              <a:xfrm>
                <a:off x="-1" y="1636094"/>
                <a:ext cx="6630611" cy="6157520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32" name="橢圓形"/>
              <p:cNvSpPr/>
              <p:nvPr/>
            </p:nvSpPr>
            <p:spPr>
              <a:xfrm>
                <a:off x="2092473" y="3633966"/>
                <a:ext cx="2445663" cy="2327159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33" name="自己建立的家庭"/>
              <p:cNvSpPr txBox="1"/>
              <p:nvPr/>
            </p:nvSpPr>
            <p:spPr>
              <a:xfrm>
                <a:off x="504790" y="0"/>
                <a:ext cx="6107492" cy="116505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304800">
                  <a:defRPr sz="55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SimSun"/>
                    <a:ea typeface="SimSun"/>
                    <a:cs typeface="SimSun"/>
                    <a:sym typeface="SimSun"/>
                  </a:defRPr>
                </a:lvl1pPr>
              </a:lstStyle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SimSun"/>
                    <a:ea typeface="SimSun"/>
                    <a:cs typeface="SimSun"/>
                    <a:sym typeface="SimSun"/>
                  </a:rPr>
                  <a:t>自己建立的家庭</a:t>
                </a:r>
              </a:p>
            </p:txBody>
          </p:sp>
          <p:sp>
            <p:nvSpPr>
              <p:cNvPr id="334" name="線條"/>
              <p:cNvSpPr/>
              <p:nvPr/>
            </p:nvSpPr>
            <p:spPr>
              <a:xfrm flipH="1">
                <a:off x="4183282" y="2468908"/>
                <a:ext cx="1226164" cy="133191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35" name="線條"/>
              <p:cNvSpPr/>
              <p:nvPr/>
            </p:nvSpPr>
            <p:spPr>
              <a:xfrm>
                <a:off x="1391094" y="2302051"/>
                <a:ext cx="1219500" cy="133191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36" name="線條"/>
              <p:cNvSpPr/>
              <p:nvPr/>
            </p:nvSpPr>
            <p:spPr>
              <a:xfrm>
                <a:off x="4533137" y="4799022"/>
                <a:ext cx="209247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37" name="線條"/>
              <p:cNvSpPr/>
              <p:nvPr/>
            </p:nvSpPr>
            <p:spPr>
              <a:xfrm>
                <a:off x="4010018" y="5795741"/>
                <a:ext cx="1046238" cy="149877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38" name="線條"/>
              <p:cNvSpPr/>
              <p:nvPr/>
            </p:nvSpPr>
            <p:spPr>
              <a:xfrm flipH="1">
                <a:off x="1917544" y="5795742"/>
                <a:ext cx="871309" cy="166563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39" name="溝通姿態"/>
              <p:cNvSpPr txBox="1"/>
              <p:nvPr/>
            </p:nvSpPr>
            <p:spPr>
              <a:xfrm>
                <a:off x="1775920" y="1941108"/>
                <a:ext cx="3565232" cy="100852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304800">
                  <a:defRPr sz="55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SimSun"/>
                    <a:ea typeface="SimSun"/>
                    <a:cs typeface="SimSun"/>
                    <a:sym typeface="SimSun"/>
                  </a:defRPr>
                </a:lvl1pPr>
              </a:lstStyle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SimSun"/>
                    <a:ea typeface="SimSun"/>
                    <a:cs typeface="SimSun"/>
                    <a:sym typeface="SimSun"/>
                  </a:rPr>
                  <a:t>溝通姿態</a:t>
                </a:r>
              </a:p>
            </p:txBody>
          </p:sp>
          <p:sp>
            <p:nvSpPr>
              <p:cNvPr id="340" name="情緒"/>
              <p:cNvSpPr txBox="1"/>
              <p:nvPr/>
            </p:nvSpPr>
            <p:spPr>
              <a:xfrm>
                <a:off x="4540954" y="3367083"/>
                <a:ext cx="2076841" cy="133043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304800">
                  <a:defRPr sz="55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SimSun"/>
                    <a:ea typeface="SimSun"/>
                    <a:cs typeface="SimSun"/>
                    <a:sym typeface="SimSun"/>
                  </a:defRPr>
                </a:lvl1pPr>
              </a:lstStyle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SimSun"/>
                    <a:ea typeface="SimSun"/>
                    <a:cs typeface="SimSun"/>
                    <a:sym typeface="SimSun"/>
                  </a:rPr>
                  <a:t>情緒</a:t>
                </a:r>
              </a:p>
            </p:txBody>
          </p:sp>
          <p:sp>
            <p:nvSpPr>
              <p:cNvPr id="341" name="價值觀"/>
              <p:cNvSpPr txBox="1"/>
              <p:nvPr/>
            </p:nvSpPr>
            <p:spPr>
              <a:xfrm>
                <a:off x="4208450" y="5114973"/>
                <a:ext cx="2741848" cy="123094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304800">
                  <a:defRPr sz="55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SimSun"/>
                    <a:ea typeface="SimSun"/>
                    <a:cs typeface="SimSun"/>
                    <a:sym typeface="SimSun"/>
                  </a:defRPr>
                </a:lvl1pPr>
              </a:lstStyle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SimSun"/>
                    <a:ea typeface="SimSun"/>
                    <a:cs typeface="SimSun"/>
                    <a:sym typeface="SimSun"/>
                  </a:rPr>
                  <a:t>價值觀</a:t>
                </a:r>
              </a:p>
            </p:txBody>
          </p:sp>
          <p:sp>
            <p:nvSpPr>
              <p:cNvPr id="342" name="期待"/>
              <p:cNvSpPr txBox="1"/>
              <p:nvPr/>
            </p:nvSpPr>
            <p:spPr>
              <a:xfrm>
                <a:off x="2603928" y="6369684"/>
                <a:ext cx="1909217" cy="114134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304800">
                  <a:defRPr sz="55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SimSun"/>
                    <a:ea typeface="SimSun"/>
                    <a:cs typeface="SimSun"/>
                    <a:sym typeface="SimSun"/>
                  </a:defRPr>
                </a:lvl1pPr>
              </a:lstStyle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SimSun"/>
                    <a:ea typeface="SimSun"/>
                    <a:cs typeface="SimSun"/>
                    <a:sym typeface="SimSun"/>
                  </a:rPr>
                  <a:t>期待</a:t>
                </a:r>
              </a:p>
            </p:txBody>
          </p:sp>
          <p:sp>
            <p:nvSpPr>
              <p:cNvPr id="343" name="父母"/>
              <p:cNvSpPr txBox="1"/>
              <p:nvPr/>
            </p:nvSpPr>
            <p:spPr>
              <a:xfrm>
                <a:off x="2127459" y="4314172"/>
                <a:ext cx="2232417" cy="115080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304800">
                  <a:defRPr sz="55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新細明體"/>
                    <a:ea typeface="新細明體"/>
                    <a:cs typeface="新細明體"/>
                    <a:sym typeface="新細明體"/>
                  </a:defRPr>
                </a:lvl1pPr>
              </a:lstStyle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新細明體"/>
                    <a:ea typeface="新細明體"/>
                    <a:cs typeface="新細明體"/>
                    <a:sym typeface="新細明體"/>
                  </a:rPr>
                  <a:t>父母</a:t>
                </a:r>
              </a:p>
            </p:txBody>
          </p:sp>
        </p:grpSp>
        <p:grpSp>
          <p:nvGrpSpPr>
            <p:cNvPr id="358" name="群組"/>
            <p:cNvGrpSpPr/>
            <p:nvPr/>
          </p:nvGrpSpPr>
          <p:grpSpPr>
            <a:xfrm>
              <a:off x="-1" y="1934146"/>
              <a:ext cx="6648708" cy="7733817"/>
              <a:chOff x="0" y="0"/>
              <a:chExt cx="6648706" cy="7733815"/>
            </a:xfrm>
          </p:grpSpPr>
          <p:sp>
            <p:nvSpPr>
              <p:cNvPr id="345" name="橢圓形"/>
              <p:cNvSpPr/>
              <p:nvPr/>
            </p:nvSpPr>
            <p:spPr>
              <a:xfrm>
                <a:off x="2185555" y="3642899"/>
                <a:ext cx="2405253" cy="2288707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46" name="橢圓形"/>
              <p:cNvSpPr/>
              <p:nvPr/>
            </p:nvSpPr>
            <p:spPr>
              <a:xfrm>
                <a:off x="127656" y="1678039"/>
                <a:ext cx="6521051" cy="6055778"/>
              </a:xfrm>
              <a:prstGeom prst="ellipse">
                <a:avLst/>
              </a:prstGeom>
              <a:solidFill>
                <a:srgbClr val="FFFFFF">
                  <a:alpha val="0"/>
                </a:srgbClr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47" name="原生家庭"/>
              <p:cNvSpPr txBox="1"/>
              <p:nvPr/>
            </p:nvSpPr>
            <p:spPr>
              <a:xfrm>
                <a:off x="1415482" y="0"/>
                <a:ext cx="3945400" cy="114580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304800">
                  <a:defRPr sz="55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SimSun"/>
                    <a:ea typeface="SimSun"/>
                    <a:cs typeface="SimSun"/>
                    <a:sym typeface="SimSun"/>
                  </a:defRPr>
                </a:lvl1pPr>
              </a:lstStyle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SimSun"/>
                    <a:ea typeface="SimSun"/>
                    <a:cs typeface="SimSun"/>
                    <a:sym typeface="SimSun"/>
                  </a:rPr>
                  <a:t>原生家庭</a:t>
                </a:r>
              </a:p>
            </p:txBody>
          </p:sp>
          <p:sp>
            <p:nvSpPr>
              <p:cNvPr id="348" name="線條"/>
              <p:cNvSpPr/>
              <p:nvPr/>
            </p:nvSpPr>
            <p:spPr>
              <a:xfrm>
                <a:off x="127656" y="4788705"/>
                <a:ext cx="205790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49" name="線條"/>
              <p:cNvSpPr/>
              <p:nvPr/>
            </p:nvSpPr>
            <p:spPr>
              <a:xfrm flipH="1">
                <a:off x="4246731" y="2497093"/>
                <a:ext cx="1368111" cy="130990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50" name="線條"/>
              <p:cNvSpPr/>
              <p:nvPr/>
            </p:nvSpPr>
            <p:spPr>
              <a:xfrm flipV="1">
                <a:off x="1841480" y="5768956"/>
                <a:ext cx="1030589" cy="163811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51" name="線條"/>
              <p:cNvSpPr/>
              <p:nvPr/>
            </p:nvSpPr>
            <p:spPr>
              <a:xfrm flipH="1" flipV="1">
                <a:off x="4071417" y="5768955"/>
                <a:ext cx="1027312" cy="147400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52" name="線條"/>
              <p:cNvSpPr/>
              <p:nvPr/>
            </p:nvSpPr>
            <p:spPr>
              <a:xfrm>
                <a:off x="1500681" y="2497094"/>
                <a:ext cx="1197712" cy="13099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53" name="情緒"/>
              <p:cNvSpPr txBox="1"/>
              <p:nvPr/>
            </p:nvSpPr>
            <p:spPr>
              <a:xfrm>
                <a:off x="485955" y="3288164"/>
                <a:ext cx="1964323" cy="117997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304800">
                  <a:defRPr sz="55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SimSun"/>
                    <a:ea typeface="SimSun"/>
                    <a:cs typeface="SimSun"/>
                    <a:sym typeface="SimSun"/>
                  </a:defRPr>
                </a:lvl1pPr>
              </a:lstStyle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SimSun"/>
                    <a:ea typeface="SimSun"/>
                    <a:cs typeface="SimSun"/>
                    <a:sym typeface="SimSun"/>
                  </a:rPr>
                  <a:t>情緒</a:t>
                </a:r>
              </a:p>
            </p:txBody>
          </p:sp>
          <p:sp>
            <p:nvSpPr>
              <p:cNvPr id="354" name="價值觀"/>
              <p:cNvSpPr txBox="1"/>
              <p:nvPr/>
            </p:nvSpPr>
            <p:spPr>
              <a:xfrm>
                <a:off x="0" y="5148475"/>
                <a:ext cx="2936234" cy="98961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304800">
                  <a:defRPr sz="55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SimSun"/>
                    <a:ea typeface="SimSun"/>
                    <a:cs typeface="SimSun"/>
                    <a:sym typeface="SimSun"/>
                  </a:defRPr>
                </a:lvl1pPr>
              </a:lstStyle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SimSun"/>
                    <a:ea typeface="SimSun"/>
                    <a:cs typeface="SimSun"/>
                    <a:sym typeface="SimSun"/>
                  </a:rPr>
                  <a:t>價值觀</a:t>
                </a:r>
              </a:p>
            </p:txBody>
          </p:sp>
          <p:sp>
            <p:nvSpPr>
              <p:cNvPr id="355" name="期待"/>
              <p:cNvSpPr txBox="1"/>
              <p:nvPr/>
            </p:nvSpPr>
            <p:spPr>
              <a:xfrm>
                <a:off x="2413194" y="6366465"/>
                <a:ext cx="1949976" cy="125772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304800">
                  <a:defRPr sz="55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SimSun"/>
                    <a:ea typeface="SimSun"/>
                    <a:cs typeface="SimSun"/>
                    <a:sym typeface="SimSun"/>
                  </a:defRPr>
                </a:lvl1pPr>
              </a:lstStyle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SimSun"/>
                    <a:ea typeface="SimSun"/>
                    <a:cs typeface="SimSun"/>
                    <a:sym typeface="SimSun"/>
                  </a:rPr>
                  <a:t>期待</a:t>
                </a:r>
              </a:p>
            </p:txBody>
          </p:sp>
          <p:sp>
            <p:nvSpPr>
              <p:cNvPr id="356" name="溝通姿態"/>
              <p:cNvSpPr txBox="1"/>
              <p:nvPr/>
            </p:nvSpPr>
            <p:spPr>
              <a:xfrm>
                <a:off x="2056094" y="1994556"/>
                <a:ext cx="3217745" cy="121348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304800">
                  <a:defRPr sz="55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SimSun"/>
                    <a:ea typeface="SimSun"/>
                    <a:cs typeface="SimSun"/>
                    <a:sym typeface="SimSun"/>
                  </a:defRPr>
                </a:lvl1pPr>
              </a:lstStyle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SimSun"/>
                    <a:ea typeface="SimSun"/>
                    <a:cs typeface="SimSun"/>
                    <a:sym typeface="SimSun"/>
                  </a:rPr>
                  <a:t>溝通姿態</a:t>
                </a:r>
              </a:p>
            </p:txBody>
          </p:sp>
          <p:sp>
            <p:nvSpPr>
              <p:cNvPr id="357" name="小孩"/>
              <p:cNvSpPr txBox="1"/>
              <p:nvPr/>
            </p:nvSpPr>
            <p:spPr>
              <a:xfrm>
                <a:off x="2323393" y="4297851"/>
                <a:ext cx="2051272" cy="101967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304800">
                  <a:defRPr sz="55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新細明體"/>
                    <a:ea typeface="新細明體"/>
                    <a:cs typeface="新細明體"/>
                    <a:sym typeface="新細明體"/>
                  </a:defRPr>
                </a:lvl1pPr>
              </a:lstStyle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新細明體"/>
                    <a:ea typeface="新細明體"/>
                    <a:cs typeface="新細明體"/>
                    <a:sym typeface="新細明體"/>
                  </a:rPr>
                  <a:t>小孩</a:t>
                </a:r>
              </a:p>
            </p:txBody>
          </p:sp>
        </p:grpSp>
        <p:grpSp>
          <p:nvGrpSpPr>
            <p:cNvPr id="383" name="群組"/>
            <p:cNvGrpSpPr/>
            <p:nvPr/>
          </p:nvGrpSpPr>
          <p:grpSpPr>
            <a:xfrm>
              <a:off x="4776330" y="1283985"/>
              <a:ext cx="10778973" cy="8962280"/>
              <a:chOff x="0" y="0"/>
              <a:chExt cx="10778972" cy="8962279"/>
            </a:xfrm>
          </p:grpSpPr>
          <p:sp>
            <p:nvSpPr>
              <p:cNvPr id="359" name="線條"/>
              <p:cNvSpPr/>
              <p:nvPr/>
            </p:nvSpPr>
            <p:spPr>
              <a:xfrm flipV="1">
                <a:off x="48729" y="3565069"/>
                <a:ext cx="2156016" cy="1408694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60" name="線條"/>
              <p:cNvSpPr/>
              <p:nvPr/>
            </p:nvSpPr>
            <p:spPr>
              <a:xfrm flipV="1">
                <a:off x="120900" y="5154928"/>
                <a:ext cx="2932283" cy="437106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61" name="線條"/>
              <p:cNvSpPr/>
              <p:nvPr/>
            </p:nvSpPr>
            <p:spPr>
              <a:xfrm flipV="1">
                <a:off x="112376" y="3962181"/>
                <a:ext cx="3335556" cy="1322249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62" name="線條"/>
              <p:cNvSpPr/>
              <p:nvPr/>
            </p:nvSpPr>
            <p:spPr>
              <a:xfrm>
                <a:off x="-1" y="5831496"/>
                <a:ext cx="2893033" cy="210954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63" name="線條"/>
              <p:cNvSpPr/>
              <p:nvPr/>
            </p:nvSpPr>
            <p:spPr>
              <a:xfrm flipV="1">
                <a:off x="7241998" y="6150446"/>
                <a:ext cx="3536975" cy="1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64" name="線條"/>
              <p:cNvSpPr/>
              <p:nvPr/>
            </p:nvSpPr>
            <p:spPr>
              <a:xfrm>
                <a:off x="7049010" y="5311074"/>
                <a:ext cx="3528413" cy="423533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65" name="線條"/>
              <p:cNvSpPr/>
              <p:nvPr/>
            </p:nvSpPr>
            <p:spPr>
              <a:xfrm>
                <a:off x="8254867" y="3602277"/>
                <a:ext cx="2449457" cy="1161738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sp>
            <p:nvSpPr>
              <p:cNvPr id="366" name="線條"/>
              <p:cNvSpPr/>
              <p:nvPr/>
            </p:nvSpPr>
            <p:spPr>
              <a:xfrm>
                <a:off x="6461327" y="4165289"/>
                <a:ext cx="4144081" cy="1117470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914400">
                  <a:defRPr sz="1800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defRPr>
                </a:pPr>
              </a:p>
            </p:txBody>
          </p:sp>
          <p:grpSp>
            <p:nvGrpSpPr>
              <p:cNvPr id="382" name="群組"/>
              <p:cNvGrpSpPr/>
              <p:nvPr/>
            </p:nvGrpSpPr>
            <p:grpSpPr>
              <a:xfrm>
                <a:off x="1775140" y="0"/>
                <a:ext cx="7834032" cy="8962280"/>
                <a:chOff x="0" y="0"/>
                <a:chExt cx="7834031" cy="8962279"/>
              </a:xfrm>
            </p:grpSpPr>
            <p:grpSp>
              <p:nvGrpSpPr>
                <p:cNvPr id="380" name="群組"/>
                <p:cNvGrpSpPr/>
                <p:nvPr/>
              </p:nvGrpSpPr>
              <p:grpSpPr>
                <a:xfrm>
                  <a:off x="-1" y="1249790"/>
                  <a:ext cx="7834032" cy="7712490"/>
                  <a:chOff x="0" y="0"/>
                  <a:chExt cx="7834030" cy="7712488"/>
                </a:xfrm>
              </p:grpSpPr>
              <p:sp>
                <p:nvSpPr>
                  <p:cNvPr id="367" name="線條"/>
                  <p:cNvSpPr/>
                  <p:nvPr/>
                </p:nvSpPr>
                <p:spPr>
                  <a:xfrm>
                    <a:off x="684164" y="6448807"/>
                    <a:ext cx="5336460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914400">
                      <a:defRPr sz="180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defRPr>
                    </a:pPr>
                  </a:p>
                </p:txBody>
              </p:sp>
              <p:sp>
                <p:nvSpPr>
                  <p:cNvPr id="368" name="線條"/>
                  <p:cNvSpPr/>
                  <p:nvPr/>
                </p:nvSpPr>
                <p:spPr>
                  <a:xfrm>
                    <a:off x="450744" y="0"/>
                    <a:ext cx="6480692" cy="74281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4" h="21600" fill="norm" stroke="1" extrusionOk="0">
                        <a:moveTo>
                          <a:pt x="0" y="19997"/>
                        </a:moveTo>
                        <a:cubicBezTo>
                          <a:pt x="1095" y="18714"/>
                          <a:pt x="-159" y="20351"/>
                          <a:pt x="540" y="18816"/>
                        </a:cubicBezTo>
                        <a:cubicBezTo>
                          <a:pt x="626" y="18624"/>
                          <a:pt x="972" y="18309"/>
                          <a:pt x="972" y="18309"/>
                        </a:cubicBezTo>
                        <a:cubicBezTo>
                          <a:pt x="1059" y="17494"/>
                          <a:pt x="864" y="17269"/>
                          <a:pt x="1621" y="16875"/>
                        </a:cubicBezTo>
                        <a:cubicBezTo>
                          <a:pt x="1685" y="15553"/>
                          <a:pt x="1080" y="14794"/>
                          <a:pt x="2269" y="14175"/>
                        </a:cubicBezTo>
                        <a:cubicBezTo>
                          <a:pt x="2644" y="13742"/>
                          <a:pt x="2442" y="14057"/>
                          <a:pt x="2593" y="13331"/>
                        </a:cubicBezTo>
                        <a:cubicBezTo>
                          <a:pt x="2773" y="12499"/>
                          <a:pt x="2766" y="11616"/>
                          <a:pt x="3026" y="10800"/>
                        </a:cubicBezTo>
                        <a:cubicBezTo>
                          <a:pt x="3184" y="10311"/>
                          <a:pt x="3530" y="9979"/>
                          <a:pt x="3782" y="9534"/>
                        </a:cubicBezTo>
                        <a:cubicBezTo>
                          <a:pt x="4106" y="8972"/>
                          <a:pt x="4214" y="8364"/>
                          <a:pt x="4322" y="7762"/>
                        </a:cubicBezTo>
                        <a:cubicBezTo>
                          <a:pt x="4402" y="6733"/>
                          <a:pt x="4063" y="6379"/>
                          <a:pt x="4971" y="5906"/>
                        </a:cubicBezTo>
                        <a:cubicBezTo>
                          <a:pt x="5043" y="5822"/>
                          <a:pt x="5093" y="5726"/>
                          <a:pt x="5187" y="5653"/>
                        </a:cubicBezTo>
                        <a:cubicBezTo>
                          <a:pt x="5281" y="5580"/>
                          <a:pt x="5425" y="5563"/>
                          <a:pt x="5511" y="5484"/>
                        </a:cubicBezTo>
                        <a:cubicBezTo>
                          <a:pt x="5893" y="5147"/>
                          <a:pt x="5965" y="4826"/>
                          <a:pt x="6268" y="4472"/>
                        </a:cubicBezTo>
                        <a:cubicBezTo>
                          <a:pt x="6570" y="3527"/>
                          <a:pt x="6239" y="4663"/>
                          <a:pt x="6484" y="2531"/>
                        </a:cubicBezTo>
                        <a:cubicBezTo>
                          <a:pt x="6513" y="2272"/>
                          <a:pt x="6664" y="2250"/>
                          <a:pt x="6808" y="2025"/>
                        </a:cubicBezTo>
                        <a:cubicBezTo>
                          <a:pt x="7017" y="1699"/>
                          <a:pt x="7046" y="1564"/>
                          <a:pt x="7456" y="1350"/>
                        </a:cubicBezTo>
                        <a:cubicBezTo>
                          <a:pt x="7651" y="900"/>
                          <a:pt x="7853" y="461"/>
                          <a:pt x="7997" y="0"/>
                        </a:cubicBezTo>
                        <a:cubicBezTo>
                          <a:pt x="8105" y="28"/>
                          <a:pt x="8242" y="23"/>
                          <a:pt x="8321" y="84"/>
                        </a:cubicBezTo>
                        <a:cubicBezTo>
                          <a:pt x="8400" y="146"/>
                          <a:pt x="8379" y="259"/>
                          <a:pt x="8429" y="338"/>
                        </a:cubicBezTo>
                        <a:cubicBezTo>
                          <a:pt x="8580" y="574"/>
                          <a:pt x="8732" y="658"/>
                          <a:pt x="8969" y="844"/>
                        </a:cubicBezTo>
                        <a:cubicBezTo>
                          <a:pt x="9042" y="1013"/>
                          <a:pt x="9164" y="1170"/>
                          <a:pt x="9186" y="1350"/>
                        </a:cubicBezTo>
                        <a:cubicBezTo>
                          <a:pt x="9301" y="2464"/>
                          <a:pt x="9056" y="2081"/>
                          <a:pt x="9510" y="2616"/>
                        </a:cubicBezTo>
                        <a:cubicBezTo>
                          <a:pt x="9661" y="3206"/>
                          <a:pt x="9841" y="3381"/>
                          <a:pt x="10482" y="3712"/>
                        </a:cubicBezTo>
                        <a:cubicBezTo>
                          <a:pt x="10792" y="4073"/>
                          <a:pt x="11434" y="4579"/>
                          <a:pt x="11563" y="4978"/>
                        </a:cubicBezTo>
                        <a:cubicBezTo>
                          <a:pt x="11715" y="5451"/>
                          <a:pt x="11635" y="6081"/>
                          <a:pt x="11996" y="6497"/>
                        </a:cubicBezTo>
                        <a:cubicBezTo>
                          <a:pt x="12118" y="6637"/>
                          <a:pt x="12766" y="7296"/>
                          <a:pt x="12860" y="7509"/>
                        </a:cubicBezTo>
                        <a:cubicBezTo>
                          <a:pt x="12932" y="7678"/>
                          <a:pt x="13076" y="8016"/>
                          <a:pt x="13076" y="8016"/>
                        </a:cubicBezTo>
                        <a:cubicBezTo>
                          <a:pt x="13155" y="8707"/>
                          <a:pt x="13076" y="8949"/>
                          <a:pt x="13509" y="9450"/>
                        </a:cubicBezTo>
                        <a:cubicBezTo>
                          <a:pt x="13653" y="9906"/>
                          <a:pt x="13775" y="9956"/>
                          <a:pt x="14265" y="10209"/>
                        </a:cubicBezTo>
                        <a:cubicBezTo>
                          <a:pt x="14539" y="10530"/>
                          <a:pt x="15014" y="11092"/>
                          <a:pt x="15130" y="11475"/>
                        </a:cubicBezTo>
                        <a:cubicBezTo>
                          <a:pt x="15209" y="11756"/>
                          <a:pt x="15274" y="12037"/>
                          <a:pt x="15346" y="12319"/>
                        </a:cubicBezTo>
                        <a:cubicBezTo>
                          <a:pt x="15425" y="12639"/>
                          <a:pt x="15353" y="13084"/>
                          <a:pt x="15562" y="13416"/>
                        </a:cubicBezTo>
                        <a:cubicBezTo>
                          <a:pt x="15620" y="13506"/>
                          <a:pt x="15728" y="13579"/>
                          <a:pt x="15778" y="13669"/>
                        </a:cubicBezTo>
                        <a:cubicBezTo>
                          <a:pt x="15937" y="13944"/>
                          <a:pt x="15987" y="14451"/>
                          <a:pt x="16318" y="14681"/>
                        </a:cubicBezTo>
                        <a:cubicBezTo>
                          <a:pt x="16513" y="14816"/>
                          <a:pt x="16967" y="15019"/>
                          <a:pt x="16967" y="15019"/>
                        </a:cubicBezTo>
                        <a:cubicBezTo>
                          <a:pt x="17219" y="15311"/>
                          <a:pt x="17471" y="15699"/>
                          <a:pt x="17615" y="16031"/>
                        </a:cubicBezTo>
                        <a:cubicBezTo>
                          <a:pt x="17651" y="16622"/>
                          <a:pt x="17637" y="17218"/>
                          <a:pt x="17723" y="17803"/>
                        </a:cubicBezTo>
                        <a:cubicBezTo>
                          <a:pt x="17853" y="18709"/>
                          <a:pt x="18847" y="19372"/>
                          <a:pt x="19452" y="20081"/>
                        </a:cubicBezTo>
                        <a:cubicBezTo>
                          <a:pt x="19726" y="20402"/>
                          <a:pt x="19834" y="20728"/>
                          <a:pt x="19993" y="21094"/>
                        </a:cubicBezTo>
                        <a:cubicBezTo>
                          <a:pt x="20072" y="21279"/>
                          <a:pt x="21441" y="21600"/>
                          <a:pt x="20749" y="21600"/>
                        </a:cubicBezTo>
                      </a:path>
                    </a:pathLst>
                  </a:custGeom>
                  <a:solidFill>
                    <a:srgbClr val="FFFFFF">
                      <a:alpha val="0"/>
                    </a:srgbClr>
                  </a:solidFill>
                  <a:ln w="3175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914400">
                      <a:defRPr sz="180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defRPr>
                    </a:pPr>
                  </a:p>
                </p:txBody>
              </p:sp>
              <p:sp>
                <p:nvSpPr>
                  <p:cNvPr id="369" name="線條"/>
                  <p:cNvSpPr/>
                  <p:nvPr/>
                </p:nvSpPr>
                <p:spPr>
                  <a:xfrm>
                    <a:off x="0" y="1740297"/>
                    <a:ext cx="7127567" cy="3810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72" h="21138" fill="norm" stroke="1" extrusionOk="0">
                        <a:moveTo>
                          <a:pt x="0" y="4836"/>
                        </a:moveTo>
                        <a:cubicBezTo>
                          <a:pt x="477" y="9994"/>
                          <a:pt x="188" y="7415"/>
                          <a:pt x="907" y="11284"/>
                        </a:cubicBezTo>
                        <a:cubicBezTo>
                          <a:pt x="1122" y="12466"/>
                          <a:pt x="1296" y="14937"/>
                          <a:pt x="1511" y="16119"/>
                        </a:cubicBezTo>
                        <a:cubicBezTo>
                          <a:pt x="1881" y="14185"/>
                          <a:pt x="2136" y="11176"/>
                          <a:pt x="2519" y="9672"/>
                        </a:cubicBezTo>
                        <a:cubicBezTo>
                          <a:pt x="2989" y="10209"/>
                          <a:pt x="3466" y="9994"/>
                          <a:pt x="3929" y="11284"/>
                        </a:cubicBezTo>
                        <a:cubicBezTo>
                          <a:pt x="4151" y="11928"/>
                          <a:pt x="4319" y="14937"/>
                          <a:pt x="4534" y="16119"/>
                        </a:cubicBezTo>
                        <a:cubicBezTo>
                          <a:pt x="4601" y="17731"/>
                          <a:pt x="4621" y="20203"/>
                          <a:pt x="4735" y="20955"/>
                        </a:cubicBezTo>
                        <a:cubicBezTo>
                          <a:pt x="4836" y="21600"/>
                          <a:pt x="4957" y="20418"/>
                          <a:pt x="5037" y="19343"/>
                        </a:cubicBezTo>
                        <a:cubicBezTo>
                          <a:pt x="5514" y="13218"/>
                          <a:pt x="4869" y="9994"/>
                          <a:pt x="5843" y="4836"/>
                        </a:cubicBezTo>
                        <a:cubicBezTo>
                          <a:pt x="6260" y="2579"/>
                          <a:pt x="6058" y="4191"/>
                          <a:pt x="6448" y="0"/>
                        </a:cubicBezTo>
                        <a:cubicBezTo>
                          <a:pt x="6475" y="107"/>
                          <a:pt x="7086" y="2364"/>
                          <a:pt x="7153" y="3224"/>
                        </a:cubicBezTo>
                        <a:cubicBezTo>
                          <a:pt x="7247" y="4406"/>
                          <a:pt x="7254" y="6985"/>
                          <a:pt x="7354" y="8060"/>
                        </a:cubicBezTo>
                        <a:cubicBezTo>
                          <a:pt x="7536" y="9887"/>
                          <a:pt x="7757" y="10209"/>
                          <a:pt x="7959" y="11284"/>
                        </a:cubicBezTo>
                        <a:cubicBezTo>
                          <a:pt x="8060" y="11821"/>
                          <a:pt x="8160" y="12358"/>
                          <a:pt x="8261" y="12896"/>
                        </a:cubicBezTo>
                        <a:cubicBezTo>
                          <a:pt x="8362" y="13433"/>
                          <a:pt x="8563" y="14507"/>
                          <a:pt x="8563" y="14507"/>
                        </a:cubicBezTo>
                        <a:cubicBezTo>
                          <a:pt x="8899" y="13970"/>
                          <a:pt x="9235" y="13755"/>
                          <a:pt x="9571" y="12896"/>
                        </a:cubicBezTo>
                        <a:cubicBezTo>
                          <a:pt x="9907" y="12036"/>
                          <a:pt x="10162" y="8167"/>
                          <a:pt x="10478" y="6448"/>
                        </a:cubicBezTo>
                        <a:cubicBezTo>
                          <a:pt x="11109" y="7845"/>
                          <a:pt x="11673" y="10424"/>
                          <a:pt x="12291" y="12896"/>
                        </a:cubicBezTo>
                        <a:cubicBezTo>
                          <a:pt x="13379" y="11928"/>
                          <a:pt x="14158" y="13970"/>
                          <a:pt x="15011" y="4836"/>
                        </a:cubicBezTo>
                        <a:cubicBezTo>
                          <a:pt x="15172" y="5266"/>
                          <a:pt x="15703" y="6125"/>
                          <a:pt x="15918" y="8060"/>
                        </a:cubicBezTo>
                        <a:cubicBezTo>
                          <a:pt x="16133" y="9994"/>
                          <a:pt x="16294" y="13325"/>
                          <a:pt x="16522" y="14507"/>
                        </a:cubicBezTo>
                        <a:cubicBezTo>
                          <a:pt x="16825" y="16119"/>
                          <a:pt x="17127" y="17731"/>
                          <a:pt x="17429" y="19343"/>
                        </a:cubicBezTo>
                        <a:cubicBezTo>
                          <a:pt x="17530" y="19881"/>
                          <a:pt x="17731" y="20955"/>
                          <a:pt x="17731" y="20955"/>
                        </a:cubicBezTo>
                        <a:cubicBezTo>
                          <a:pt x="17966" y="20418"/>
                          <a:pt x="18208" y="20418"/>
                          <a:pt x="18437" y="19343"/>
                        </a:cubicBezTo>
                        <a:cubicBezTo>
                          <a:pt x="18631" y="18376"/>
                          <a:pt x="19142" y="12788"/>
                          <a:pt x="19343" y="11284"/>
                        </a:cubicBezTo>
                        <a:cubicBezTo>
                          <a:pt x="19538" y="9887"/>
                          <a:pt x="19948" y="8060"/>
                          <a:pt x="19948" y="8060"/>
                        </a:cubicBezTo>
                        <a:cubicBezTo>
                          <a:pt x="20022" y="8275"/>
                          <a:pt x="20687" y="9564"/>
                          <a:pt x="20854" y="11284"/>
                        </a:cubicBezTo>
                        <a:cubicBezTo>
                          <a:pt x="20975" y="12573"/>
                          <a:pt x="21049" y="14615"/>
                          <a:pt x="21157" y="16119"/>
                        </a:cubicBezTo>
                        <a:cubicBezTo>
                          <a:pt x="21419" y="19666"/>
                          <a:pt x="21600" y="19343"/>
                          <a:pt x="21358" y="19343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914400">
                      <a:defRPr sz="180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defRPr>
                    </a:pPr>
                  </a:p>
                </p:txBody>
              </p:sp>
              <p:sp>
                <p:nvSpPr>
                  <p:cNvPr id="370" name="線條"/>
                  <p:cNvSpPr/>
                  <p:nvPr/>
                </p:nvSpPr>
                <p:spPr>
                  <a:xfrm>
                    <a:off x="1735313" y="3056292"/>
                    <a:ext cx="2810264" cy="1386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914400">
                      <a:defRPr sz="180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defRPr>
                    </a:pPr>
                  </a:p>
                </p:txBody>
              </p:sp>
              <p:sp>
                <p:nvSpPr>
                  <p:cNvPr id="371" name="線條"/>
                  <p:cNvSpPr/>
                  <p:nvPr/>
                </p:nvSpPr>
                <p:spPr>
                  <a:xfrm>
                    <a:off x="1272061" y="4267223"/>
                    <a:ext cx="3875249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914400">
                      <a:defRPr sz="180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defRPr>
                    </a:pPr>
                  </a:p>
                </p:txBody>
              </p:sp>
              <p:sp>
                <p:nvSpPr>
                  <p:cNvPr id="372" name="線條"/>
                  <p:cNvSpPr/>
                  <p:nvPr/>
                </p:nvSpPr>
                <p:spPr>
                  <a:xfrm>
                    <a:off x="903909" y="5342257"/>
                    <a:ext cx="5087769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914400">
                      <a:defRPr sz="180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defRPr>
                    </a:pPr>
                  </a:p>
                </p:txBody>
              </p:sp>
              <p:sp>
                <p:nvSpPr>
                  <p:cNvPr id="373" name="行為"/>
                  <p:cNvSpPr txBox="1"/>
                  <p:nvPr/>
                </p:nvSpPr>
                <p:spPr>
                  <a:xfrm>
                    <a:off x="2182524" y="701766"/>
                    <a:ext cx="2032415" cy="978123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 defTabSz="304800">
                      <a:defRPr sz="55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SimSun"/>
                        <a:ea typeface="SimSun"/>
                        <a:cs typeface="SimSun"/>
                        <a:sym typeface="SimSun"/>
                      </a:defRPr>
                    </a:lvl1pPr>
                  </a:lstStyle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r>
                      <a:rPr>
                        <a:latin typeface="SimSun"/>
                        <a:ea typeface="SimSun"/>
                        <a:cs typeface="SimSun"/>
                        <a:sym typeface="SimSun"/>
                      </a:rPr>
                      <a:t>行為</a:t>
                    </a:r>
                  </a:p>
                </p:txBody>
              </p:sp>
              <p:sp>
                <p:nvSpPr>
                  <p:cNvPr id="374" name="感受"/>
                  <p:cNvSpPr txBox="1"/>
                  <p:nvPr/>
                </p:nvSpPr>
                <p:spPr>
                  <a:xfrm>
                    <a:off x="1729161" y="1826511"/>
                    <a:ext cx="2961048" cy="1331692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 defTabSz="304800">
                      <a:defRPr sz="55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SimSun"/>
                        <a:ea typeface="SimSun"/>
                        <a:cs typeface="SimSun"/>
                        <a:sym typeface="SimSun"/>
                      </a:defRPr>
                    </a:lvl1pPr>
                  </a:lstStyle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r>
                      <a:rPr>
                        <a:latin typeface="SimSun"/>
                        <a:ea typeface="SimSun"/>
                        <a:cs typeface="SimSun"/>
                        <a:sym typeface="SimSun"/>
                      </a:rPr>
                      <a:t>感受</a:t>
                    </a:r>
                  </a:p>
                </p:txBody>
              </p:sp>
              <p:sp>
                <p:nvSpPr>
                  <p:cNvPr id="375" name="觀點"/>
                  <p:cNvSpPr txBox="1"/>
                  <p:nvPr/>
                </p:nvSpPr>
                <p:spPr>
                  <a:xfrm>
                    <a:off x="2312214" y="3128984"/>
                    <a:ext cx="1930667" cy="1205617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 defTabSz="304800">
                      <a:defRPr sz="55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SimSun"/>
                        <a:ea typeface="SimSun"/>
                        <a:cs typeface="SimSun"/>
                        <a:sym typeface="SimSun"/>
                      </a:defRPr>
                    </a:lvl1pPr>
                  </a:lstStyle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r>
                      <a:rPr>
                        <a:latin typeface="SimSun"/>
                        <a:ea typeface="SimSun"/>
                        <a:cs typeface="SimSun"/>
                        <a:sym typeface="SimSun"/>
                      </a:rPr>
                      <a:t>觀點</a:t>
                    </a:r>
                  </a:p>
                </p:txBody>
              </p:sp>
              <p:sp>
                <p:nvSpPr>
                  <p:cNvPr id="376" name="期待"/>
                  <p:cNvSpPr txBox="1"/>
                  <p:nvPr/>
                </p:nvSpPr>
                <p:spPr>
                  <a:xfrm>
                    <a:off x="2367468" y="4277971"/>
                    <a:ext cx="1969851" cy="1036803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 defTabSz="304800">
                      <a:defRPr sz="55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新細明體"/>
                        <a:ea typeface="新細明體"/>
                        <a:cs typeface="新細明體"/>
                        <a:sym typeface="新細明體"/>
                      </a:defRPr>
                    </a:lvl1pPr>
                  </a:lstStyle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r>
                      <a:rPr>
                        <a:latin typeface="新細明體"/>
                        <a:ea typeface="新細明體"/>
                        <a:cs typeface="新細明體"/>
                        <a:sym typeface="新細明體"/>
                      </a:rPr>
                      <a:t>期待</a:t>
                    </a:r>
                  </a:p>
                </p:txBody>
              </p:sp>
              <p:sp>
                <p:nvSpPr>
                  <p:cNvPr id="377" name="渴望"/>
                  <p:cNvSpPr txBox="1"/>
                  <p:nvPr/>
                </p:nvSpPr>
                <p:spPr>
                  <a:xfrm>
                    <a:off x="2365311" y="5388018"/>
                    <a:ext cx="1974165" cy="1066835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 defTabSz="304800">
                      <a:defRPr sz="55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SimSun"/>
                        <a:ea typeface="SimSun"/>
                        <a:cs typeface="SimSun"/>
                        <a:sym typeface="SimSun"/>
                      </a:defRPr>
                    </a:lvl1pPr>
                  </a:lstStyle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r>
                      <a:rPr>
                        <a:latin typeface="SimSun"/>
                        <a:ea typeface="SimSun"/>
                        <a:cs typeface="SimSun"/>
                        <a:sym typeface="SimSun"/>
                      </a:rPr>
                      <a:t>渴望</a:t>
                    </a:r>
                  </a:p>
                </p:txBody>
              </p:sp>
              <p:sp>
                <p:nvSpPr>
                  <p:cNvPr id="378" name="溝通姿態"/>
                  <p:cNvSpPr txBox="1"/>
                  <p:nvPr/>
                </p:nvSpPr>
                <p:spPr>
                  <a:xfrm>
                    <a:off x="4218389" y="1307297"/>
                    <a:ext cx="3615642" cy="1247031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 defTabSz="304800">
                      <a:defRPr sz="55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SimSun"/>
                        <a:ea typeface="SimSun"/>
                        <a:cs typeface="SimSun"/>
                        <a:sym typeface="SimSun"/>
                      </a:defRPr>
                    </a:lvl1pPr>
                  </a:lstStyle>
                  <a:p>
                    <a:pPr>
                      <a:defRPr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pPr>
                    <a:r>
                      <a:rPr>
                        <a:latin typeface="SimSun"/>
                        <a:ea typeface="SimSun"/>
                        <a:cs typeface="SimSun"/>
                        <a:sym typeface="SimSun"/>
                      </a:rPr>
                      <a:t>溝通姿態</a:t>
                    </a:r>
                  </a:p>
                </p:txBody>
              </p:sp>
              <p:sp>
                <p:nvSpPr>
                  <p:cNvPr id="379" name="生命力"/>
                  <p:cNvSpPr txBox="1"/>
                  <p:nvPr/>
                </p:nvSpPr>
                <p:spPr>
                  <a:xfrm>
                    <a:off x="2013203" y="6398854"/>
                    <a:ext cx="2869181" cy="1313635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ctr">
                    <a:noAutofit/>
                  </a:bodyPr>
                  <a:lstStyle>
                    <a:lvl1pPr defTabSz="304800">
                      <a:defRPr sz="55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lvl1pPr>
                  </a:lstStyle>
                  <a:p>
                    <a:pPr/>
                    <a:r>
                      <a:t>生命力</a:t>
                    </a:r>
                  </a:p>
                </p:txBody>
              </p:sp>
            </p:grpSp>
            <p:sp>
              <p:nvSpPr>
                <p:cNvPr id="381" name="自我價值感"/>
                <p:cNvSpPr txBox="1"/>
                <p:nvPr/>
              </p:nvSpPr>
              <p:spPr>
                <a:xfrm>
                  <a:off x="798094" y="0"/>
                  <a:ext cx="4229759" cy="1061156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noAutofit/>
                </a:bodyPr>
                <a:lstStyle>
                  <a:lvl1pPr defTabSz="304800">
                    <a:defRPr b="1">
                      <a:solidFill>
                        <a:srgbClr val="000000"/>
                      </a:solidFill>
                      <a:uFill>
                        <a:solidFill>
                          <a:srgbClr val="000000"/>
                        </a:solidFill>
                      </a:uFill>
                      <a:latin typeface="SimSun"/>
                      <a:ea typeface="SimSun"/>
                      <a:cs typeface="SimSun"/>
                      <a:sym typeface="SimSun"/>
                    </a:defRPr>
                  </a:lvl1pPr>
                </a:lstStyle>
                <a:p>
                  <a:pPr>
                    <a:defRPr b="0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rPr b="1">
                      <a:latin typeface="SimSun"/>
                      <a:ea typeface="SimSun"/>
                      <a:cs typeface="SimSun"/>
                      <a:sym typeface="SimSun"/>
                    </a:rPr>
                    <a:t>自我價值感</a:t>
                  </a: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薩提爾模式的特性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095500" indent="-2095500"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apyrus"/>
              </a:defRPr>
            </a:pPr>
            <a:r>
              <a:rPr>
                <a:latin typeface="Songti TC Regular"/>
                <a:ea typeface="Songti TC Regular"/>
                <a:cs typeface="Songti TC Regular"/>
                <a:sym typeface="Songti TC Regular"/>
              </a:rPr>
              <a:t>薩提爾模式的特性</a:t>
            </a:r>
          </a:p>
        </p:txBody>
      </p:sp>
      <p:sp>
        <p:nvSpPr>
          <p:cNvPr id="387" name="系統性（個人內在、家庭成員互動）…"/>
          <p:cNvSpPr txBox="1"/>
          <p:nvPr>
            <p:ph type="body" idx="1"/>
          </p:nvPr>
        </p:nvSpPr>
        <p:spPr>
          <a:xfrm>
            <a:off x="2381249" y="3797982"/>
            <a:ext cx="19621501" cy="8429496"/>
          </a:xfrm>
          <a:prstGeom prst="rect">
            <a:avLst/>
          </a:prstGeom>
        </p:spPr>
        <p:txBody>
          <a:bodyPr anchor="t"/>
          <a:lstStyle/>
          <a:p>
            <a:pPr marL="521368" indent="-521368" defTabSz="1143000">
              <a:spcBef>
                <a:spcPts val="3000"/>
              </a:spcBef>
              <a:buBlip>
                <a:blip r:embed="rId2"/>
              </a:buBlip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系統性（個人內在、家庭成員互動）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521368" indent="-521368" defTabSz="1143000">
              <a:spcBef>
                <a:spcPts val="3000"/>
              </a:spcBef>
              <a:buBlip>
                <a:blip r:embed="rId2"/>
              </a:buBlip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體驗性（認知、</a:t>
            </a:r>
            <a:r>
              <a:rPr>
                <a:solidFill>
                  <a:schemeClr val="accent5"/>
                </a:solidFill>
              </a:rPr>
              <a:t>情緒</a:t>
            </a:r>
            <a:r>
              <a:t>、</a:t>
            </a:r>
            <a:r>
              <a:rPr>
                <a:solidFill>
                  <a:schemeClr val="accent5"/>
                </a:solidFill>
              </a:rPr>
              <a:t>身體</a:t>
            </a:r>
            <a:r>
              <a:t>/行動的平衡）</a:t>
            </a:r>
          </a:p>
          <a:p>
            <a:pPr marL="521368" indent="-521368" defTabSz="1143000">
              <a:spcBef>
                <a:spcPts val="3000"/>
              </a:spcBef>
              <a:buBlip>
                <a:blip r:embed="rId2"/>
              </a:buBlip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正向導向（接納、轉化、聚焦正向的部份）</a:t>
            </a:r>
          </a:p>
          <a:p>
            <a:pPr marL="521368" indent="-521368" defTabSz="1143000">
              <a:spcBef>
                <a:spcPts val="3000"/>
              </a:spcBef>
              <a:buBlip>
                <a:blip r:embed="rId2"/>
              </a:buBlip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聚焦在改變上（內在或外在的改變相互影響）</a:t>
            </a:r>
          </a:p>
          <a:p>
            <a:pPr marL="521368" indent="-521368" defTabSz="1143000">
              <a:spcBef>
                <a:spcPts val="3000"/>
              </a:spcBef>
              <a:buBlip>
                <a:blip r:embed="rId2"/>
              </a:buBlip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運用（助人者、教師、家長）自己的一致性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8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體制外教育的工作場域"/>
          <p:cNvSpPr txBox="1"/>
          <p:nvPr>
            <p:ph type="title"/>
          </p:nvPr>
        </p:nvSpPr>
        <p:spPr>
          <a:xfrm>
            <a:off x="2374900" y="889000"/>
            <a:ext cx="19621500" cy="2836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體制外教育的工作場域</a:t>
            </a:r>
          </a:p>
        </p:txBody>
      </p:sp>
      <p:sp>
        <p:nvSpPr>
          <p:cNvPr id="390" name="全人青少年實驗學校（11年）…"/>
          <p:cNvSpPr txBox="1"/>
          <p:nvPr>
            <p:ph type="body" idx="1"/>
          </p:nvPr>
        </p:nvSpPr>
        <p:spPr>
          <a:xfrm>
            <a:off x="4530803" y="3758045"/>
            <a:ext cx="17330799" cy="8191501"/>
          </a:xfrm>
          <a:prstGeom prst="rect">
            <a:avLst/>
          </a:prstGeom>
        </p:spPr>
        <p:txBody>
          <a:bodyPr anchor="t"/>
          <a:lstStyle/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全人青少年實驗學校（11年）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台中市自學與共學團體（2年）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台中道禾實驗學校（2年）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新北市六年制學程（6年）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d"/>
      </p:transition>
    </mc:Choice>
    <mc:Fallback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全人青少年實驗學校"/>
          <p:cNvSpPr txBox="1"/>
          <p:nvPr>
            <p:ph type="title"/>
          </p:nvPr>
        </p:nvSpPr>
        <p:spPr>
          <a:xfrm>
            <a:off x="2374900" y="889000"/>
            <a:ext cx="19621500" cy="28362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全人青少年實驗學校</a:t>
            </a:r>
          </a:p>
        </p:txBody>
      </p:sp>
      <p:sp>
        <p:nvSpPr>
          <p:cNvPr id="393" name="教師支持團體…"/>
          <p:cNvSpPr txBox="1"/>
          <p:nvPr>
            <p:ph type="body" idx="1"/>
          </p:nvPr>
        </p:nvSpPr>
        <p:spPr>
          <a:xfrm>
            <a:off x="2381250" y="3892392"/>
            <a:ext cx="19621501" cy="8191501"/>
          </a:xfrm>
          <a:prstGeom prst="rect">
            <a:avLst/>
          </a:prstGeom>
        </p:spPr>
        <p:txBody>
          <a:bodyPr anchor="t"/>
          <a:lstStyle/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教師支持團體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家長成長團體課程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導生制度（一個老師四到六個學生、非班級制、每兩週一次個別談話）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學生的心理課程（敘事治療、薩提爾模式）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台中市自學與共學團體"/>
          <p:cNvSpPr txBox="1"/>
          <p:nvPr>
            <p:ph type="title"/>
          </p:nvPr>
        </p:nvSpPr>
        <p:spPr>
          <a:xfrm>
            <a:off x="2381250" y="895350"/>
            <a:ext cx="19621500" cy="29591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台中市自學與共學團體</a:t>
            </a:r>
          </a:p>
        </p:txBody>
      </p:sp>
      <p:sp>
        <p:nvSpPr>
          <p:cNvPr id="396" name="親師生聯合會議（每月一次）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親師生聯合會議（每月一次）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導生制度（一個老師二到三個學生、非班級制、每週一次個別談話）</a:t>
            </a:r>
          </a:p>
          <a:p>
            <a:pPr marL="825500" indent="-825500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學生團體課程（薩提爾模式）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新北市六年制學程"/>
          <p:cNvSpPr txBox="1"/>
          <p:nvPr>
            <p:ph type="title"/>
          </p:nvPr>
        </p:nvSpPr>
        <p:spPr>
          <a:xfrm>
            <a:off x="2381250" y="895350"/>
            <a:ext cx="19621500" cy="29591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新北市六年制學程</a:t>
            </a:r>
          </a:p>
        </p:txBody>
      </p:sp>
      <p:sp>
        <p:nvSpPr>
          <p:cNvPr id="399" name="家長會（親師會議）（每個學期三次）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家長會（親師會議）（每個學期三次）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導生制度（一個老師四到六個學生、非班級制）</a:t>
            </a:r>
          </a:p>
          <a:p>
            <a:pPr marL="825500" indent="-825500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輔導工作（學生、老師、家長）</a:t>
            </a:r>
          </a:p>
          <a:p>
            <a:pPr marL="825500" indent="-825500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學生心理課程（薩提爾模式）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如何運用在自主學習典範中"/>
          <p:cNvSpPr txBox="1"/>
          <p:nvPr>
            <p:ph type="title"/>
          </p:nvPr>
        </p:nvSpPr>
        <p:spPr>
          <a:xfrm>
            <a:off x="2381249" y="122854"/>
            <a:ext cx="19621501" cy="2959101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如何運用在自主學習典範中</a:t>
            </a:r>
          </a:p>
        </p:txBody>
      </p:sp>
      <p:sp>
        <p:nvSpPr>
          <p:cNvPr id="402" name="冰山模式的運用…"/>
          <p:cNvSpPr txBox="1"/>
          <p:nvPr>
            <p:ph type="body" idx="1"/>
          </p:nvPr>
        </p:nvSpPr>
        <p:spPr>
          <a:xfrm>
            <a:off x="3382503" y="3052723"/>
            <a:ext cx="18996961" cy="8516065"/>
          </a:xfrm>
          <a:prstGeom prst="rect">
            <a:avLst/>
          </a:prstGeom>
        </p:spPr>
        <p:txBody>
          <a:bodyPr anchor="t"/>
          <a:lstStyle/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冰山模式的運用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對原生家庭影響力的了解</a:t>
            </a:r>
          </a:p>
          <a:p>
            <a:pPr marL="825500" indent="-825500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正向導向的運用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冰山模式的運用"/>
          <p:cNvSpPr txBox="1"/>
          <p:nvPr>
            <p:ph type="title"/>
          </p:nvPr>
        </p:nvSpPr>
        <p:spPr>
          <a:xfrm>
            <a:off x="2381250" y="895350"/>
            <a:ext cx="19621500" cy="29591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>
                <a:solidFill>
                  <a:schemeClr val="accent5"/>
                </a:solidFill>
              </a:rPr>
              <a:t>冰山模式</a:t>
            </a:r>
            <a:r>
              <a:t>的運用</a:t>
            </a:r>
          </a:p>
        </p:txBody>
      </p:sp>
      <p:sp>
        <p:nvSpPr>
          <p:cNvPr id="405" name="協助教師釐清自己的內在歷程、轉化自己的能量…"/>
          <p:cNvSpPr txBox="1"/>
          <p:nvPr>
            <p:ph type="body" idx="1"/>
          </p:nvPr>
        </p:nvSpPr>
        <p:spPr>
          <a:xfrm>
            <a:off x="2381249" y="4133850"/>
            <a:ext cx="19621501" cy="8191501"/>
          </a:xfrm>
          <a:prstGeom prst="rect">
            <a:avLst/>
          </a:prstGeom>
        </p:spPr>
        <p:txBody>
          <a:bodyPr anchor="t"/>
          <a:lstStyle/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協助教師釐清自己的內在歷程、轉化自己的能量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協助教師了解、協助學生的種種問題（情緒問題、學生糾紛、學習動機或動力...）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師生之間溝通、對話與提問的框架。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對原生家庭影響力的了解"/>
          <p:cNvSpPr txBox="1"/>
          <p:nvPr>
            <p:ph type="title"/>
          </p:nvPr>
        </p:nvSpPr>
        <p:spPr>
          <a:xfrm>
            <a:off x="2381250" y="895350"/>
            <a:ext cx="19621500" cy="29591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對</a:t>
            </a:r>
            <a:r>
              <a:rPr>
                <a:solidFill>
                  <a:schemeClr val="accent5"/>
                </a:solidFill>
              </a:rPr>
              <a:t>原生家庭</a:t>
            </a:r>
            <a:r>
              <a:t>影響力的了解</a:t>
            </a:r>
          </a:p>
        </p:txBody>
      </p:sp>
      <p:sp>
        <p:nvSpPr>
          <p:cNvPr id="408" name="讓教師、父母更能明白自己，不會將自己的「未滿足期待」放在學生身上。…"/>
          <p:cNvSpPr txBox="1"/>
          <p:nvPr>
            <p:ph type="body" idx="1"/>
          </p:nvPr>
        </p:nvSpPr>
        <p:spPr>
          <a:xfrm>
            <a:off x="2374900" y="4127499"/>
            <a:ext cx="19621500" cy="8083109"/>
          </a:xfrm>
          <a:prstGeom prst="rect">
            <a:avLst/>
          </a:prstGeom>
        </p:spPr>
        <p:txBody>
          <a:bodyPr anchor="t"/>
          <a:lstStyle/>
          <a:p>
            <a:pPr marL="825500" indent="-825500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讓教師、父母更能明白自己，不會將自己的「</a:t>
            </a:r>
            <a:r>
              <a:rPr>
                <a:solidFill>
                  <a:schemeClr val="accent5"/>
                </a:solidFill>
              </a:rPr>
              <a:t>未滿足期待</a:t>
            </a:r>
            <a:r>
              <a:t>」放在學生身上。</a:t>
            </a:r>
          </a:p>
          <a:p>
            <a:pPr marL="825500" indent="-825500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可以讓教師、父母更能看見</a:t>
            </a:r>
            <a:r>
              <a:rPr>
                <a:solidFill>
                  <a:schemeClr val="accent5"/>
                </a:solidFill>
              </a:rPr>
              <a:t>學生這個「人」</a:t>
            </a:r>
            <a:r>
              <a:t>而非學生的「</a:t>
            </a:r>
            <a:r>
              <a:rPr>
                <a:solidFill>
                  <a:schemeClr val="accent5"/>
                </a:solidFill>
              </a:rPr>
              <a:t>角色</a:t>
            </a:r>
            <a:r>
              <a:t>」。</a:t>
            </a:r>
          </a:p>
          <a:p>
            <a:pPr marL="825500" indent="-825500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協助</a:t>
            </a:r>
            <a:r>
              <a:rPr>
                <a:solidFill>
                  <a:schemeClr val="accent5"/>
                </a:solidFill>
              </a:rPr>
              <a:t>家長看見家庭動力</a:t>
            </a:r>
            <a:r>
              <a:t>，調整自己的教養方式。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正向導向的運用"/>
          <p:cNvSpPr txBox="1"/>
          <p:nvPr>
            <p:ph type="title"/>
          </p:nvPr>
        </p:nvSpPr>
        <p:spPr>
          <a:xfrm>
            <a:off x="2381250" y="895350"/>
            <a:ext cx="19621500" cy="29591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>
                <a:solidFill>
                  <a:schemeClr val="accent5"/>
                </a:solidFill>
              </a:rPr>
              <a:t>正向導向</a:t>
            </a:r>
            <a:r>
              <a:t>的運用</a:t>
            </a:r>
          </a:p>
        </p:txBody>
      </p:sp>
      <p:sp>
        <p:nvSpPr>
          <p:cNvPr id="411" name="欣賞感謝自己、他人（親、師、生），提昇正能量。…"/>
          <p:cNvSpPr txBox="1"/>
          <p:nvPr>
            <p:ph type="body" idx="1"/>
          </p:nvPr>
        </p:nvSpPr>
        <p:spPr>
          <a:xfrm>
            <a:off x="2677180" y="3825219"/>
            <a:ext cx="19621501" cy="8191501"/>
          </a:xfrm>
          <a:prstGeom prst="rect">
            <a:avLst/>
          </a:prstGeom>
        </p:spPr>
        <p:txBody>
          <a:bodyPr anchor="t"/>
          <a:lstStyle/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>
                <a:solidFill>
                  <a:schemeClr val="accent5"/>
                </a:solidFill>
              </a:rPr>
              <a:t>欣賞感謝</a:t>
            </a:r>
            <a:r>
              <a:t>自己、他人（親、師、生），提昇正能量。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看見</a:t>
            </a:r>
            <a:r>
              <a:rPr>
                <a:solidFill>
                  <a:schemeClr val="accent5"/>
                </a:solidFill>
              </a:rPr>
              <a:t>學生問題行為</a:t>
            </a:r>
            <a:r>
              <a:t>背後的</a:t>
            </a:r>
            <a:r>
              <a:rPr>
                <a:solidFill>
                  <a:schemeClr val="accent5"/>
                </a:solidFill>
              </a:rPr>
              <a:t>正向意圖</a:t>
            </a:r>
            <a:r>
              <a:t>和</a:t>
            </a:r>
            <a:r>
              <a:rPr>
                <a:solidFill>
                  <a:schemeClr val="accent5"/>
                </a:solidFill>
              </a:rPr>
              <a:t>資源</a:t>
            </a:r>
            <a:r>
              <a:t>。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從學生的</a:t>
            </a:r>
            <a:r>
              <a:rPr>
                <a:solidFill>
                  <a:schemeClr val="accent5"/>
                </a:solidFill>
              </a:rPr>
              <a:t>期待</a:t>
            </a:r>
            <a:r>
              <a:t>、進入他的</a:t>
            </a:r>
            <a:r>
              <a:rPr>
                <a:solidFill>
                  <a:schemeClr val="accent5"/>
                </a:solidFill>
              </a:rPr>
              <a:t>渴望</a:t>
            </a:r>
            <a:r>
              <a:t>、找到</a:t>
            </a:r>
            <a:r>
              <a:rPr>
                <a:solidFill>
                  <a:schemeClr val="accent5"/>
                </a:solidFill>
              </a:rPr>
              <a:t>內在動力</a:t>
            </a:r>
            <a:r>
              <a:t>。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薩提爾模式的信念適合自主學習典範。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分享的幾個部分"/>
          <p:cNvSpPr txBox="1"/>
          <p:nvPr>
            <p:ph type="title"/>
          </p:nvPr>
        </p:nvSpPr>
        <p:spPr>
          <a:xfrm>
            <a:off x="4196377" y="922586"/>
            <a:ext cx="14757746" cy="2018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分享的幾個部分</a:t>
            </a:r>
          </a:p>
        </p:txBody>
      </p:sp>
      <p:sp>
        <p:nvSpPr>
          <p:cNvPr id="154" name="薩提爾模式是什麼？…"/>
          <p:cNvSpPr txBox="1"/>
          <p:nvPr>
            <p:ph type="body" sz="half" idx="1"/>
          </p:nvPr>
        </p:nvSpPr>
        <p:spPr>
          <a:xfrm>
            <a:off x="3111301" y="3439131"/>
            <a:ext cx="18851513" cy="4016850"/>
          </a:xfrm>
          <a:prstGeom prst="rect">
            <a:avLst/>
          </a:prstGeom>
        </p:spPr>
        <p:txBody>
          <a:bodyPr anchor="t"/>
          <a:lstStyle/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薩提爾模式是什麼？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如何運用在自主學習典範中？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結語"/>
          <p:cNvSpPr txBox="1"/>
          <p:nvPr>
            <p:ph type="title"/>
          </p:nvPr>
        </p:nvSpPr>
        <p:spPr>
          <a:xfrm>
            <a:off x="2381250" y="895350"/>
            <a:ext cx="19621500" cy="29591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結語</a:t>
            </a:r>
          </a:p>
        </p:txBody>
      </p:sp>
      <p:sp>
        <p:nvSpPr>
          <p:cNvPr id="414" name="只要是跟人有關的事物，都可以運用薩提爾模式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只要是</a:t>
            </a:r>
            <a:r>
              <a:rPr>
                <a:solidFill>
                  <a:schemeClr val="accent5"/>
                </a:solidFill>
              </a:rPr>
              <a:t>跟人有關</a:t>
            </a:r>
            <a:r>
              <a:t>的事物，都可以運用薩提爾模式。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自主學習典範更需要重視</a:t>
            </a:r>
            <a:r>
              <a:rPr>
                <a:solidFill>
                  <a:schemeClr val="accent5"/>
                </a:solidFill>
              </a:rPr>
              <a:t>輔導和心理學</a:t>
            </a:r>
            <a:r>
              <a:t>，薩提爾模式具有易於</a:t>
            </a:r>
            <a:r>
              <a:rPr>
                <a:solidFill>
                  <a:schemeClr val="accent5"/>
                </a:solidFill>
              </a:rPr>
              <a:t>大眾化</a:t>
            </a:r>
            <a:r>
              <a:t>的特性。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薩提爾模式重視</a:t>
            </a:r>
            <a:r>
              <a:rPr>
                <a:solidFill>
                  <a:schemeClr val="accent5"/>
                </a:solidFill>
              </a:rPr>
              <a:t>體驗性</a:t>
            </a:r>
            <a:r>
              <a:t>和</a:t>
            </a:r>
            <a:r>
              <a:rPr>
                <a:solidFill>
                  <a:schemeClr val="accent5"/>
                </a:solidFill>
              </a:rPr>
              <a:t>實際運用</a:t>
            </a:r>
            <a:r>
              <a:t>，有別於太偏重於分析性或理論性的學派。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小組討論題綱"/>
          <p:cNvSpPr txBox="1"/>
          <p:nvPr>
            <p:ph type="title"/>
          </p:nvPr>
        </p:nvSpPr>
        <p:spPr>
          <a:xfrm>
            <a:off x="2381250" y="895350"/>
            <a:ext cx="19621500" cy="29591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小組討論題綱</a:t>
            </a:r>
          </a:p>
        </p:txBody>
      </p:sp>
      <p:sp>
        <p:nvSpPr>
          <p:cNvPr id="417" name="根據你自己的理解，薩提爾模式的哪些信念、概念或工具，可以運用在你的工作場域中？…"/>
          <p:cNvSpPr txBox="1"/>
          <p:nvPr>
            <p:ph type="body" idx="1"/>
          </p:nvPr>
        </p:nvSpPr>
        <p:spPr>
          <a:xfrm>
            <a:off x="2374900" y="4127499"/>
            <a:ext cx="19621500" cy="6952085"/>
          </a:xfrm>
          <a:prstGeom prst="rect">
            <a:avLst/>
          </a:prstGeom>
        </p:spPr>
        <p:txBody>
          <a:bodyPr anchor="t"/>
          <a:lstStyle/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根據你自己的理解，薩提爾模式的哪些信念、概念或工具，可以運用在你的工作場域中？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你對薩提爾模式的哪些概念有興趣或有困惑？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我想要愛你 而不抓住你…"/>
          <p:cNvSpPr txBox="1"/>
          <p:nvPr>
            <p:ph type="body" sz="half" idx="4294967295"/>
          </p:nvPr>
        </p:nvSpPr>
        <p:spPr>
          <a:xfrm>
            <a:off x="9306476" y="3172311"/>
            <a:ext cx="13149455" cy="8847242"/>
          </a:xfrm>
          <a:prstGeom prst="rect">
            <a:avLst/>
          </a:prstGeom>
        </p:spPr>
        <p:txBody>
          <a:bodyPr lIns="91437" tIns="91437" rIns="91437" bIns="91437" anchor="t"/>
          <a:lstStyle/>
          <a:p>
            <a:pPr marL="825500" indent="-825500" defTabSz="1755647">
              <a:spcBef>
                <a:spcPts val="3700"/>
              </a:spcBef>
              <a:buSzPct val="125000"/>
              <a:buChar char="•"/>
              <a:defRPr sz="65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t>Virginia Satir（1916-1988）是知名的家族治療大師</a:t>
            </a:r>
          </a:p>
          <a:p>
            <a:pPr marL="825500" indent="-825500" defTabSz="1755647">
              <a:spcBef>
                <a:spcPts val="3700"/>
              </a:spcBef>
              <a:buSzPct val="125000"/>
              <a:buChar char="•"/>
              <a:defRPr sz="6500">
                <a:effectLst>
                  <a:outerShdw sx="100000" sy="100000" kx="0" ky="0" algn="b" rotWithShape="0" blurRad="12700" dist="24384" dir="2700000">
                    <a:srgbClr val="000000"/>
                  </a:outerShdw>
                </a:effectLst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t>提問模式、正向模式、能量模式</a:t>
            </a:r>
          </a:p>
          <a:p>
            <a:pPr marL="825500" indent="-825500" defTabSz="1755647">
              <a:spcBef>
                <a:spcPts val="3700"/>
              </a:spcBef>
              <a:buSzPct val="125000"/>
              <a:buChar char="•"/>
              <a:defRPr sz="6500">
                <a:latin typeface="Kaiti SC Regular"/>
                <a:ea typeface="Kaiti SC Regular"/>
                <a:cs typeface="Kaiti SC Regular"/>
                <a:sym typeface="Kaiti SC Regular"/>
              </a:defRPr>
            </a:pPr>
            <a:r>
              <a:t>目前在台灣和大陸非常的受到歡迎</a:t>
            </a:r>
          </a:p>
        </p:txBody>
      </p:sp>
      <p:sp>
        <p:nvSpPr>
          <p:cNvPr id="157" name="我的目标     萨提亚女士 作"/>
          <p:cNvSpPr txBox="1"/>
          <p:nvPr>
            <p:ph type="title" idx="4294967295"/>
          </p:nvPr>
        </p:nvSpPr>
        <p:spPr>
          <a:xfrm>
            <a:off x="2381250" y="586719"/>
            <a:ext cx="19621501" cy="2193665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1280157">
              <a:defRPr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pPr/>
            <a:r>
              <a:t>關於薩提爾模式</a:t>
            </a:r>
          </a:p>
        </p:txBody>
      </p:sp>
      <p:pic>
        <p:nvPicPr>
          <p:cNvPr id="158" name="薩提爾" descr="薩提爾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0942" y="3283157"/>
            <a:ext cx="6908925" cy="8987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薩提爾的基本信念"/>
          <p:cNvSpPr txBox="1"/>
          <p:nvPr>
            <p:ph type="title"/>
          </p:nvPr>
        </p:nvSpPr>
        <p:spPr>
          <a:xfrm>
            <a:off x="2381250" y="895350"/>
            <a:ext cx="19621500" cy="2959100"/>
          </a:xfrm>
          <a:prstGeom prst="rect">
            <a:avLst/>
          </a:prstGeom>
        </p:spPr>
        <p:txBody>
          <a:bodyPr/>
          <a:lstStyle/>
          <a:p>
            <a:pPr marL="2095500" indent="-2095500">
              <a:defRPr>
                <a:solidFill>
                  <a:srgbClr val="000000"/>
                </a:solidFill>
              </a:defRPr>
            </a:pPr>
            <a:r>
              <a:rPr>
                <a:latin typeface="Songti TC Regular"/>
                <a:ea typeface="Songti TC Regular"/>
                <a:cs typeface="Songti TC Regular"/>
                <a:sym typeface="Songti TC Regular"/>
              </a:rPr>
              <a:t>薩提爾的基本信念</a:t>
            </a:r>
            <a:r>
              <a:t> </a:t>
            </a:r>
          </a:p>
        </p:txBody>
      </p:sp>
      <p:sp>
        <p:nvSpPr>
          <p:cNvPr id="161" name="22條信念的其中四條：…"/>
          <p:cNvSpPr txBox="1"/>
          <p:nvPr>
            <p:ph type="body" idx="1"/>
          </p:nvPr>
        </p:nvSpPr>
        <p:spPr>
          <a:xfrm>
            <a:off x="2381250" y="3623698"/>
            <a:ext cx="19621501" cy="8957060"/>
          </a:xfrm>
          <a:prstGeom prst="rect">
            <a:avLst/>
          </a:prstGeom>
        </p:spPr>
        <p:txBody>
          <a:bodyPr anchor="t"/>
          <a:lstStyle/>
          <a:p>
            <a:pPr marL="857250" indent="-857250" defTabSz="1143000">
              <a:spcBef>
                <a:spcPts val="3000"/>
              </a:spcBef>
              <a:buSzTx/>
              <a:buNone/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22條信念的其中四條：</a:t>
            </a:r>
          </a:p>
          <a:p>
            <a:pPr marL="521368" indent="-521368" defTabSz="1143000">
              <a:spcBef>
                <a:spcPts val="3000"/>
              </a:spcBef>
              <a:buBlip>
                <a:blip r:embed="rId2"/>
              </a:buBlip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chemeClr val="accent5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每個人都是同一個宇宙生命力的獨特顯現。</a:t>
            </a:r>
          </a:p>
          <a:p>
            <a:pPr marL="857250" indent="-857250" defTabSz="1143000">
              <a:spcBef>
                <a:spcPts val="3000"/>
              </a:spcBef>
              <a:buSzTx/>
              <a:buNone/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   尊重每一個人的價值與潛能，以及獨特性。</a:t>
            </a:r>
          </a:p>
          <a:p>
            <a:pPr marL="521368" indent="-521368" defTabSz="1143000">
              <a:spcBef>
                <a:spcPts val="3000"/>
              </a:spcBef>
              <a:buBlip>
                <a:blip r:embed="rId2"/>
              </a:buBlip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>
                <a:solidFill>
                  <a:schemeClr val="accent5"/>
                </a:solidFill>
              </a:rPr>
              <a:t>人們因「相似」而連結，因「差異」而學習、成長。 </a:t>
            </a:r>
            <a:r>
              <a:t> </a:t>
            </a:r>
          </a:p>
          <a:p>
            <a:pPr marL="857250" indent="-857250" defTabSz="1143000">
              <a:spcBef>
                <a:spcPts val="3000"/>
              </a:spcBef>
              <a:buSzTx/>
              <a:buNone/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   人與人之間的差異性，不是輸贏的衝突，而是相互學習的契機，如：夫妻關係。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薩提爾的基本信念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095500" indent="-2095500"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apyrus"/>
              </a:defRPr>
            </a:pPr>
            <a:r>
              <a:rPr>
                <a:latin typeface="Songti TC Regular"/>
                <a:ea typeface="Songti TC Regular"/>
                <a:cs typeface="Songti TC Regular"/>
                <a:sym typeface="Songti TC Regular"/>
              </a:rPr>
              <a:t>薩提爾的基本信念</a:t>
            </a:r>
          </a:p>
        </p:txBody>
      </p:sp>
      <p:sp>
        <p:nvSpPr>
          <p:cNvPr id="164" name="問題本身不是問題，如何「應對」問題才是問題。…"/>
          <p:cNvSpPr txBox="1"/>
          <p:nvPr>
            <p:ph type="body" idx="1"/>
          </p:nvPr>
        </p:nvSpPr>
        <p:spPr>
          <a:xfrm>
            <a:off x="2072619" y="3756723"/>
            <a:ext cx="20833019" cy="7938151"/>
          </a:xfrm>
          <a:prstGeom prst="rect">
            <a:avLst/>
          </a:prstGeom>
        </p:spPr>
        <p:txBody>
          <a:bodyPr anchor="t"/>
          <a:lstStyle/>
          <a:p>
            <a:pPr marL="521368" indent="-521368" defTabSz="1143000">
              <a:spcBef>
                <a:spcPts val="3000"/>
              </a:spcBef>
              <a:buBlip>
                <a:blip r:embed="rId2"/>
              </a:buBlip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chemeClr val="accent5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問題本身不是問題，如何「應對」問題才是問題。</a:t>
            </a:r>
          </a:p>
          <a:p>
            <a:pPr marL="857250" indent="-857250" defTabSz="1143000">
              <a:spcBef>
                <a:spcPts val="3000"/>
              </a:spcBef>
              <a:buSzTx/>
              <a:buNone/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   </a:t>
            </a:r>
            <a:r>
              <a:rPr>
                <a:solidFill>
                  <a:srgbClr val="FFFFFF"/>
                </a:solidFill>
              </a:rPr>
              <a:t>負能量</a:t>
            </a:r>
            <a:r>
              <a:t>本身不是問題，如何「應對」</a:t>
            </a:r>
            <a:r>
              <a:rPr>
                <a:solidFill>
                  <a:srgbClr val="FFFFFF"/>
                </a:solidFill>
              </a:rPr>
              <a:t>負能量</a:t>
            </a:r>
            <a:r>
              <a:t>才是問題。</a:t>
            </a:r>
          </a:p>
          <a:p>
            <a:pPr marL="857250" indent="-857250" defTabSz="1143000">
              <a:spcBef>
                <a:spcPts val="3000"/>
              </a:spcBef>
              <a:buSzTx/>
              <a:buNone/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521368" indent="-521368" defTabSz="1143000">
              <a:spcBef>
                <a:spcPts val="3000"/>
              </a:spcBef>
              <a:buBlip>
                <a:blip r:embed="rId2"/>
              </a:buBlip>
              <a:tabLst>
                <a:tab pos="25400" algn="l"/>
                <a:tab pos="889000" algn="l"/>
                <a:tab pos="1778000" algn="l"/>
                <a:tab pos="2667000" algn="l"/>
                <a:tab pos="3556000" algn="l"/>
                <a:tab pos="4445000" algn="l"/>
                <a:tab pos="5334000" algn="l"/>
                <a:tab pos="6223000" algn="l"/>
                <a:tab pos="7112000" algn="l"/>
                <a:tab pos="8001000" algn="l"/>
                <a:tab pos="8890000" algn="l"/>
                <a:tab pos="9779000" algn="l"/>
                <a:tab pos="10668000" algn="l"/>
              </a:tabLst>
              <a:defRPr sz="6500">
                <a:solidFill>
                  <a:schemeClr val="accent5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每個人都擁有自己所需要的內在資源，面對生命中的種種挑戰，並從中獲得成長。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d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薩提爾模式最重要的概念"/>
          <p:cNvSpPr txBox="1"/>
          <p:nvPr>
            <p:ph type="title"/>
          </p:nvPr>
        </p:nvSpPr>
        <p:spPr>
          <a:xfrm>
            <a:off x="4196377" y="922586"/>
            <a:ext cx="14757746" cy="2018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薩提爾模式最重要的概念</a:t>
            </a:r>
          </a:p>
        </p:txBody>
      </p:sp>
      <p:sp>
        <p:nvSpPr>
          <p:cNvPr id="167" name="自我價值感的提升…"/>
          <p:cNvSpPr txBox="1"/>
          <p:nvPr>
            <p:ph type="body" idx="1"/>
          </p:nvPr>
        </p:nvSpPr>
        <p:spPr>
          <a:xfrm>
            <a:off x="4521946" y="3036090"/>
            <a:ext cx="16745061" cy="9714512"/>
          </a:xfrm>
          <a:prstGeom prst="rect">
            <a:avLst/>
          </a:prstGeom>
        </p:spPr>
        <p:txBody>
          <a:bodyPr anchor="t"/>
          <a:lstStyle/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>
                <a:solidFill>
                  <a:schemeClr val="accent5"/>
                </a:solidFill>
              </a:rPr>
              <a:t>自我價值感</a:t>
            </a:r>
            <a:r>
              <a:t>的提升</a:t>
            </a:r>
          </a:p>
          <a:p>
            <a:pPr marL="0" indent="0">
              <a:spcBef>
                <a:spcPts val="3000"/>
              </a:spcBef>
              <a:buSzTx/>
              <a:buNone/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    自我價值感：是對自己的看法和感受、也可以說是「自我評價中心」。</a:t>
            </a:r>
          </a:p>
          <a:p>
            <a:pPr marL="0" indent="0">
              <a:spcBef>
                <a:spcPts val="3000"/>
              </a:spcBef>
              <a:buSzTx/>
              <a:buNone/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「我不夠好」、「我喜歡我自己」</a:t>
            </a:r>
          </a:p>
          <a:p>
            <a:pPr marL="660399" indent="-660399">
              <a:spcBef>
                <a:spcPts val="3000"/>
              </a:spcBef>
              <a:buBlip>
                <a:blip r:embed="rId2"/>
              </a:buBlip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>
                <a:solidFill>
                  <a:schemeClr val="accent5"/>
                </a:solidFill>
              </a:rPr>
              <a:t>一致性</a:t>
            </a:r>
            <a:r>
              <a:t>的表達與互動</a:t>
            </a:r>
          </a:p>
          <a:p>
            <a:pPr marL="0" indent="0">
              <a:spcBef>
                <a:spcPts val="3000"/>
              </a:spcBef>
              <a:buSzTx/>
              <a:buNone/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    一致性：兼顧自我、他人、情境的平衡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d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高「自我價值感」對個人的重要性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 lIns="91437" tIns="91437" rIns="91437" bIns="91437"/>
          <a:lstStyle>
            <a:lvl1pPr algn="ctr" defTabSz="1719069"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高「自我價值感」對個人的重要性</a:t>
            </a:r>
          </a:p>
        </p:txBody>
      </p:sp>
      <p:sp>
        <p:nvSpPr>
          <p:cNvPr id="170" name="它是人願意學習與改變的動力…"/>
          <p:cNvSpPr txBox="1"/>
          <p:nvPr>
            <p:ph type="body" idx="4294967295"/>
          </p:nvPr>
        </p:nvSpPr>
        <p:spPr>
          <a:xfrm>
            <a:off x="2723467" y="3706712"/>
            <a:ext cx="19621501" cy="8165284"/>
          </a:xfrm>
          <a:prstGeom prst="rect">
            <a:avLst/>
          </a:prstGeom>
        </p:spPr>
        <p:txBody>
          <a:bodyPr lIns="91437" tIns="91437" rIns="91437" bIns="91437"/>
          <a:lstStyle/>
          <a:p>
            <a:pPr marL="825500" indent="-825500" defTabSz="1810510">
              <a:spcBef>
                <a:spcPts val="3000"/>
              </a:spcBef>
              <a:buSzPct val="125000"/>
              <a:buChar char="•"/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它是人願意學習與改變的動力</a:t>
            </a:r>
          </a:p>
          <a:p>
            <a:pPr marL="825500" indent="-825500" defTabSz="1810510">
              <a:spcBef>
                <a:spcPts val="3000"/>
              </a:spcBef>
              <a:buSzPct val="125000"/>
              <a:buChar char="•"/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它讓人產生希望感（對自己、對改變）</a:t>
            </a:r>
          </a:p>
          <a:p>
            <a:pPr marL="825500" indent="-825500" defTabSz="1810510">
              <a:spcBef>
                <a:spcPts val="3000"/>
              </a:spcBef>
              <a:buSzPct val="125000"/>
              <a:buChar char="•"/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它是最根本的安全感</a:t>
            </a:r>
          </a:p>
          <a:p>
            <a:pPr marL="825500" indent="-825500" defTabSz="1810510">
              <a:spcBef>
                <a:spcPts val="3000"/>
              </a:spcBef>
              <a:buSzPct val="125000"/>
              <a:buChar char="•"/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它是個人能否一致性溝通的關鍵性因素</a:t>
            </a:r>
          </a:p>
          <a:p>
            <a:pPr marL="825500" indent="-825500" defTabSz="1810510">
              <a:spcBef>
                <a:spcPts val="3000"/>
              </a:spcBef>
              <a:buSzPct val="125000"/>
              <a:buChar char="•"/>
              <a:defRPr sz="6500"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t>它是薩提爾模式的最重要的目標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溝通姿態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Songti TC Regular"/>
                <a:ea typeface="Songti TC Regular"/>
                <a:cs typeface="Songti TC Regular"/>
                <a:sym typeface="Songti TC Regular"/>
              </a:defRPr>
            </a:lvl1pPr>
          </a:lstStyle>
          <a:p>
            <a:pPr/>
            <a:r>
              <a:t>溝通姿態</a:t>
            </a:r>
          </a:p>
        </p:txBody>
      </p:sp>
      <p:sp>
        <p:nvSpPr>
          <p:cNvPr id="173" name="薩提亞女士發現人與人的互動中的「不一致性」（口說語言和肢體語言方向不同）…"/>
          <p:cNvSpPr txBox="1"/>
          <p:nvPr>
            <p:ph type="body" idx="4294967295"/>
          </p:nvPr>
        </p:nvSpPr>
        <p:spPr>
          <a:xfrm>
            <a:off x="2689880" y="3895226"/>
            <a:ext cx="19621501" cy="8099738"/>
          </a:xfrm>
          <a:prstGeom prst="rect">
            <a:avLst/>
          </a:prstGeom>
        </p:spPr>
        <p:txBody>
          <a:bodyPr anchor="t"/>
          <a:lstStyle/>
          <a:p>
            <a:pPr marL="663401" indent="-663401" defTabSz="1097277">
              <a:lnSpc>
                <a:spcPct val="150000"/>
              </a:lnSpc>
              <a:buChar char="•"/>
              <a:tabLst>
                <a:tab pos="825500" algn="l"/>
                <a:tab pos="1676400" algn="l"/>
                <a:tab pos="2540000" algn="l"/>
                <a:tab pos="3390900" algn="l"/>
                <a:tab pos="4254500" algn="l"/>
                <a:tab pos="5105400" algn="l"/>
                <a:tab pos="5969000" algn="l"/>
                <a:tab pos="6819900" algn="l"/>
                <a:tab pos="7645400" algn="l"/>
                <a:tab pos="8509000" algn="l"/>
                <a:tab pos="9359900" algn="l"/>
                <a:tab pos="10223500" algn="l"/>
              </a:tabLst>
              <a:defRPr sz="64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>
                <a:solidFill>
                  <a:srgbClr val="000000"/>
                </a:solidFill>
              </a:rPr>
              <a:t>薩提亞女士發現人與人的互動中的</a:t>
            </a:r>
            <a:r>
              <a:rPr sz="7400">
                <a:solidFill>
                  <a:srgbClr val="000000"/>
                </a:solidFill>
              </a:rPr>
              <a:t>「</a:t>
            </a:r>
            <a:r>
              <a:rPr sz="7400">
                <a:solidFill>
                  <a:schemeClr val="accent5"/>
                </a:solidFill>
              </a:rPr>
              <a:t>不一致性</a:t>
            </a:r>
            <a:r>
              <a:rPr sz="7400">
                <a:solidFill>
                  <a:srgbClr val="000000"/>
                </a:solidFill>
              </a:rPr>
              <a:t>」</a:t>
            </a:r>
            <a:r>
              <a:rPr>
                <a:solidFill>
                  <a:srgbClr val="000000"/>
                </a:solidFill>
              </a:rPr>
              <a:t>（口說語言和肢體語言方向不同）</a:t>
            </a:r>
            <a:endParaRPr>
              <a:solidFill>
                <a:srgbClr val="000000"/>
              </a:solidFill>
              <a:latin typeface="Songti TC Bold"/>
              <a:ea typeface="Songti TC Bold"/>
              <a:cs typeface="Songti TC Bold"/>
              <a:sym typeface="Songti TC Bold"/>
            </a:endParaRPr>
          </a:p>
          <a:p>
            <a:pPr marL="663401" indent="-663401" defTabSz="1097277">
              <a:lnSpc>
                <a:spcPct val="150000"/>
              </a:lnSpc>
              <a:spcBef>
                <a:spcPts val="0"/>
              </a:spcBef>
              <a:buChar char="•"/>
              <a:tabLst>
                <a:tab pos="825500" algn="l"/>
                <a:tab pos="1676400" algn="l"/>
                <a:tab pos="2540000" algn="l"/>
                <a:tab pos="3390900" algn="l"/>
                <a:tab pos="4254500" algn="l"/>
                <a:tab pos="5105400" algn="l"/>
                <a:tab pos="5969000" algn="l"/>
                <a:tab pos="6819900" algn="l"/>
                <a:tab pos="7645400" algn="l"/>
                <a:tab pos="8509000" algn="l"/>
                <a:tab pos="9359900" algn="l"/>
                <a:tab pos="10223500" algn="l"/>
              </a:tabLst>
              <a:defRPr sz="6400">
                <a:latin typeface="Songti TC Regular"/>
                <a:ea typeface="Songti TC Regular"/>
                <a:cs typeface="Songti TC Regular"/>
                <a:sym typeface="Songti TC Regular"/>
              </a:defRPr>
            </a:pPr>
            <a:r>
              <a:rPr>
                <a:solidFill>
                  <a:srgbClr val="000000"/>
                </a:solidFill>
              </a:rPr>
              <a:t>在壓力情況下，我們容易感受到不安全感、低自我價值感，於是就會採自我保護的</a:t>
            </a:r>
            <a:r>
              <a:rPr sz="7400">
                <a:solidFill>
                  <a:srgbClr val="000000"/>
                </a:solidFill>
              </a:rPr>
              <a:t>「</a:t>
            </a:r>
            <a:r>
              <a:rPr sz="7400">
                <a:solidFill>
                  <a:schemeClr val="accent5"/>
                </a:solidFill>
              </a:rPr>
              <a:t>求生存姿態</a:t>
            </a:r>
            <a:r>
              <a:rPr sz="7400">
                <a:solidFill>
                  <a:srgbClr val="000000"/>
                </a:solidFill>
              </a:rPr>
              <a:t>」</a:t>
            </a:r>
            <a:r>
              <a:rPr>
                <a:solidFill>
                  <a:srgbClr val="000000"/>
                </a:solidFill>
              </a:rP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