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heme/theme3.xml" ContentType="application/vnd.openxmlformats-officedocument.theme+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1.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notesSlides/notesSlide2.xml" ContentType="application/vnd.openxmlformats-officedocument.presentationml.notesSlide+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notesSlides/notesSlide3.xml" ContentType="application/vnd.openxmlformats-officedocument.presentationml.notesSlide+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notesSlides/notesSlide4.xml" ContentType="application/vnd.openxmlformats-officedocument.presentationml.notesSlide+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notesSlides/notesSlide5.xml" ContentType="application/vnd.openxmlformats-officedocument.presentationml.notesSlide+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notesSlides/notesSlide6.xml" ContentType="application/vnd.openxmlformats-officedocument.presentationml.notesSlide+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notesSlides/notesSlide7.xml" ContentType="application/vnd.openxmlformats-officedocument.presentationml.notesSlide+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notesSlides/notesSlide8.xml" ContentType="application/vnd.openxmlformats-officedocument.presentationml.notesSlide+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notesSlides/notesSlide9.xml" ContentType="application/vnd.openxmlformats-officedocument.presentationml.notesSlide+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notesSlides/notesSlide10.xml" ContentType="application/vnd.openxmlformats-officedocument.presentationml.notesSlide+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notesSlides/notesSlide11.xml" ContentType="application/vnd.openxmlformats-officedocument.presentationml.notesSlide+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notesSlides/notesSlide12.xml" ContentType="application/vnd.openxmlformats-officedocument.presentationml.notesSlide+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notesSlides/notesSlide13.xml" ContentType="application/vnd.openxmlformats-officedocument.presentationml.notesSlide+xml"/>
  <Override PartName="/ppt/tags/tag190.xml" ContentType="application/vnd.openxmlformats-officedocument.presentationml.tags+xml"/>
  <Override PartName="/ppt/tags/tag19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44"/>
  </p:notesMasterIdLst>
  <p:sldIdLst>
    <p:sldId id="276" r:id="rId3"/>
    <p:sldId id="354" r:id="rId4"/>
    <p:sldId id="355" r:id="rId5"/>
    <p:sldId id="376" r:id="rId6"/>
    <p:sldId id="359" r:id="rId7"/>
    <p:sldId id="357" r:id="rId8"/>
    <p:sldId id="358" r:id="rId9"/>
    <p:sldId id="377" r:id="rId10"/>
    <p:sldId id="360" r:id="rId11"/>
    <p:sldId id="361" r:id="rId12"/>
    <p:sldId id="362" r:id="rId13"/>
    <p:sldId id="363" r:id="rId14"/>
    <p:sldId id="364" r:id="rId15"/>
    <p:sldId id="365" r:id="rId16"/>
    <p:sldId id="366" r:id="rId17"/>
    <p:sldId id="367" r:id="rId18"/>
    <p:sldId id="278" r:id="rId19"/>
    <p:sldId id="303" r:id="rId20"/>
    <p:sldId id="285" r:id="rId21"/>
    <p:sldId id="340" r:id="rId22"/>
    <p:sldId id="341" r:id="rId23"/>
    <p:sldId id="368" r:id="rId24"/>
    <p:sldId id="280" r:id="rId25"/>
    <p:sldId id="279" r:id="rId26"/>
    <p:sldId id="282" r:id="rId27"/>
    <p:sldId id="284" r:id="rId28"/>
    <p:sldId id="302" r:id="rId29"/>
    <p:sldId id="369" r:id="rId30"/>
    <p:sldId id="328" r:id="rId31"/>
    <p:sldId id="330" r:id="rId32"/>
    <p:sldId id="378" r:id="rId33"/>
    <p:sldId id="331" r:id="rId34"/>
    <p:sldId id="374" r:id="rId35"/>
    <p:sldId id="371" r:id="rId36"/>
    <p:sldId id="372" r:id="rId37"/>
    <p:sldId id="373" r:id="rId38"/>
    <p:sldId id="324" r:id="rId39"/>
    <p:sldId id="326" r:id="rId40"/>
    <p:sldId id="327" r:id="rId41"/>
    <p:sldId id="325" r:id="rId42"/>
    <p:sldId id="273" r:id="rId4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6A7E"/>
    <a:srgbClr val="A9DC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6" autoAdjust="0"/>
    <p:restoredTop sz="86364" autoAdjust="0"/>
  </p:normalViewPr>
  <p:slideViewPr>
    <p:cSldViewPr snapToGrid="0">
      <p:cViewPr>
        <p:scale>
          <a:sx n="76" d="100"/>
          <a:sy n="76" d="100"/>
        </p:scale>
        <p:origin x="-384"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9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2021/12/22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400163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28</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33</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37</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39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6</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10</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14</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17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20</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22</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24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slideMaster" Target="../slideMasters/slideMaster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19.xml"/><Relationship Id="rId3" Type="http://schemas.openxmlformats.org/officeDocument/2006/relationships/tags" Target="../tags/tag14.xml"/><Relationship Id="rId7" Type="http://schemas.openxmlformats.org/officeDocument/2006/relationships/tags" Target="../tags/tag18.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9"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slideMaster" Target="../slideMasters/slideMaster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slideMaster" Target="../slideMasters/slideMaster2.xml"/><Relationship Id="rId5" Type="http://schemas.openxmlformats.org/officeDocument/2006/relationships/tags" Target="../tags/tag30.xml"/><Relationship Id="rId4" Type="http://schemas.openxmlformats.org/officeDocument/2006/relationships/tags" Target="../tags/tag29.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slideMaster" Target="../slideMasters/slideMaster2.xml"/><Relationship Id="rId4" Type="http://schemas.openxmlformats.org/officeDocument/2006/relationships/tags" Target="../tags/tag3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37.xml"/><Relationship Id="rId7" Type="http://schemas.openxmlformats.org/officeDocument/2006/relationships/tags" Target="../tags/tag41.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11" Type="http://schemas.openxmlformats.org/officeDocument/2006/relationships/image" Target="../media/image5.png"/><Relationship Id="rId5" Type="http://schemas.openxmlformats.org/officeDocument/2006/relationships/tags" Target="../tags/tag39.xml"/><Relationship Id="rId10" Type="http://schemas.openxmlformats.org/officeDocument/2006/relationships/image" Target="../media/image4.png"/><Relationship Id="rId4" Type="http://schemas.openxmlformats.org/officeDocument/2006/relationships/tags" Target="../tags/tag38.xml"/><Relationship Id="rId9"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8" Type="http://schemas.openxmlformats.org/officeDocument/2006/relationships/tags" Target="../tags/tag49.xml"/><Relationship Id="rId3" Type="http://schemas.openxmlformats.org/officeDocument/2006/relationships/tags" Target="../tags/tag44.xml"/><Relationship Id="rId7" Type="http://schemas.openxmlformats.org/officeDocument/2006/relationships/tags" Target="../tags/tag48.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5" Type="http://schemas.openxmlformats.org/officeDocument/2006/relationships/tags" Target="../tags/tag46.xml"/><Relationship Id="rId10" Type="http://schemas.openxmlformats.org/officeDocument/2006/relationships/image" Target="../media/image6.png"/><Relationship Id="rId4" Type="http://schemas.openxmlformats.org/officeDocument/2006/relationships/tags" Target="../tags/tag45.xml"/><Relationship Id="rId9"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57.xml"/><Relationship Id="rId13" Type="http://schemas.openxmlformats.org/officeDocument/2006/relationships/image" Target="../media/image8.png"/><Relationship Id="rId3" Type="http://schemas.openxmlformats.org/officeDocument/2006/relationships/tags" Target="../tags/tag52.xml"/><Relationship Id="rId7" Type="http://schemas.openxmlformats.org/officeDocument/2006/relationships/tags" Target="../tags/tag56.xml"/><Relationship Id="rId12" Type="http://schemas.openxmlformats.org/officeDocument/2006/relationships/image" Target="../media/image7.png"/><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tags" Target="../tags/tag55.xml"/><Relationship Id="rId11" Type="http://schemas.openxmlformats.org/officeDocument/2006/relationships/slideMaster" Target="../slideMasters/slideMaster2.xml"/><Relationship Id="rId5" Type="http://schemas.openxmlformats.org/officeDocument/2006/relationships/tags" Target="../tags/tag54.xml"/><Relationship Id="rId10" Type="http://schemas.openxmlformats.org/officeDocument/2006/relationships/tags" Target="../tags/tag59.xml"/><Relationship Id="rId4" Type="http://schemas.openxmlformats.org/officeDocument/2006/relationships/tags" Target="../tags/tag53.xml"/><Relationship Id="rId9" Type="http://schemas.openxmlformats.org/officeDocument/2006/relationships/tags" Target="../tags/tag58.xml"/><Relationship Id="rId14" Type="http://schemas.openxmlformats.org/officeDocument/2006/relationships/image" Target="../media/image9.png"/></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67.xml"/><Relationship Id="rId3" Type="http://schemas.openxmlformats.org/officeDocument/2006/relationships/tags" Target="../tags/tag62.xml"/><Relationship Id="rId7" Type="http://schemas.openxmlformats.org/officeDocument/2006/relationships/tags" Target="../tags/tag66.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tags" Target="../tags/tag65.xml"/><Relationship Id="rId5" Type="http://schemas.openxmlformats.org/officeDocument/2006/relationships/tags" Target="../tags/tag64.xml"/><Relationship Id="rId10" Type="http://schemas.openxmlformats.org/officeDocument/2006/relationships/image" Target="../media/image10.png"/><Relationship Id="rId4" Type="http://schemas.openxmlformats.org/officeDocument/2006/relationships/tags" Target="../tags/tag63.xml"/><Relationship Id="rId9"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tags" Target="../tags/tag75.xml"/><Relationship Id="rId13" Type="http://schemas.openxmlformats.org/officeDocument/2006/relationships/tags" Target="../tags/tag80.xml"/><Relationship Id="rId18" Type="http://schemas.openxmlformats.org/officeDocument/2006/relationships/image" Target="../media/image4.png"/><Relationship Id="rId3" Type="http://schemas.openxmlformats.org/officeDocument/2006/relationships/tags" Target="../tags/tag70.xml"/><Relationship Id="rId7" Type="http://schemas.openxmlformats.org/officeDocument/2006/relationships/tags" Target="../tags/tag74.xml"/><Relationship Id="rId12" Type="http://schemas.openxmlformats.org/officeDocument/2006/relationships/tags" Target="../tags/tag79.xml"/><Relationship Id="rId17" Type="http://schemas.openxmlformats.org/officeDocument/2006/relationships/image" Target="../media/image12.png"/><Relationship Id="rId2" Type="http://schemas.openxmlformats.org/officeDocument/2006/relationships/tags" Target="../tags/tag69.xml"/><Relationship Id="rId16" Type="http://schemas.openxmlformats.org/officeDocument/2006/relationships/image" Target="../media/image11.png"/><Relationship Id="rId1" Type="http://schemas.openxmlformats.org/officeDocument/2006/relationships/tags" Target="../tags/tag68.xml"/><Relationship Id="rId6" Type="http://schemas.openxmlformats.org/officeDocument/2006/relationships/tags" Target="../tags/tag73.xml"/><Relationship Id="rId11" Type="http://schemas.openxmlformats.org/officeDocument/2006/relationships/tags" Target="../tags/tag78.xml"/><Relationship Id="rId5" Type="http://schemas.openxmlformats.org/officeDocument/2006/relationships/tags" Target="../tags/tag72.xml"/><Relationship Id="rId15" Type="http://schemas.openxmlformats.org/officeDocument/2006/relationships/image" Target="../media/image3.png"/><Relationship Id="rId10" Type="http://schemas.openxmlformats.org/officeDocument/2006/relationships/tags" Target="../tags/tag77.xml"/><Relationship Id="rId19" Type="http://schemas.openxmlformats.org/officeDocument/2006/relationships/image" Target="../media/image13.png"/><Relationship Id="rId4" Type="http://schemas.openxmlformats.org/officeDocument/2006/relationships/tags" Target="../tags/tag71.xml"/><Relationship Id="rId9" Type="http://schemas.openxmlformats.org/officeDocument/2006/relationships/tags" Target="../tags/tag76.xml"/><Relationship Id="rId14"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8" Type="http://schemas.openxmlformats.org/officeDocument/2006/relationships/tags" Target="../tags/tag88.xml"/><Relationship Id="rId13" Type="http://schemas.openxmlformats.org/officeDocument/2006/relationships/tags" Target="../tags/tag93.xml"/><Relationship Id="rId18" Type="http://schemas.openxmlformats.org/officeDocument/2006/relationships/image" Target="../media/image14.png"/><Relationship Id="rId3" Type="http://schemas.openxmlformats.org/officeDocument/2006/relationships/tags" Target="../tags/tag83.xml"/><Relationship Id="rId7" Type="http://schemas.openxmlformats.org/officeDocument/2006/relationships/tags" Target="../tags/tag87.xml"/><Relationship Id="rId12" Type="http://schemas.openxmlformats.org/officeDocument/2006/relationships/tags" Target="../tags/tag92.xml"/><Relationship Id="rId17" Type="http://schemas.openxmlformats.org/officeDocument/2006/relationships/image" Target="../media/image9.png"/><Relationship Id="rId2" Type="http://schemas.openxmlformats.org/officeDocument/2006/relationships/tags" Target="../tags/tag82.xml"/><Relationship Id="rId16" Type="http://schemas.openxmlformats.org/officeDocument/2006/relationships/image" Target="../media/image8.png"/><Relationship Id="rId20" Type="http://schemas.openxmlformats.org/officeDocument/2006/relationships/image" Target="../media/image16.png"/><Relationship Id="rId1" Type="http://schemas.openxmlformats.org/officeDocument/2006/relationships/tags" Target="../tags/tag81.xml"/><Relationship Id="rId6" Type="http://schemas.openxmlformats.org/officeDocument/2006/relationships/tags" Target="../tags/tag86.xml"/><Relationship Id="rId11" Type="http://schemas.openxmlformats.org/officeDocument/2006/relationships/tags" Target="../tags/tag91.xml"/><Relationship Id="rId5" Type="http://schemas.openxmlformats.org/officeDocument/2006/relationships/tags" Target="../tags/tag85.xml"/><Relationship Id="rId15" Type="http://schemas.openxmlformats.org/officeDocument/2006/relationships/slideMaster" Target="../slideMasters/slideMaster2.xml"/><Relationship Id="rId10" Type="http://schemas.openxmlformats.org/officeDocument/2006/relationships/tags" Target="../tags/tag90.xml"/><Relationship Id="rId19" Type="http://schemas.openxmlformats.org/officeDocument/2006/relationships/image" Target="../media/image15.png"/><Relationship Id="rId4" Type="http://schemas.openxmlformats.org/officeDocument/2006/relationships/tags" Target="../tags/tag84.xml"/><Relationship Id="rId9" Type="http://schemas.openxmlformats.org/officeDocument/2006/relationships/tags" Target="../tags/tag89.xml"/><Relationship Id="rId14" Type="http://schemas.openxmlformats.org/officeDocument/2006/relationships/tags" Target="../tags/tag94.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102.xml"/><Relationship Id="rId3" Type="http://schemas.openxmlformats.org/officeDocument/2006/relationships/tags" Target="../tags/tag97.xml"/><Relationship Id="rId7" Type="http://schemas.openxmlformats.org/officeDocument/2006/relationships/tags" Target="../tags/tag101.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tags" Target="../tags/tag100.xml"/><Relationship Id="rId5" Type="http://schemas.openxmlformats.org/officeDocument/2006/relationships/tags" Target="../tags/tag99.xml"/><Relationship Id="rId10" Type="http://schemas.openxmlformats.org/officeDocument/2006/relationships/image" Target="../media/image1.emf"/><Relationship Id="rId4" Type="http://schemas.openxmlformats.org/officeDocument/2006/relationships/tags" Target="../tags/tag98.xml"/><Relationship Id="rId9"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2021/12/22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2021/12/22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2021/12/22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accent1"/>
        </a:solidFill>
        <a:effectLst/>
      </p:bgPr>
    </p:bg>
    <p:spTree>
      <p:nvGrpSpPr>
        <p:cNvPr id="1" name=""/>
        <p:cNvGrpSpPr/>
        <p:nvPr/>
      </p:nvGrpSpPr>
      <p:grpSpPr>
        <a:xfrm>
          <a:off x="0" y="0"/>
          <a:ext cx="0" cy="0"/>
          <a:chOff x="0" y="0"/>
          <a:chExt cx="0" cy="0"/>
        </a:xfrm>
      </p:grpSpPr>
      <p:sp>
        <p:nvSpPr>
          <p:cNvPr id="9801" name="副标题 2"/>
          <p:cNvSpPr>
            <a:spLocks noGrp="1"/>
          </p:cNvSpPr>
          <p:nvPr>
            <p:ph type="subTitle" idx="1"/>
          </p:nvPr>
        </p:nvSpPr>
        <p:spPr>
          <a:xfrm>
            <a:off x="7129419" y="5159394"/>
            <a:ext cx="4391069" cy="558799"/>
          </a:xfrm>
        </p:spPr>
        <p:txBody>
          <a:bodyPr anchor="t">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zh-CN" altLang="en-US" dirty="0"/>
          </a:p>
        </p:txBody>
      </p:sp>
      <p:sp>
        <p:nvSpPr>
          <p:cNvPr id="9802" name="标题 1"/>
          <p:cNvSpPr>
            <a:spLocks noGrp="1"/>
          </p:cNvSpPr>
          <p:nvPr>
            <p:ph type="ctrTitle"/>
          </p:nvPr>
        </p:nvSpPr>
        <p:spPr>
          <a:xfrm>
            <a:off x="7129419" y="4445783"/>
            <a:ext cx="4391069" cy="713610"/>
          </a:xfrm>
        </p:spPr>
        <p:txBody>
          <a:bodyPr anchor="b">
            <a:normAutofit/>
          </a:bodyPr>
          <a:lstStyle>
            <a:lvl1pPr algn="l">
              <a:lnSpc>
                <a:spcPct val="100000"/>
              </a:lnSpc>
              <a:defRPr lang="zh-CN" altLang="en-US" b="1" dirty="0">
                <a:solidFill>
                  <a:schemeClr val="bg1"/>
                </a:solidFill>
              </a:defRPr>
            </a:lvl1pPr>
          </a:lstStyle>
          <a:p>
            <a:endParaRPr lang="zh-CN" altLang="en-US" dirty="0"/>
          </a:p>
        </p:txBody>
      </p:sp>
      <p:pic>
        <p:nvPicPr>
          <p:cNvPr id="7" name="图片 6"/>
          <p:cNvPicPr>
            <a:picLocks noChangeAspect="1"/>
          </p:cNvPicPr>
          <p:nvPr/>
        </p:nvPicPr>
        <p:blipFill>
          <a:blip r:embed="rId4"/>
          <a:stretch>
            <a:fillRect/>
          </a:stretch>
        </p:blipFill>
        <p:spPr>
          <a:xfrm>
            <a:off x="353961" y="1010718"/>
            <a:ext cx="6191981" cy="5423111"/>
          </a:xfrm>
          <a:prstGeom prst="rect">
            <a:avLst/>
          </a:prstGeom>
        </p:spPr>
      </p:pic>
      <p:cxnSp>
        <p:nvCxnSpPr>
          <p:cNvPr id="5" name="直接连接符 4"/>
          <p:cNvCxnSpPr/>
          <p:nvPr>
            <p:custDataLst>
              <p:tags r:id="rId1"/>
            </p:custDataLst>
          </p:nvPr>
        </p:nvCxnSpPr>
        <p:spPr>
          <a:xfrm>
            <a:off x="6482323" y="2177650"/>
            <a:ext cx="503816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custDataLst>
              <p:tags r:id="rId2"/>
            </p:custDataLst>
          </p:nvPr>
        </p:nvCxnSpPr>
        <p:spPr>
          <a:xfrm>
            <a:off x="6482323" y="4445721"/>
            <a:ext cx="503816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grpSp>
        <p:nvGrpSpPr>
          <p:cNvPr id="4" name="组合 3"/>
          <p:cNvGrpSpPr/>
          <p:nvPr/>
        </p:nvGrpSpPr>
        <p:grpSpPr>
          <a:xfrm>
            <a:off x="669924" y="1016000"/>
            <a:ext cx="10850563" cy="36000"/>
            <a:chOff x="564668" y="0"/>
            <a:chExt cx="27329872" cy="6858000"/>
          </a:xfrm>
          <a:solidFill>
            <a:schemeClr val="accent1"/>
          </a:solidFill>
        </p:grpSpPr>
        <p:sp>
          <p:nvSpPr>
            <p:cNvPr id="5" name="平行四边形 13"/>
            <p:cNvSpPr/>
            <p:nvPr/>
          </p:nvSpPr>
          <p:spPr>
            <a:xfrm flipH="1">
              <a:off x="664630" y="0"/>
              <a:ext cx="2722991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6" name="平行四边形 14"/>
            <p:cNvSpPr/>
            <p:nvPr/>
          </p:nvSpPr>
          <p:spPr>
            <a:xfrm flipH="1">
              <a:off x="564668" y="0"/>
              <a:ext cx="7183963"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315" name="矩形: 圆角 314"/>
          <p:cNvSpPr/>
          <p:nvPr/>
        </p:nvSpPr>
        <p:spPr>
          <a:xfrm>
            <a:off x="0" y="2034946"/>
            <a:ext cx="12192000" cy="172680"/>
          </a:xfrm>
          <a:prstGeom prst="roundRect">
            <a:avLst>
              <a:gd name="adj"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圆角 1"/>
          <p:cNvSpPr/>
          <p:nvPr/>
        </p:nvSpPr>
        <p:spPr>
          <a:xfrm>
            <a:off x="0" y="2182017"/>
            <a:ext cx="12192000" cy="1514858"/>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标题 1"/>
          <p:cNvSpPr>
            <a:spLocks noGrp="1"/>
          </p:cNvSpPr>
          <p:nvPr>
            <p:ph type="title" hasCustomPrompt="1"/>
          </p:nvPr>
        </p:nvSpPr>
        <p:spPr>
          <a:xfrm>
            <a:off x="669925" y="2669962"/>
            <a:ext cx="6068007" cy="934821"/>
          </a:xfrm>
        </p:spPr>
        <p:txBody>
          <a:bodyPr anchor="b">
            <a:normAutofit/>
          </a:bodyPr>
          <a:lstStyle>
            <a:lvl1pPr>
              <a:defRPr sz="2400" b="1">
                <a:solidFill>
                  <a:schemeClr val="bg1"/>
                </a:solidFill>
              </a:defRPr>
            </a:lvl1pPr>
          </a:lstStyle>
          <a:p>
            <a:r>
              <a:rPr lang="zh-CN" altLang="en-US" dirty="0"/>
              <a:t>单击此处添加幻灯片章节标题</a:t>
            </a:r>
          </a:p>
        </p:txBody>
      </p:sp>
      <p:sp>
        <p:nvSpPr>
          <p:cNvPr id="21" name="文本占位符 2"/>
          <p:cNvSpPr>
            <a:spLocks noGrp="1"/>
          </p:cNvSpPr>
          <p:nvPr>
            <p:ph type="body" idx="1"/>
          </p:nvPr>
        </p:nvSpPr>
        <p:spPr>
          <a:xfrm>
            <a:off x="669925" y="3734147"/>
            <a:ext cx="6068007" cy="1015623"/>
          </a:xfrm>
        </p:spPr>
        <p:txBody>
          <a:bodyPr anchor="t">
            <a:normAutofit/>
          </a:bodyPr>
          <a:lstStyle>
            <a:lvl1pPr marL="0" indent="0">
              <a:buNone/>
              <a:defRPr sz="1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pic>
        <p:nvPicPr>
          <p:cNvPr id="314" name="图片 313"/>
          <p:cNvPicPr>
            <a:picLocks noChangeAspect="1"/>
          </p:cNvPicPr>
          <p:nvPr/>
        </p:nvPicPr>
        <p:blipFill>
          <a:blip r:embed="rId2"/>
          <a:stretch>
            <a:fillRect/>
          </a:stretch>
        </p:blipFill>
        <p:spPr>
          <a:xfrm>
            <a:off x="8138495" y="296254"/>
            <a:ext cx="4053505" cy="505926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238877" y="952508"/>
            <a:ext cx="5283242" cy="5388907"/>
          </a:xfrm>
        </p:spPr>
        <p:txBody>
          <a:bodyPr>
            <a:noAutofit/>
          </a:bodyPr>
          <a:lstStyle>
            <a:lvl1pPr>
              <a:defRPr sz="1600">
                <a:latin typeface="微软雅黑" panose="020B0503020204020204" pitchFamily="34" charset="-122"/>
                <a:ea typeface="微软雅黑" panose="020B0503020204020204" pitchFamily="34" charset="-122"/>
              </a:defRPr>
            </a:lvl1pPr>
            <a:lvl2pPr>
              <a:defRPr sz="1600">
                <a:latin typeface="微软雅黑" panose="020B0503020204020204" pitchFamily="34" charset="-122"/>
                <a:ea typeface="微软雅黑" panose="020B0503020204020204" pitchFamily="34" charset="-122"/>
              </a:defRPr>
            </a:lvl2pPr>
            <a:lvl3pPr>
              <a:defRPr sz="1600">
                <a:latin typeface="微软雅黑" panose="020B0503020204020204" pitchFamily="34" charset="-122"/>
                <a:ea typeface="微软雅黑" panose="020B0503020204020204" pitchFamily="34" charset="-122"/>
              </a:defRPr>
            </a:lvl3pPr>
            <a:lvl4pPr>
              <a:defRPr sz="1600">
                <a:latin typeface="微软雅黑" panose="020B0503020204020204" pitchFamily="34" charset="-122"/>
                <a:ea typeface="微软雅黑" panose="020B0503020204020204" pitchFamily="34" charset="-122"/>
              </a:defRPr>
            </a:lvl4pPr>
            <a:lvl5pPr>
              <a:defRPr sz="1600">
                <a:latin typeface="微软雅黑" panose="020B0503020204020204" pitchFamily="34" charset="-122"/>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2021/12/22</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pitchFamily="34" charset="-122"/>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2021/12/22</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cxnSp>
        <p:nvCxnSpPr>
          <p:cNvPr id="9" name="直接连接符 8"/>
          <p:cNvCxnSpPr/>
          <p:nvPr/>
        </p:nvCxnSpPr>
        <p:spPr>
          <a:xfrm>
            <a:off x="669924" y="6240463"/>
            <a:ext cx="1085056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日期占位符 2"/>
          <p:cNvSpPr>
            <a:spLocks noGrp="1"/>
          </p:cNvSpPr>
          <p:nvPr>
            <p:ph type="dt" sz="half" idx="10"/>
          </p:nvPr>
        </p:nvSpPr>
        <p:spPr>
          <a:xfrm>
            <a:off x="5401732" y="6515100"/>
            <a:ext cx="1388536" cy="206381"/>
          </a:xfrm>
          <a:prstGeom prst="rect">
            <a:avLst/>
          </a:prstGeom>
        </p:spPr>
        <p:txBody>
          <a:bodyPr/>
          <a:lstStyle/>
          <a:p>
            <a:fld id="{6489D9C7-5DC6-4263-87FF-7C99F6FB63C3}" type="datetime1">
              <a:rPr lang="zh-CN" altLang="en-US" smtClean="0"/>
              <a:t>2021/12/22</a:t>
            </a:fld>
            <a:endParaRPr lang="zh-CN" altLang="en-US"/>
          </a:p>
        </p:txBody>
      </p:sp>
      <p:sp>
        <p:nvSpPr>
          <p:cNvPr id="4" name="页脚占位符 3"/>
          <p:cNvSpPr>
            <a:spLocks noGrp="1"/>
          </p:cNvSpPr>
          <p:nvPr>
            <p:ph type="ftr" sz="quarter" idx="11"/>
          </p:nvPr>
        </p:nvSpPr>
        <p:spPr>
          <a:xfrm>
            <a:off x="669924" y="6515100"/>
            <a:ext cx="4140201" cy="206381"/>
          </a:xfrm>
          <a:prstGeom prst="rect">
            <a:avLst/>
          </a:prstGeom>
        </p:spPr>
        <p:txBody>
          <a:bodyPr/>
          <a:lstStyle/>
          <a:p>
            <a:r>
              <a:rPr lang="en-US" altLang="zh-CN" dirty="0"/>
              <a:t>www.wps.cn </a:t>
            </a:r>
            <a:r>
              <a:rPr lang="zh-CN" altLang="en-US" dirty="0"/>
              <a:t>「 让</a:t>
            </a:r>
            <a:r>
              <a:rPr lang="en-US" altLang="zh-CN" dirty="0"/>
              <a:t>PPT</a:t>
            </a:r>
            <a:r>
              <a:rPr lang="zh-CN" altLang="en-US" dirty="0"/>
              <a:t>设计简单起来！」</a:t>
            </a:r>
          </a:p>
        </p:txBody>
      </p:sp>
      <p:sp>
        <p:nvSpPr>
          <p:cNvPr id="5" name="灯片编号占位符 4"/>
          <p:cNvSpPr>
            <a:spLocks noGrp="1"/>
          </p:cNvSpPr>
          <p:nvPr>
            <p:ph type="sldNum" sz="quarter" idx="12"/>
          </p:nvPr>
        </p:nvSpPr>
        <p:spPr>
          <a:xfrm>
            <a:off x="8610599" y="6515100"/>
            <a:ext cx="2909888" cy="206381"/>
          </a:xfrm>
          <a:prstGeom prst="rect">
            <a:avLst/>
          </a:prstGeom>
        </p:spPr>
        <p:txBody>
          <a:bodyPr/>
          <a:lstStyle/>
          <a:p>
            <a:fld id="{5DD3DB80-B894-403A-B48E-6FDC1A72010E}"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dirty="0">
                <a:sym typeface="+mn-ea"/>
              </a:rPr>
              <a:t>单击此处编辑母版标题样式</a:t>
            </a:r>
          </a:p>
        </p:txBody>
      </p:sp>
      <p:sp>
        <p:nvSpPr>
          <p:cNvPr id="3" name="图片占位符 2"/>
          <p:cNvSpPr>
            <a:spLocks noGrp="1"/>
          </p:cNvSpPr>
          <p:nvPr>
            <p:ph type="pic" idx="1"/>
            <p:custDataLst>
              <p:tags r:id="rId2"/>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t>2021/12/22</a:t>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2021/12/22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latin typeface="微软雅黑" panose="020B0503020204020204" pitchFamily="34" charset="-122"/>
                <a:ea typeface="微软雅黑" panose="020B0503020204020204" pitchFamily="34" charset="-122"/>
              </a:defRPr>
            </a:lvl1pPr>
            <a:lvl2pPr indent="0" eaLnBrk="1" fontAlgn="auto" latinLnBrk="0" hangingPunct="1">
              <a:defRPr>
                <a:latin typeface="微软雅黑" panose="020B0503020204020204" pitchFamily="34" charset="-122"/>
                <a:ea typeface="微软雅黑" panose="020B0503020204020204" pitchFamily="34" charset="-122"/>
              </a:defRPr>
            </a:lvl2pPr>
            <a:lvl3pPr indent="0" eaLnBrk="1" fontAlgn="auto" latinLnBrk="0" hangingPunct="1">
              <a:defRPr>
                <a:latin typeface="微软雅黑" panose="020B0503020204020204" pitchFamily="34" charset="-122"/>
                <a:ea typeface="微软雅黑" panose="020B0503020204020204" pitchFamily="34" charset="-122"/>
              </a:defRPr>
            </a:lvl3pPr>
            <a:lvl4pPr indent="0" eaLnBrk="1" fontAlgn="auto" latinLnBrk="0" hangingPunct="1">
              <a:defRPr>
                <a:latin typeface="微软雅黑" panose="020B0503020204020204" pitchFamily="34" charset="-122"/>
                <a:ea typeface="微软雅黑" panose="020B0503020204020204" pitchFamily="34" charset="-122"/>
              </a:defRPr>
            </a:lvl4pPr>
            <a:lvl5pPr indent="0" eaLnBrk="1" fontAlgn="auto" latinLnBrk="0" hangingPunct="1">
              <a:defRPr>
                <a:latin typeface="微软雅黑" panose="020B0503020204020204" pitchFamily="34" charset="-122"/>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2021/12/22</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2021/12/22</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69930" y="952508"/>
            <a:ext cx="10852237" cy="5388907"/>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accent1"/>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a:blip r:embed="rId2"/>
          <a:stretch>
            <a:fillRect/>
          </a:stretch>
        </p:blipFill>
        <p:spPr>
          <a:xfrm>
            <a:off x="4572000" y="184190"/>
            <a:ext cx="7620000" cy="6673810"/>
          </a:xfrm>
          <a:prstGeom prst="rect">
            <a:avLst/>
          </a:prstGeom>
        </p:spPr>
      </p:pic>
      <p:cxnSp>
        <p:nvCxnSpPr>
          <p:cNvPr id="6" name="直接连接符 5"/>
          <p:cNvCxnSpPr/>
          <p:nvPr/>
        </p:nvCxnSpPr>
        <p:spPr>
          <a:xfrm>
            <a:off x="778621" y="3233732"/>
            <a:ext cx="3085167"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hasCustomPrompt="1"/>
          </p:nvPr>
        </p:nvSpPr>
        <p:spPr>
          <a:xfrm>
            <a:off x="669925" y="3268225"/>
            <a:ext cx="3610246" cy="827113"/>
          </a:xfrm>
        </p:spPr>
        <p:txBody>
          <a:bodyPr>
            <a:normAutofit/>
          </a:bodyPr>
          <a:lstStyle>
            <a:lvl1pPr>
              <a:defRPr sz="2400">
                <a:solidFill>
                  <a:schemeClr val="bg1"/>
                </a:solidFill>
              </a:defRPr>
            </a:lvl1pPr>
          </a:lstStyle>
          <a:p>
            <a:r>
              <a:rPr lang="zh-CN" altLang="en-US" dirty="0"/>
              <a:t>单击此处编辑标题</a:t>
            </a:r>
          </a:p>
        </p:txBody>
      </p:sp>
      <p:sp>
        <p:nvSpPr>
          <p:cNvPr id="8" name="文本占位符 7"/>
          <p:cNvSpPr>
            <a:spLocks noGrp="1"/>
          </p:cNvSpPr>
          <p:nvPr>
            <p:ph type="body" sz="quarter" idx="10"/>
          </p:nvPr>
        </p:nvSpPr>
        <p:spPr>
          <a:xfrm>
            <a:off x="652463" y="4154083"/>
            <a:ext cx="3627708" cy="340096"/>
          </a:xfrm>
        </p:spPr>
        <p:txBody>
          <a:bodyPr/>
          <a:lstStyle>
            <a:lvl1pPr marL="0" indent="0">
              <a:buNone/>
              <a:defRPr>
                <a:solidFill>
                  <a:schemeClr val="bg1"/>
                </a:solidFill>
              </a:defRPr>
            </a:lvl1pPr>
          </a:lstStyle>
          <a:p>
            <a:pPr lvl="0"/>
            <a:endParaRPr lang="zh-CN" altLang="en-US" dirty="0"/>
          </a:p>
        </p:txBody>
      </p:sp>
      <p:sp>
        <p:nvSpPr>
          <p:cNvPr id="10" name="文本占位符 9"/>
          <p:cNvSpPr>
            <a:spLocks noGrp="1"/>
          </p:cNvSpPr>
          <p:nvPr>
            <p:ph type="body" sz="quarter" idx="11"/>
          </p:nvPr>
        </p:nvSpPr>
        <p:spPr>
          <a:xfrm>
            <a:off x="652193" y="4552924"/>
            <a:ext cx="3627708" cy="339725"/>
          </a:xfrm>
        </p:spPr>
        <p:txBody>
          <a:bodyPr/>
          <a:lstStyle>
            <a:lvl1pPr marL="0" indent="0">
              <a:buNone/>
              <a:defRPr>
                <a:solidFill>
                  <a:schemeClr val="bg1"/>
                </a:solidFill>
              </a:defRPr>
            </a:lvl1pPr>
          </a:lstStyle>
          <a:p>
            <a:pPr lvl="0"/>
            <a:endParaRPr lang="zh-CN" altLang="en-US" dirty="0"/>
          </a:p>
        </p:txBody>
      </p:sp>
      <p:grpSp>
        <p:nvGrpSpPr>
          <p:cNvPr id="16" name="组合 15"/>
          <p:cNvGrpSpPr/>
          <p:nvPr/>
        </p:nvGrpSpPr>
        <p:grpSpPr>
          <a:xfrm>
            <a:off x="768747" y="1774145"/>
            <a:ext cx="2674274" cy="1162023"/>
            <a:chOff x="2855913" y="-477838"/>
            <a:chExt cx="5757862" cy="2501900"/>
          </a:xfrm>
          <a:solidFill>
            <a:schemeClr val="bg1"/>
          </a:solidFill>
        </p:grpSpPr>
        <p:sp>
          <p:nvSpPr>
            <p:cNvPr id="17" name="Freeform 5"/>
            <p:cNvSpPr/>
            <p:nvPr/>
          </p:nvSpPr>
          <p:spPr bwMode="auto">
            <a:xfrm>
              <a:off x="2855913" y="76200"/>
              <a:ext cx="1317625" cy="1687513"/>
            </a:xfrm>
            <a:custGeom>
              <a:avLst/>
              <a:gdLst>
                <a:gd name="T0" fmla="*/ 557 w 702"/>
                <a:gd name="T1" fmla="*/ 136 h 898"/>
                <a:gd name="T2" fmla="*/ 681 w 702"/>
                <a:gd name="T3" fmla="*/ 72 h 898"/>
                <a:gd name="T4" fmla="*/ 700 w 702"/>
                <a:gd name="T5" fmla="*/ 55 h 898"/>
                <a:gd name="T6" fmla="*/ 673 w 702"/>
                <a:gd name="T7" fmla="*/ 31 h 898"/>
                <a:gd name="T8" fmla="*/ 656 w 702"/>
                <a:gd name="T9" fmla="*/ 16 h 898"/>
                <a:gd name="T10" fmla="*/ 569 w 702"/>
                <a:gd name="T11" fmla="*/ 21 h 898"/>
                <a:gd name="T12" fmla="*/ 286 w 702"/>
                <a:gd name="T13" fmla="*/ 79 h 898"/>
                <a:gd name="T14" fmla="*/ 38 w 702"/>
                <a:gd name="T15" fmla="*/ 130 h 898"/>
                <a:gd name="T16" fmla="*/ 4 w 702"/>
                <a:gd name="T17" fmla="*/ 193 h 898"/>
                <a:gd name="T18" fmla="*/ 34 w 702"/>
                <a:gd name="T19" fmla="*/ 231 h 898"/>
                <a:gd name="T20" fmla="*/ 216 w 702"/>
                <a:gd name="T21" fmla="*/ 210 h 898"/>
                <a:gd name="T22" fmla="*/ 381 w 702"/>
                <a:gd name="T23" fmla="*/ 176 h 898"/>
                <a:gd name="T24" fmla="*/ 374 w 702"/>
                <a:gd name="T25" fmla="*/ 216 h 898"/>
                <a:gd name="T26" fmla="*/ 351 w 702"/>
                <a:gd name="T27" fmla="*/ 487 h 898"/>
                <a:gd name="T28" fmla="*/ 338 w 702"/>
                <a:gd name="T29" fmla="*/ 716 h 898"/>
                <a:gd name="T30" fmla="*/ 329 w 702"/>
                <a:gd name="T31" fmla="*/ 755 h 898"/>
                <a:gd name="T32" fmla="*/ 350 w 702"/>
                <a:gd name="T33" fmla="*/ 771 h 898"/>
                <a:gd name="T34" fmla="*/ 350 w 702"/>
                <a:gd name="T35" fmla="*/ 799 h 898"/>
                <a:gd name="T36" fmla="*/ 345 w 702"/>
                <a:gd name="T37" fmla="*/ 843 h 898"/>
                <a:gd name="T38" fmla="*/ 358 w 702"/>
                <a:gd name="T39" fmla="*/ 840 h 898"/>
                <a:gd name="T40" fmla="*/ 397 w 702"/>
                <a:gd name="T41" fmla="*/ 885 h 898"/>
                <a:gd name="T42" fmla="*/ 402 w 702"/>
                <a:gd name="T43" fmla="*/ 896 h 898"/>
                <a:gd name="T44" fmla="*/ 412 w 702"/>
                <a:gd name="T45" fmla="*/ 870 h 898"/>
                <a:gd name="T46" fmla="*/ 427 w 702"/>
                <a:gd name="T47" fmla="*/ 828 h 898"/>
                <a:gd name="T48" fmla="*/ 444 w 702"/>
                <a:gd name="T49" fmla="*/ 704 h 898"/>
                <a:gd name="T50" fmla="*/ 534 w 702"/>
                <a:gd name="T51" fmla="*/ 164 h 898"/>
                <a:gd name="T52" fmla="*/ 557 w 702"/>
                <a:gd name="T53" fmla="*/ 136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02" h="898">
                  <a:moveTo>
                    <a:pt x="557" y="136"/>
                  </a:moveTo>
                  <a:cubicBezTo>
                    <a:pt x="599" y="117"/>
                    <a:pt x="649" y="111"/>
                    <a:pt x="681" y="72"/>
                  </a:cubicBezTo>
                  <a:cubicBezTo>
                    <a:pt x="686" y="65"/>
                    <a:pt x="702" y="68"/>
                    <a:pt x="700" y="55"/>
                  </a:cubicBezTo>
                  <a:cubicBezTo>
                    <a:pt x="698" y="40"/>
                    <a:pt x="685" y="35"/>
                    <a:pt x="673" y="31"/>
                  </a:cubicBezTo>
                  <a:cubicBezTo>
                    <a:pt x="666" y="27"/>
                    <a:pt x="680" y="0"/>
                    <a:pt x="656" y="16"/>
                  </a:cubicBezTo>
                  <a:cubicBezTo>
                    <a:pt x="627" y="16"/>
                    <a:pt x="598" y="15"/>
                    <a:pt x="569" y="21"/>
                  </a:cubicBezTo>
                  <a:cubicBezTo>
                    <a:pt x="475" y="41"/>
                    <a:pt x="380" y="60"/>
                    <a:pt x="286" y="79"/>
                  </a:cubicBezTo>
                  <a:cubicBezTo>
                    <a:pt x="203" y="96"/>
                    <a:pt x="121" y="114"/>
                    <a:pt x="38" y="130"/>
                  </a:cubicBezTo>
                  <a:cubicBezTo>
                    <a:pt x="0" y="138"/>
                    <a:pt x="7" y="167"/>
                    <a:pt x="4" y="193"/>
                  </a:cubicBezTo>
                  <a:cubicBezTo>
                    <a:pt x="1" y="216"/>
                    <a:pt x="12" y="226"/>
                    <a:pt x="34" y="231"/>
                  </a:cubicBezTo>
                  <a:cubicBezTo>
                    <a:pt x="98" y="247"/>
                    <a:pt x="156" y="221"/>
                    <a:pt x="216" y="210"/>
                  </a:cubicBezTo>
                  <a:cubicBezTo>
                    <a:pt x="271" y="201"/>
                    <a:pt x="324" y="180"/>
                    <a:pt x="381" y="176"/>
                  </a:cubicBezTo>
                  <a:cubicBezTo>
                    <a:pt x="378" y="192"/>
                    <a:pt x="375" y="204"/>
                    <a:pt x="374" y="216"/>
                  </a:cubicBezTo>
                  <a:cubicBezTo>
                    <a:pt x="362" y="306"/>
                    <a:pt x="365" y="397"/>
                    <a:pt x="351" y="487"/>
                  </a:cubicBezTo>
                  <a:cubicBezTo>
                    <a:pt x="338" y="562"/>
                    <a:pt x="341" y="640"/>
                    <a:pt x="338" y="716"/>
                  </a:cubicBezTo>
                  <a:cubicBezTo>
                    <a:pt x="335" y="729"/>
                    <a:pt x="333" y="742"/>
                    <a:pt x="329" y="755"/>
                  </a:cubicBezTo>
                  <a:cubicBezTo>
                    <a:pt x="324" y="776"/>
                    <a:pt x="336" y="774"/>
                    <a:pt x="350" y="771"/>
                  </a:cubicBezTo>
                  <a:cubicBezTo>
                    <a:pt x="345" y="781"/>
                    <a:pt x="350" y="790"/>
                    <a:pt x="350" y="799"/>
                  </a:cubicBezTo>
                  <a:cubicBezTo>
                    <a:pt x="344" y="813"/>
                    <a:pt x="341" y="829"/>
                    <a:pt x="345" y="843"/>
                  </a:cubicBezTo>
                  <a:cubicBezTo>
                    <a:pt x="349" y="859"/>
                    <a:pt x="352" y="835"/>
                    <a:pt x="358" y="840"/>
                  </a:cubicBezTo>
                  <a:cubicBezTo>
                    <a:pt x="381" y="847"/>
                    <a:pt x="379" y="875"/>
                    <a:pt x="397" y="885"/>
                  </a:cubicBezTo>
                  <a:cubicBezTo>
                    <a:pt x="397" y="889"/>
                    <a:pt x="398" y="898"/>
                    <a:pt x="402" y="896"/>
                  </a:cubicBezTo>
                  <a:cubicBezTo>
                    <a:pt x="413" y="891"/>
                    <a:pt x="411" y="879"/>
                    <a:pt x="412" y="870"/>
                  </a:cubicBezTo>
                  <a:cubicBezTo>
                    <a:pt x="424" y="858"/>
                    <a:pt x="425" y="842"/>
                    <a:pt x="427" y="828"/>
                  </a:cubicBezTo>
                  <a:cubicBezTo>
                    <a:pt x="433" y="787"/>
                    <a:pt x="438" y="745"/>
                    <a:pt x="444" y="704"/>
                  </a:cubicBezTo>
                  <a:cubicBezTo>
                    <a:pt x="467" y="523"/>
                    <a:pt x="495" y="342"/>
                    <a:pt x="534" y="164"/>
                  </a:cubicBezTo>
                  <a:cubicBezTo>
                    <a:pt x="537" y="149"/>
                    <a:pt x="541" y="143"/>
                    <a:pt x="557" y="136"/>
                  </a:cubicBezTo>
                  <a:close/>
                </a:path>
              </a:pathLst>
            </a:custGeom>
            <a:grp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18" name="Freeform 6"/>
            <p:cNvSpPr/>
            <p:nvPr/>
          </p:nvSpPr>
          <p:spPr bwMode="auto">
            <a:xfrm>
              <a:off x="5822950" y="-236538"/>
              <a:ext cx="796925" cy="1274763"/>
            </a:xfrm>
            <a:custGeom>
              <a:avLst/>
              <a:gdLst>
                <a:gd name="T0" fmla="*/ 70 w 425"/>
                <a:gd name="T1" fmla="*/ 666 h 678"/>
                <a:gd name="T2" fmla="*/ 102 w 425"/>
                <a:gd name="T3" fmla="*/ 625 h 678"/>
                <a:gd name="T4" fmla="*/ 140 w 425"/>
                <a:gd name="T5" fmla="*/ 469 h 678"/>
                <a:gd name="T6" fmla="*/ 199 w 425"/>
                <a:gd name="T7" fmla="*/ 577 h 678"/>
                <a:gd name="T8" fmla="*/ 248 w 425"/>
                <a:gd name="T9" fmla="*/ 639 h 678"/>
                <a:gd name="T10" fmla="*/ 383 w 425"/>
                <a:gd name="T11" fmla="*/ 548 h 678"/>
                <a:gd name="T12" fmla="*/ 392 w 425"/>
                <a:gd name="T13" fmla="*/ 470 h 678"/>
                <a:gd name="T14" fmla="*/ 395 w 425"/>
                <a:gd name="T15" fmla="*/ 377 h 678"/>
                <a:gd name="T16" fmla="*/ 414 w 425"/>
                <a:gd name="T17" fmla="*/ 160 h 678"/>
                <a:gd name="T18" fmla="*/ 421 w 425"/>
                <a:gd name="T19" fmla="*/ 110 h 678"/>
                <a:gd name="T20" fmla="*/ 408 w 425"/>
                <a:gd name="T21" fmla="*/ 136 h 678"/>
                <a:gd name="T22" fmla="*/ 408 w 425"/>
                <a:gd name="T23" fmla="*/ 61 h 678"/>
                <a:gd name="T24" fmla="*/ 403 w 425"/>
                <a:gd name="T25" fmla="*/ 47 h 678"/>
                <a:gd name="T26" fmla="*/ 385 w 425"/>
                <a:gd name="T27" fmla="*/ 53 h 678"/>
                <a:gd name="T28" fmla="*/ 369 w 425"/>
                <a:gd name="T29" fmla="*/ 31 h 678"/>
                <a:gd name="T30" fmla="*/ 348 w 425"/>
                <a:gd name="T31" fmla="*/ 0 h 678"/>
                <a:gd name="T32" fmla="*/ 341 w 425"/>
                <a:gd name="T33" fmla="*/ 24 h 678"/>
                <a:gd name="T34" fmla="*/ 325 w 425"/>
                <a:gd name="T35" fmla="*/ 70 h 678"/>
                <a:gd name="T36" fmla="*/ 285 w 425"/>
                <a:gd name="T37" fmla="*/ 308 h 678"/>
                <a:gd name="T38" fmla="*/ 264 w 425"/>
                <a:gd name="T39" fmla="*/ 407 h 678"/>
                <a:gd name="T40" fmla="*/ 165 w 425"/>
                <a:gd name="T41" fmla="*/ 251 h 678"/>
                <a:gd name="T42" fmla="*/ 89 w 425"/>
                <a:gd name="T43" fmla="*/ 222 h 678"/>
                <a:gd name="T44" fmla="*/ 55 w 425"/>
                <a:gd name="T45" fmla="*/ 274 h 678"/>
                <a:gd name="T46" fmla="*/ 7 w 425"/>
                <a:gd name="T47" fmla="*/ 539 h 678"/>
                <a:gd name="T48" fmla="*/ 6 w 425"/>
                <a:gd name="T49" fmla="*/ 622 h 678"/>
                <a:gd name="T50" fmla="*/ 70 w 425"/>
                <a:gd name="T51" fmla="*/ 666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5" h="678">
                  <a:moveTo>
                    <a:pt x="70" y="666"/>
                  </a:moveTo>
                  <a:cubicBezTo>
                    <a:pt x="91" y="660"/>
                    <a:pt x="97" y="641"/>
                    <a:pt x="102" y="625"/>
                  </a:cubicBezTo>
                  <a:cubicBezTo>
                    <a:pt x="115" y="575"/>
                    <a:pt x="126" y="525"/>
                    <a:pt x="140" y="469"/>
                  </a:cubicBezTo>
                  <a:cubicBezTo>
                    <a:pt x="156" y="511"/>
                    <a:pt x="186" y="537"/>
                    <a:pt x="199" y="577"/>
                  </a:cubicBezTo>
                  <a:cubicBezTo>
                    <a:pt x="206" y="598"/>
                    <a:pt x="211" y="636"/>
                    <a:pt x="248" y="639"/>
                  </a:cubicBezTo>
                  <a:cubicBezTo>
                    <a:pt x="327" y="646"/>
                    <a:pt x="360" y="624"/>
                    <a:pt x="383" y="548"/>
                  </a:cubicBezTo>
                  <a:cubicBezTo>
                    <a:pt x="391" y="523"/>
                    <a:pt x="394" y="497"/>
                    <a:pt x="392" y="470"/>
                  </a:cubicBezTo>
                  <a:cubicBezTo>
                    <a:pt x="391" y="439"/>
                    <a:pt x="386" y="405"/>
                    <a:pt x="395" y="377"/>
                  </a:cubicBezTo>
                  <a:cubicBezTo>
                    <a:pt x="416" y="305"/>
                    <a:pt x="410" y="232"/>
                    <a:pt x="414" y="160"/>
                  </a:cubicBezTo>
                  <a:cubicBezTo>
                    <a:pt x="421" y="144"/>
                    <a:pt x="425" y="127"/>
                    <a:pt x="421" y="110"/>
                  </a:cubicBezTo>
                  <a:cubicBezTo>
                    <a:pt x="408" y="114"/>
                    <a:pt x="424" y="133"/>
                    <a:pt x="408" y="136"/>
                  </a:cubicBezTo>
                  <a:cubicBezTo>
                    <a:pt x="402" y="111"/>
                    <a:pt x="404" y="86"/>
                    <a:pt x="408" y="61"/>
                  </a:cubicBezTo>
                  <a:cubicBezTo>
                    <a:pt x="409" y="55"/>
                    <a:pt x="410" y="49"/>
                    <a:pt x="403" y="47"/>
                  </a:cubicBezTo>
                  <a:cubicBezTo>
                    <a:pt x="396" y="45"/>
                    <a:pt x="388" y="45"/>
                    <a:pt x="385" y="53"/>
                  </a:cubicBezTo>
                  <a:cubicBezTo>
                    <a:pt x="374" y="50"/>
                    <a:pt x="370" y="41"/>
                    <a:pt x="369" y="31"/>
                  </a:cubicBezTo>
                  <a:cubicBezTo>
                    <a:pt x="373" y="14"/>
                    <a:pt x="351" y="14"/>
                    <a:pt x="348" y="0"/>
                  </a:cubicBezTo>
                  <a:cubicBezTo>
                    <a:pt x="346" y="8"/>
                    <a:pt x="344" y="16"/>
                    <a:pt x="341" y="24"/>
                  </a:cubicBezTo>
                  <a:cubicBezTo>
                    <a:pt x="332" y="38"/>
                    <a:pt x="328" y="54"/>
                    <a:pt x="325" y="70"/>
                  </a:cubicBezTo>
                  <a:cubicBezTo>
                    <a:pt x="312" y="149"/>
                    <a:pt x="300" y="229"/>
                    <a:pt x="285" y="308"/>
                  </a:cubicBezTo>
                  <a:cubicBezTo>
                    <a:pt x="279" y="341"/>
                    <a:pt x="278" y="376"/>
                    <a:pt x="264" y="407"/>
                  </a:cubicBezTo>
                  <a:cubicBezTo>
                    <a:pt x="209" y="367"/>
                    <a:pt x="207" y="297"/>
                    <a:pt x="165" y="251"/>
                  </a:cubicBezTo>
                  <a:cubicBezTo>
                    <a:pt x="144" y="228"/>
                    <a:pt x="117" y="220"/>
                    <a:pt x="89" y="222"/>
                  </a:cubicBezTo>
                  <a:cubicBezTo>
                    <a:pt x="61" y="224"/>
                    <a:pt x="57" y="252"/>
                    <a:pt x="55" y="274"/>
                  </a:cubicBezTo>
                  <a:cubicBezTo>
                    <a:pt x="45" y="363"/>
                    <a:pt x="29" y="452"/>
                    <a:pt x="7" y="539"/>
                  </a:cubicBezTo>
                  <a:cubicBezTo>
                    <a:pt x="0" y="566"/>
                    <a:pt x="2" y="595"/>
                    <a:pt x="6" y="622"/>
                  </a:cubicBezTo>
                  <a:cubicBezTo>
                    <a:pt x="14" y="673"/>
                    <a:pt x="22" y="678"/>
                    <a:pt x="70" y="666"/>
                  </a:cubicBezTo>
                  <a:close/>
                </a:path>
              </a:pathLst>
            </a:custGeom>
            <a:grp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19" name="Freeform 7"/>
            <p:cNvSpPr/>
            <p:nvPr/>
          </p:nvSpPr>
          <p:spPr bwMode="auto">
            <a:xfrm>
              <a:off x="3781425" y="1284287"/>
              <a:ext cx="4832350" cy="739775"/>
            </a:xfrm>
            <a:custGeom>
              <a:avLst/>
              <a:gdLst>
                <a:gd name="T0" fmla="*/ 2501 w 2575"/>
                <a:gd name="T1" fmla="*/ 20 h 394"/>
                <a:gd name="T2" fmla="*/ 2494 w 2575"/>
                <a:gd name="T3" fmla="*/ 22 h 394"/>
                <a:gd name="T4" fmla="*/ 2477 w 2575"/>
                <a:gd name="T5" fmla="*/ 22 h 394"/>
                <a:gd name="T6" fmla="*/ 2278 w 2575"/>
                <a:gd name="T7" fmla="*/ 47 h 394"/>
                <a:gd name="T8" fmla="*/ 1713 w 2575"/>
                <a:gd name="T9" fmla="*/ 111 h 394"/>
                <a:gd name="T10" fmla="*/ 1248 w 2575"/>
                <a:gd name="T11" fmla="*/ 152 h 394"/>
                <a:gd name="T12" fmla="*/ 649 w 2575"/>
                <a:gd name="T13" fmla="*/ 207 h 394"/>
                <a:gd name="T14" fmla="*/ 107 w 2575"/>
                <a:gd name="T15" fmla="*/ 272 h 394"/>
                <a:gd name="T16" fmla="*/ 20 w 2575"/>
                <a:gd name="T17" fmla="*/ 296 h 394"/>
                <a:gd name="T18" fmla="*/ 2 w 2575"/>
                <a:gd name="T19" fmla="*/ 318 h 394"/>
                <a:gd name="T20" fmla="*/ 20 w 2575"/>
                <a:gd name="T21" fmla="*/ 335 h 394"/>
                <a:gd name="T22" fmla="*/ 53 w 2575"/>
                <a:gd name="T23" fmla="*/ 352 h 394"/>
                <a:gd name="T24" fmla="*/ 122 w 2575"/>
                <a:gd name="T25" fmla="*/ 385 h 394"/>
                <a:gd name="T26" fmla="*/ 500 w 2575"/>
                <a:gd name="T27" fmla="*/ 352 h 394"/>
                <a:gd name="T28" fmla="*/ 1185 w 2575"/>
                <a:gd name="T29" fmla="*/ 267 h 394"/>
                <a:gd name="T30" fmla="*/ 1483 w 2575"/>
                <a:gd name="T31" fmla="*/ 239 h 394"/>
                <a:gd name="T32" fmla="*/ 2021 w 2575"/>
                <a:gd name="T33" fmla="*/ 171 h 394"/>
                <a:gd name="T34" fmla="*/ 2075 w 2575"/>
                <a:gd name="T35" fmla="*/ 162 h 394"/>
                <a:gd name="T36" fmla="*/ 2134 w 2575"/>
                <a:gd name="T37" fmla="*/ 157 h 394"/>
                <a:gd name="T38" fmla="*/ 2172 w 2575"/>
                <a:gd name="T39" fmla="*/ 150 h 394"/>
                <a:gd name="T40" fmla="*/ 2206 w 2575"/>
                <a:gd name="T41" fmla="*/ 149 h 394"/>
                <a:gd name="T42" fmla="*/ 2234 w 2575"/>
                <a:gd name="T43" fmla="*/ 135 h 394"/>
                <a:gd name="T44" fmla="*/ 2258 w 2575"/>
                <a:gd name="T45" fmla="*/ 128 h 394"/>
                <a:gd name="T46" fmla="*/ 2416 w 2575"/>
                <a:gd name="T47" fmla="*/ 94 h 394"/>
                <a:gd name="T48" fmla="*/ 2448 w 2575"/>
                <a:gd name="T49" fmla="*/ 72 h 394"/>
                <a:gd name="T50" fmla="*/ 2450 w 2575"/>
                <a:gd name="T51" fmla="*/ 71 h 394"/>
                <a:gd name="T52" fmla="*/ 2453 w 2575"/>
                <a:gd name="T53" fmla="*/ 71 h 394"/>
                <a:gd name="T54" fmla="*/ 2475 w 2575"/>
                <a:gd name="T55" fmla="*/ 69 h 394"/>
                <a:gd name="T56" fmla="*/ 2475 w 2575"/>
                <a:gd name="T57" fmla="*/ 63 h 394"/>
                <a:gd name="T58" fmla="*/ 2455 w 2575"/>
                <a:gd name="T59" fmla="*/ 67 h 394"/>
                <a:gd name="T60" fmla="*/ 2463 w 2575"/>
                <a:gd name="T61" fmla="*/ 49 h 394"/>
                <a:gd name="T62" fmla="*/ 2471 w 2575"/>
                <a:gd name="T63" fmla="*/ 50 h 394"/>
                <a:gd name="T64" fmla="*/ 2471 w 2575"/>
                <a:gd name="T65" fmla="*/ 50 h 394"/>
                <a:gd name="T66" fmla="*/ 2516 w 2575"/>
                <a:gd name="T67" fmla="*/ 36 h 394"/>
                <a:gd name="T68" fmla="*/ 2575 w 2575"/>
                <a:gd name="T69" fmla="*/ 15 h 394"/>
                <a:gd name="T70" fmla="*/ 2501 w 2575"/>
                <a:gd name="T71" fmla="*/ 2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75" h="394">
                  <a:moveTo>
                    <a:pt x="2501" y="20"/>
                  </a:moveTo>
                  <a:cubicBezTo>
                    <a:pt x="2499" y="21"/>
                    <a:pt x="2496" y="21"/>
                    <a:pt x="2494" y="22"/>
                  </a:cubicBezTo>
                  <a:cubicBezTo>
                    <a:pt x="2488" y="22"/>
                    <a:pt x="2483" y="22"/>
                    <a:pt x="2477" y="22"/>
                  </a:cubicBezTo>
                  <a:cubicBezTo>
                    <a:pt x="2409" y="18"/>
                    <a:pt x="2344" y="37"/>
                    <a:pt x="2278" y="47"/>
                  </a:cubicBezTo>
                  <a:cubicBezTo>
                    <a:pt x="2091" y="74"/>
                    <a:pt x="1902" y="89"/>
                    <a:pt x="1713" y="111"/>
                  </a:cubicBezTo>
                  <a:cubicBezTo>
                    <a:pt x="1559" y="128"/>
                    <a:pt x="1403" y="134"/>
                    <a:pt x="1248" y="152"/>
                  </a:cubicBezTo>
                  <a:cubicBezTo>
                    <a:pt x="1049" y="174"/>
                    <a:pt x="849" y="186"/>
                    <a:pt x="649" y="207"/>
                  </a:cubicBezTo>
                  <a:cubicBezTo>
                    <a:pt x="468" y="227"/>
                    <a:pt x="287" y="244"/>
                    <a:pt x="107" y="272"/>
                  </a:cubicBezTo>
                  <a:cubicBezTo>
                    <a:pt x="77" y="277"/>
                    <a:pt x="47" y="283"/>
                    <a:pt x="20" y="296"/>
                  </a:cubicBezTo>
                  <a:cubicBezTo>
                    <a:pt x="11" y="301"/>
                    <a:pt x="0" y="306"/>
                    <a:pt x="2" y="318"/>
                  </a:cubicBezTo>
                  <a:cubicBezTo>
                    <a:pt x="3" y="328"/>
                    <a:pt x="12" y="331"/>
                    <a:pt x="20" y="335"/>
                  </a:cubicBezTo>
                  <a:cubicBezTo>
                    <a:pt x="32" y="340"/>
                    <a:pt x="50" y="340"/>
                    <a:pt x="53" y="352"/>
                  </a:cubicBezTo>
                  <a:cubicBezTo>
                    <a:pt x="63" y="394"/>
                    <a:pt x="96" y="387"/>
                    <a:pt x="122" y="385"/>
                  </a:cubicBezTo>
                  <a:cubicBezTo>
                    <a:pt x="248" y="376"/>
                    <a:pt x="374" y="366"/>
                    <a:pt x="500" y="352"/>
                  </a:cubicBezTo>
                  <a:cubicBezTo>
                    <a:pt x="729" y="326"/>
                    <a:pt x="955" y="282"/>
                    <a:pt x="1185" y="267"/>
                  </a:cubicBezTo>
                  <a:cubicBezTo>
                    <a:pt x="1284" y="260"/>
                    <a:pt x="1384" y="251"/>
                    <a:pt x="1483" y="239"/>
                  </a:cubicBezTo>
                  <a:cubicBezTo>
                    <a:pt x="1662" y="218"/>
                    <a:pt x="1842" y="194"/>
                    <a:pt x="2021" y="171"/>
                  </a:cubicBezTo>
                  <a:cubicBezTo>
                    <a:pt x="2039" y="168"/>
                    <a:pt x="2057" y="165"/>
                    <a:pt x="2075" y="162"/>
                  </a:cubicBezTo>
                  <a:cubicBezTo>
                    <a:pt x="2095" y="166"/>
                    <a:pt x="2113" y="148"/>
                    <a:pt x="2134" y="157"/>
                  </a:cubicBezTo>
                  <a:cubicBezTo>
                    <a:pt x="2148" y="161"/>
                    <a:pt x="2162" y="160"/>
                    <a:pt x="2172" y="150"/>
                  </a:cubicBezTo>
                  <a:cubicBezTo>
                    <a:pt x="2184" y="138"/>
                    <a:pt x="2194" y="146"/>
                    <a:pt x="2206" y="149"/>
                  </a:cubicBezTo>
                  <a:cubicBezTo>
                    <a:pt x="2214" y="141"/>
                    <a:pt x="2229" y="150"/>
                    <a:pt x="2234" y="135"/>
                  </a:cubicBezTo>
                  <a:cubicBezTo>
                    <a:pt x="2241" y="129"/>
                    <a:pt x="2256" y="152"/>
                    <a:pt x="2258" y="128"/>
                  </a:cubicBezTo>
                  <a:cubicBezTo>
                    <a:pt x="2310" y="114"/>
                    <a:pt x="2362" y="98"/>
                    <a:pt x="2416" y="94"/>
                  </a:cubicBezTo>
                  <a:cubicBezTo>
                    <a:pt x="2430" y="92"/>
                    <a:pt x="2455" y="105"/>
                    <a:pt x="2448" y="72"/>
                  </a:cubicBezTo>
                  <a:cubicBezTo>
                    <a:pt x="2450" y="71"/>
                    <a:pt x="2450" y="71"/>
                    <a:pt x="2450" y="71"/>
                  </a:cubicBezTo>
                  <a:cubicBezTo>
                    <a:pt x="2453" y="71"/>
                    <a:pt x="2453" y="71"/>
                    <a:pt x="2453" y="71"/>
                  </a:cubicBezTo>
                  <a:cubicBezTo>
                    <a:pt x="2461" y="76"/>
                    <a:pt x="2469" y="77"/>
                    <a:pt x="2475" y="69"/>
                  </a:cubicBezTo>
                  <a:cubicBezTo>
                    <a:pt x="2476" y="68"/>
                    <a:pt x="2476" y="63"/>
                    <a:pt x="2475" y="63"/>
                  </a:cubicBezTo>
                  <a:cubicBezTo>
                    <a:pt x="2468" y="59"/>
                    <a:pt x="2462" y="64"/>
                    <a:pt x="2455" y="67"/>
                  </a:cubicBezTo>
                  <a:cubicBezTo>
                    <a:pt x="2446" y="56"/>
                    <a:pt x="2453" y="52"/>
                    <a:pt x="2463" y="49"/>
                  </a:cubicBezTo>
                  <a:cubicBezTo>
                    <a:pt x="2466" y="50"/>
                    <a:pt x="2468" y="50"/>
                    <a:pt x="2471" y="50"/>
                  </a:cubicBezTo>
                  <a:cubicBezTo>
                    <a:pt x="2471" y="50"/>
                    <a:pt x="2471" y="50"/>
                    <a:pt x="2471" y="50"/>
                  </a:cubicBezTo>
                  <a:cubicBezTo>
                    <a:pt x="2487" y="50"/>
                    <a:pt x="2504" y="50"/>
                    <a:pt x="2516" y="36"/>
                  </a:cubicBezTo>
                  <a:cubicBezTo>
                    <a:pt x="2538" y="36"/>
                    <a:pt x="2551" y="11"/>
                    <a:pt x="2575" y="15"/>
                  </a:cubicBezTo>
                  <a:cubicBezTo>
                    <a:pt x="2549" y="0"/>
                    <a:pt x="2525" y="12"/>
                    <a:pt x="2501" y="20"/>
                  </a:cubicBezTo>
                  <a:close/>
                </a:path>
              </a:pathLst>
            </a:custGeom>
            <a:grp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20" name="Freeform 8"/>
            <p:cNvSpPr>
              <a:spLocks noEditPoints="1"/>
            </p:cNvSpPr>
            <p:nvPr/>
          </p:nvSpPr>
          <p:spPr bwMode="auto">
            <a:xfrm>
              <a:off x="3929063" y="6350"/>
              <a:ext cx="1911350" cy="1619250"/>
            </a:xfrm>
            <a:custGeom>
              <a:avLst/>
              <a:gdLst>
                <a:gd name="T0" fmla="*/ 47 w 1018"/>
                <a:gd name="T1" fmla="*/ 358 h 862"/>
                <a:gd name="T2" fmla="*/ 51 w 1018"/>
                <a:gd name="T3" fmla="*/ 449 h 862"/>
                <a:gd name="T4" fmla="*/ 70 w 1018"/>
                <a:gd name="T5" fmla="*/ 534 h 862"/>
                <a:gd name="T6" fmla="*/ 182 w 1018"/>
                <a:gd name="T7" fmla="*/ 591 h 862"/>
                <a:gd name="T8" fmla="*/ 210 w 1018"/>
                <a:gd name="T9" fmla="*/ 513 h 862"/>
                <a:gd name="T10" fmla="*/ 403 w 1018"/>
                <a:gd name="T11" fmla="*/ 371 h 862"/>
                <a:gd name="T12" fmla="*/ 332 w 1018"/>
                <a:gd name="T13" fmla="*/ 844 h 862"/>
                <a:gd name="T14" fmla="*/ 395 w 1018"/>
                <a:gd name="T15" fmla="*/ 829 h 862"/>
                <a:gd name="T16" fmla="*/ 514 w 1018"/>
                <a:gd name="T17" fmla="*/ 372 h 862"/>
                <a:gd name="T18" fmla="*/ 586 w 1018"/>
                <a:gd name="T19" fmla="*/ 338 h 862"/>
                <a:gd name="T20" fmla="*/ 588 w 1018"/>
                <a:gd name="T21" fmla="*/ 631 h 862"/>
                <a:gd name="T22" fmla="*/ 588 w 1018"/>
                <a:gd name="T23" fmla="*/ 631 h 862"/>
                <a:gd name="T24" fmla="*/ 609 w 1018"/>
                <a:gd name="T25" fmla="*/ 631 h 862"/>
                <a:gd name="T26" fmla="*/ 609 w 1018"/>
                <a:gd name="T27" fmla="*/ 631 h 862"/>
                <a:gd name="T28" fmla="*/ 692 w 1018"/>
                <a:gd name="T29" fmla="*/ 481 h 862"/>
                <a:gd name="T30" fmla="*/ 843 w 1018"/>
                <a:gd name="T31" fmla="*/ 477 h 862"/>
                <a:gd name="T32" fmla="*/ 978 w 1018"/>
                <a:gd name="T33" fmla="*/ 679 h 862"/>
                <a:gd name="T34" fmla="*/ 996 w 1018"/>
                <a:gd name="T35" fmla="*/ 573 h 862"/>
                <a:gd name="T36" fmla="*/ 946 w 1018"/>
                <a:gd name="T37" fmla="*/ 385 h 862"/>
                <a:gd name="T38" fmla="*/ 907 w 1018"/>
                <a:gd name="T39" fmla="*/ 334 h 862"/>
                <a:gd name="T40" fmla="*/ 753 w 1018"/>
                <a:gd name="T41" fmla="*/ 48 h 862"/>
                <a:gd name="T42" fmla="*/ 666 w 1018"/>
                <a:gd name="T43" fmla="*/ 83 h 862"/>
                <a:gd name="T44" fmla="*/ 673 w 1018"/>
                <a:gd name="T45" fmla="*/ 161 h 862"/>
                <a:gd name="T46" fmla="*/ 582 w 1018"/>
                <a:gd name="T47" fmla="*/ 89 h 862"/>
                <a:gd name="T48" fmla="*/ 486 w 1018"/>
                <a:gd name="T49" fmla="*/ 48 h 862"/>
                <a:gd name="T50" fmla="*/ 426 w 1018"/>
                <a:gd name="T51" fmla="*/ 250 h 862"/>
                <a:gd name="T52" fmla="*/ 276 w 1018"/>
                <a:gd name="T53" fmla="*/ 318 h 862"/>
                <a:gd name="T54" fmla="*/ 281 w 1018"/>
                <a:gd name="T55" fmla="*/ 191 h 862"/>
                <a:gd name="T56" fmla="*/ 279 w 1018"/>
                <a:gd name="T57" fmla="*/ 76 h 862"/>
                <a:gd name="T58" fmla="*/ 171 w 1018"/>
                <a:gd name="T59" fmla="*/ 100 h 862"/>
                <a:gd name="T60" fmla="*/ 59 w 1018"/>
                <a:gd name="T61" fmla="*/ 358 h 862"/>
                <a:gd name="T62" fmla="*/ 725 w 1018"/>
                <a:gd name="T63" fmla="*/ 232 h 862"/>
                <a:gd name="T64" fmla="*/ 779 w 1018"/>
                <a:gd name="T65" fmla="*/ 382 h 862"/>
                <a:gd name="T66" fmla="*/ 697 w 1018"/>
                <a:gd name="T67" fmla="*/ 282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18" h="862">
                  <a:moveTo>
                    <a:pt x="59" y="358"/>
                  </a:moveTo>
                  <a:cubicBezTo>
                    <a:pt x="55" y="358"/>
                    <a:pt x="51" y="357"/>
                    <a:pt x="47" y="358"/>
                  </a:cubicBezTo>
                  <a:cubicBezTo>
                    <a:pt x="29" y="362"/>
                    <a:pt x="8" y="362"/>
                    <a:pt x="2" y="386"/>
                  </a:cubicBezTo>
                  <a:cubicBezTo>
                    <a:pt x="0" y="398"/>
                    <a:pt x="40" y="448"/>
                    <a:pt x="51" y="449"/>
                  </a:cubicBezTo>
                  <a:cubicBezTo>
                    <a:pt x="97" y="456"/>
                    <a:pt x="97" y="456"/>
                    <a:pt x="79" y="502"/>
                  </a:cubicBezTo>
                  <a:cubicBezTo>
                    <a:pt x="75" y="512"/>
                    <a:pt x="70" y="523"/>
                    <a:pt x="70" y="534"/>
                  </a:cubicBezTo>
                  <a:cubicBezTo>
                    <a:pt x="69" y="550"/>
                    <a:pt x="60" y="573"/>
                    <a:pt x="83" y="580"/>
                  </a:cubicBezTo>
                  <a:cubicBezTo>
                    <a:pt x="115" y="590"/>
                    <a:pt x="149" y="598"/>
                    <a:pt x="182" y="591"/>
                  </a:cubicBezTo>
                  <a:cubicBezTo>
                    <a:pt x="196" y="589"/>
                    <a:pt x="208" y="578"/>
                    <a:pt x="208" y="559"/>
                  </a:cubicBezTo>
                  <a:cubicBezTo>
                    <a:pt x="208" y="544"/>
                    <a:pt x="209" y="528"/>
                    <a:pt x="210" y="513"/>
                  </a:cubicBezTo>
                  <a:cubicBezTo>
                    <a:pt x="211" y="482"/>
                    <a:pt x="210" y="443"/>
                    <a:pt x="238" y="427"/>
                  </a:cubicBezTo>
                  <a:cubicBezTo>
                    <a:pt x="286" y="398"/>
                    <a:pt x="343" y="388"/>
                    <a:pt x="403" y="371"/>
                  </a:cubicBezTo>
                  <a:cubicBezTo>
                    <a:pt x="386" y="444"/>
                    <a:pt x="369" y="509"/>
                    <a:pt x="354" y="576"/>
                  </a:cubicBezTo>
                  <a:cubicBezTo>
                    <a:pt x="333" y="664"/>
                    <a:pt x="320" y="753"/>
                    <a:pt x="332" y="844"/>
                  </a:cubicBezTo>
                  <a:cubicBezTo>
                    <a:pt x="334" y="862"/>
                    <a:pt x="350" y="858"/>
                    <a:pt x="351" y="858"/>
                  </a:cubicBezTo>
                  <a:cubicBezTo>
                    <a:pt x="365" y="846"/>
                    <a:pt x="386" y="841"/>
                    <a:pt x="395" y="829"/>
                  </a:cubicBezTo>
                  <a:cubicBezTo>
                    <a:pt x="410" y="808"/>
                    <a:pt x="418" y="781"/>
                    <a:pt x="426" y="756"/>
                  </a:cubicBezTo>
                  <a:cubicBezTo>
                    <a:pt x="463" y="630"/>
                    <a:pt x="490" y="501"/>
                    <a:pt x="514" y="372"/>
                  </a:cubicBezTo>
                  <a:cubicBezTo>
                    <a:pt x="524" y="323"/>
                    <a:pt x="547" y="297"/>
                    <a:pt x="593" y="285"/>
                  </a:cubicBezTo>
                  <a:cubicBezTo>
                    <a:pt x="596" y="304"/>
                    <a:pt x="591" y="322"/>
                    <a:pt x="586" y="338"/>
                  </a:cubicBezTo>
                  <a:cubicBezTo>
                    <a:pt x="566" y="401"/>
                    <a:pt x="553" y="465"/>
                    <a:pt x="558" y="530"/>
                  </a:cubicBezTo>
                  <a:cubicBezTo>
                    <a:pt x="560" y="563"/>
                    <a:pt x="546" y="607"/>
                    <a:pt x="588" y="631"/>
                  </a:cubicBezTo>
                  <a:cubicBezTo>
                    <a:pt x="588" y="631"/>
                    <a:pt x="588" y="631"/>
                    <a:pt x="588" y="631"/>
                  </a:cubicBezTo>
                  <a:cubicBezTo>
                    <a:pt x="588" y="631"/>
                    <a:pt x="588" y="631"/>
                    <a:pt x="588" y="631"/>
                  </a:cubicBezTo>
                  <a:cubicBezTo>
                    <a:pt x="591" y="641"/>
                    <a:pt x="594" y="650"/>
                    <a:pt x="598" y="661"/>
                  </a:cubicBezTo>
                  <a:cubicBezTo>
                    <a:pt x="607" y="651"/>
                    <a:pt x="609" y="642"/>
                    <a:pt x="609" y="631"/>
                  </a:cubicBezTo>
                  <a:cubicBezTo>
                    <a:pt x="607" y="629"/>
                    <a:pt x="604" y="627"/>
                    <a:pt x="602" y="626"/>
                  </a:cubicBezTo>
                  <a:cubicBezTo>
                    <a:pt x="604" y="625"/>
                    <a:pt x="607" y="626"/>
                    <a:pt x="609" y="631"/>
                  </a:cubicBezTo>
                  <a:cubicBezTo>
                    <a:pt x="624" y="577"/>
                    <a:pt x="623" y="519"/>
                    <a:pt x="642" y="463"/>
                  </a:cubicBezTo>
                  <a:cubicBezTo>
                    <a:pt x="658" y="474"/>
                    <a:pt x="674" y="479"/>
                    <a:pt x="692" y="481"/>
                  </a:cubicBezTo>
                  <a:cubicBezTo>
                    <a:pt x="733" y="487"/>
                    <a:pt x="770" y="466"/>
                    <a:pt x="810" y="461"/>
                  </a:cubicBezTo>
                  <a:cubicBezTo>
                    <a:pt x="830" y="459"/>
                    <a:pt x="836" y="462"/>
                    <a:pt x="843" y="477"/>
                  </a:cubicBezTo>
                  <a:cubicBezTo>
                    <a:pt x="865" y="521"/>
                    <a:pt x="881" y="567"/>
                    <a:pt x="890" y="617"/>
                  </a:cubicBezTo>
                  <a:cubicBezTo>
                    <a:pt x="902" y="691"/>
                    <a:pt x="905" y="690"/>
                    <a:pt x="978" y="679"/>
                  </a:cubicBezTo>
                  <a:cubicBezTo>
                    <a:pt x="1013" y="674"/>
                    <a:pt x="1018" y="655"/>
                    <a:pt x="1013" y="627"/>
                  </a:cubicBezTo>
                  <a:cubicBezTo>
                    <a:pt x="1010" y="609"/>
                    <a:pt x="1005" y="590"/>
                    <a:pt x="996" y="573"/>
                  </a:cubicBezTo>
                  <a:cubicBezTo>
                    <a:pt x="971" y="523"/>
                    <a:pt x="959" y="469"/>
                    <a:pt x="943" y="416"/>
                  </a:cubicBezTo>
                  <a:cubicBezTo>
                    <a:pt x="939" y="404"/>
                    <a:pt x="941" y="394"/>
                    <a:pt x="946" y="385"/>
                  </a:cubicBezTo>
                  <a:cubicBezTo>
                    <a:pt x="958" y="363"/>
                    <a:pt x="952" y="345"/>
                    <a:pt x="929" y="342"/>
                  </a:cubicBezTo>
                  <a:cubicBezTo>
                    <a:pt x="920" y="341"/>
                    <a:pt x="913" y="345"/>
                    <a:pt x="907" y="334"/>
                  </a:cubicBezTo>
                  <a:cubicBezTo>
                    <a:pt x="880" y="282"/>
                    <a:pt x="848" y="233"/>
                    <a:pt x="825" y="180"/>
                  </a:cubicBezTo>
                  <a:cubicBezTo>
                    <a:pt x="805" y="134"/>
                    <a:pt x="781" y="90"/>
                    <a:pt x="753" y="48"/>
                  </a:cubicBezTo>
                  <a:cubicBezTo>
                    <a:pt x="749" y="41"/>
                    <a:pt x="743" y="28"/>
                    <a:pt x="735" y="32"/>
                  </a:cubicBezTo>
                  <a:cubicBezTo>
                    <a:pt x="710" y="45"/>
                    <a:pt x="684" y="60"/>
                    <a:pt x="666" y="83"/>
                  </a:cubicBezTo>
                  <a:cubicBezTo>
                    <a:pt x="653" y="100"/>
                    <a:pt x="673" y="112"/>
                    <a:pt x="676" y="127"/>
                  </a:cubicBezTo>
                  <a:cubicBezTo>
                    <a:pt x="678" y="139"/>
                    <a:pt x="696" y="150"/>
                    <a:pt x="673" y="161"/>
                  </a:cubicBezTo>
                  <a:cubicBezTo>
                    <a:pt x="636" y="178"/>
                    <a:pt x="601" y="201"/>
                    <a:pt x="557" y="213"/>
                  </a:cubicBezTo>
                  <a:cubicBezTo>
                    <a:pt x="566" y="170"/>
                    <a:pt x="573" y="129"/>
                    <a:pt x="582" y="89"/>
                  </a:cubicBezTo>
                  <a:cubicBezTo>
                    <a:pt x="592" y="45"/>
                    <a:pt x="584" y="29"/>
                    <a:pt x="539" y="12"/>
                  </a:cubicBezTo>
                  <a:cubicBezTo>
                    <a:pt x="506" y="0"/>
                    <a:pt x="499" y="30"/>
                    <a:pt x="486" y="48"/>
                  </a:cubicBezTo>
                  <a:cubicBezTo>
                    <a:pt x="474" y="64"/>
                    <a:pt x="466" y="83"/>
                    <a:pt x="462" y="103"/>
                  </a:cubicBezTo>
                  <a:cubicBezTo>
                    <a:pt x="450" y="152"/>
                    <a:pt x="438" y="201"/>
                    <a:pt x="426" y="250"/>
                  </a:cubicBezTo>
                  <a:cubicBezTo>
                    <a:pt x="423" y="263"/>
                    <a:pt x="421" y="275"/>
                    <a:pt x="406" y="280"/>
                  </a:cubicBezTo>
                  <a:cubicBezTo>
                    <a:pt x="363" y="292"/>
                    <a:pt x="319" y="305"/>
                    <a:pt x="276" y="318"/>
                  </a:cubicBezTo>
                  <a:cubicBezTo>
                    <a:pt x="255" y="324"/>
                    <a:pt x="252" y="314"/>
                    <a:pt x="255" y="297"/>
                  </a:cubicBezTo>
                  <a:cubicBezTo>
                    <a:pt x="261" y="261"/>
                    <a:pt x="266" y="225"/>
                    <a:pt x="281" y="191"/>
                  </a:cubicBezTo>
                  <a:cubicBezTo>
                    <a:pt x="294" y="161"/>
                    <a:pt x="298" y="130"/>
                    <a:pt x="300" y="99"/>
                  </a:cubicBezTo>
                  <a:cubicBezTo>
                    <a:pt x="301" y="83"/>
                    <a:pt x="297" y="76"/>
                    <a:pt x="279" y="76"/>
                  </a:cubicBezTo>
                  <a:cubicBezTo>
                    <a:pt x="261" y="75"/>
                    <a:pt x="242" y="71"/>
                    <a:pt x="224" y="66"/>
                  </a:cubicBezTo>
                  <a:cubicBezTo>
                    <a:pt x="192" y="57"/>
                    <a:pt x="183" y="72"/>
                    <a:pt x="171" y="100"/>
                  </a:cubicBezTo>
                  <a:cubicBezTo>
                    <a:pt x="143" y="164"/>
                    <a:pt x="145" y="233"/>
                    <a:pt x="126" y="298"/>
                  </a:cubicBezTo>
                  <a:cubicBezTo>
                    <a:pt x="114" y="341"/>
                    <a:pt x="97" y="356"/>
                    <a:pt x="59" y="358"/>
                  </a:cubicBezTo>
                  <a:close/>
                  <a:moveTo>
                    <a:pt x="697" y="282"/>
                  </a:moveTo>
                  <a:cubicBezTo>
                    <a:pt x="703" y="265"/>
                    <a:pt x="715" y="249"/>
                    <a:pt x="725" y="232"/>
                  </a:cubicBezTo>
                  <a:cubicBezTo>
                    <a:pt x="757" y="273"/>
                    <a:pt x="777" y="314"/>
                    <a:pt x="794" y="358"/>
                  </a:cubicBezTo>
                  <a:cubicBezTo>
                    <a:pt x="802" y="378"/>
                    <a:pt x="797" y="383"/>
                    <a:pt x="779" y="382"/>
                  </a:cubicBezTo>
                  <a:cubicBezTo>
                    <a:pt x="774" y="382"/>
                    <a:pt x="769" y="383"/>
                    <a:pt x="764" y="383"/>
                  </a:cubicBezTo>
                  <a:cubicBezTo>
                    <a:pt x="618" y="393"/>
                    <a:pt x="664" y="384"/>
                    <a:pt x="697" y="282"/>
                  </a:cubicBezTo>
                  <a:close/>
                </a:path>
              </a:pathLst>
            </a:custGeom>
            <a:grp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21" name="Freeform 9"/>
            <p:cNvSpPr>
              <a:spLocks noEditPoints="1"/>
            </p:cNvSpPr>
            <p:nvPr/>
          </p:nvSpPr>
          <p:spPr bwMode="auto">
            <a:xfrm>
              <a:off x="6592888" y="-477838"/>
              <a:ext cx="1638300" cy="1947863"/>
            </a:xfrm>
            <a:custGeom>
              <a:avLst/>
              <a:gdLst>
                <a:gd name="T0" fmla="*/ 14 w 873"/>
                <a:gd name="T1" fmla="*/ 1009 h 1036"/>
                <a:gd name="T2" fmla="*/ 20 w 873"/>
                <a:gd name="T3" fmla="*/ 1026 h 1036"/>
                <a:gd name="T4" fmla="*/ 44 w 873"/>
                <a:gd name="T5" fmla="*/ 1024 h 1036"/>
                <a:gd name="T6" fmla="*/ 118 w 873"/>
                <a:gd name="T7" fmla="*/ 878 h 1036"/>
                <a:gd name="T8" fmla="*/ 151 w 873"/>
                <a:gd name="T9" fmla="*/ 746 h 1036"/>
                <a:gd name="T10" fmla="*/ 167 w 873"/>
                <a:gd name="T11" fmla="*/ 764 h 1036"/>
                <a:gd name="T12" fmla="*/ 280 w 873"/>
                <a:gd name="T13" fmla="*/ 911 h 1036"/>
                <a:gd name="T14" fmla="*/ 435 w 873"/>
                <a:gd name="T15" fmla="*/ 964 h 1036"/>
                <a:gd name="T16" fmla="*/ 466 w 873"/>
                <a:gd name="T17" fmla="*/ 913 h 1036"/>
                <a:gd name="T18" fmla="*/ 696 w 873"/>
                <a:gd name="T19" fmla="*/ 846 h 1036"/>
                <a:gd name="T20" fmla="*/ 762 w 873"/>
                <a:gd name="T21" fmla="*/ 639 h 1036"/>
                <a:gd name="T22" fmla="*/ 639 w 873"/>
                <a:gd name="T23" fmla="*/ 496 h 1036"/>
                <a:gd name="T24" fmla="*/ 650 w 873"/>
                <a:gd name="T25" fmla="*/ 490 h 1036"/>
                <a:gd name="T26" fmla="*/ 676 w 873"/>
                <a:gd name="T27" fmla="*/ 443 h 1036"/>
                <a:gd name="T28" fmla="*/ 650 w 873"/>
                <a:gd name="T29" fmla="*/ 416 h 1036"/>
                <a:gd name="T30" fmla="*/ 650 w 873"/>
                <a:gd name="T31" fmla="*/ 401 h 1036"/>
                <a:gd name="T32" fmla="*/ 766 w 873"/>
                <a:gd name="T33" fmla="*/ 311 h 1036"/>
                <a:gd name="T34" fmla="*/ 837 w 873"/>
                <a:gd name="T35" fmla="*/ 325 h 1036"/>
                <a:gd name="T36" fmla="*/ 837 w 873"/>
                <a:gd name="T37" fmla="*/ 325 h 1036"/>
                <a:gd name="T38" fmla="*/ 863 w 873"/>
                <a:gd name="T39" fmla="*/ 362 h 1036"/>
                <a:gd name="T40" fmla="*/ 858 w 873"/>
                <a:gd name="T41" fmla="*/ 317 h 1036"/>
                <a:gd name="T42" fmla="*/ 861 w 873"/>
                <a:gd name="T43" fmla="*/ 281 h 1036"/>
                <a:gd name="T44" fmla="*/ 677 w 873"/>
                <a:gd name="T45" fmla="*/ 218 h 1036"/>
                <a:gd name="T46" fmla="*/ 613 w 873"/>
                <a:gd name="T47" fmla="*/ 265 h 1036"/>
                <a:gd name="T48" fmla="*/ 474 w 873"/>
                <a:gd name="T49" fmla="*/ 462 h 1036"/>
                <a:gd name="T50" fmla="*/ 446 w 873"/>
                <a:gd name="T51" fmla="*/ 482 h 1036"/>
                <a:gd name="T52" fmla="*/ 227 w 873"/>
                <a:gd name="T53" fmla="*/ 529 h 1036"/>
                <a:gd name="T54" fmla="*/ 204 w 873"/>
                <a:gd name="T55" fmla="*/ 507 h 1036"/>
                <a:gd name="T56" fmla="*/ 256 w 873"/>
                <a:gd name="T57" fmla="*/ 298 h 1036"/>
                <a:gd name="T58" fmla="*/ 306 w 873"/>
                <a:gd name="T59" fmla="*/ 72 h 1036"/>
                <a:gd name="T60" fmla="*/ 256 w 873"/>
                <a:gd name="T61" fmla="*/ 12 h 1036"/>
                <a:gd name="T62" fmla="*/ 217 w 873"/>
                <a:gd name="T63" fmla="*/ 37 h 1036"/>
                <a:gd name="T64" fmla="*/ 173 w 873"/>
                <a:gd name="T65" fmla="*/ 140 h 1036"/>
                <a:gd name="T66" fmla="*/ 88 w 873"/>
                <a:gd name="T67" fmla="*/ 513 h 1036"/>
                <a:gd name="T68" fmla="*/ 57 w 873"/>
                <a:gd name="T69" fmla="*/ 633 h 1036"/>
                <a:gd name="T70" fmla="*/ 14 w 873"/>
                <a:gd name="T71" fmla="*/ 1009 h 1036"/>
                <a:gd name="T72" fmla="*/ 431 w 873"/>
                <a:gd name="T73" fmla="*/ 585 h 1036"/>
                <a:gd name="T74" fmla="*/ 442 w 873"/>
                <a:gd name="T75" fmla="*/ 583 h 1036"/>
                <a:gd name="T76" fmla="*/ 566 w 873"/>
                <a:gd name="T77" fmla="*/ 617 h 1036"/>
                <a:gd name="T78" fmla="*/ 617 w 873"/>
                <a:gd name="T79" fmla="*/ 656 h 1036"/>
                <a:gd name="T80" fmla="*/ 629 w 873"/>
                <a:gd name="T81" fmla="*/ 754 h 1036"/>
                <a:gd name="T82" fmla="*/ 521 w 873"/>
                <a:gd name="T83" fmla="*/ 826 h 1036"/>
                <a:gd name="T84" fmla="*/ 469 w 873"/>
                <a:gd name="T85" fmla="*/ 873 h 1036"/>
                <a:gd name="T86" fmla="*/ 456 w 873"/>
                <a:gd name="T87" fmla="*/ 875 h 1036"/>
                <a:gd name="T88" fmla="*/ 440 w 873"/>
                <a:gd name="T89" fmla="*/ 881 h 1036"/>
                <a:gd name="T90" fmla="*/ 440 w 873"/>
                <a:gd name="T91" fmla="*/ 881 h 1036"/>
                <a:gd name="T92" fmla="*/ 440 w 873"/>
                <a:gd name="T93" fmla="*/ 881 h 1036"/>
                <a:gd name="T94" fmla="*/ 370 w 873"/>
                <a:gd name="T95" fmla="*/ 820 h 1036"/>
                <a:gd name="T96" fmla="*/ 313 w 873"/>
                <a:gd name="T97" fmla="*/ 762 h 1036"/>
                <a:gd name="T98" fmla="*/ 205 w 873"/>
                <a:gd name="T99" fmla="*/ 650 h 1036"/>
                <a:gd name="T100" fmla="*/ 431 w 873"/>
                <a:gd name="T101" fmla="*/ 585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73" h="1036">
                  <a:moveTo>
                    <a:pt x="14" y="1009"/>
                  </a:moveTo>
                  <a:cubicBezTo>
                    <a:pt x="14" y="1015"/>
                    <a:pt x="9" y="1032"/>
                    <a:pt x="20" y="1026"/>
                  </a:cubicBezTo>
                  <a:cubicBezTo>
                    <a:pt x="29" y="1021"/>
                    <a:pt x="33" y="1036"/>
                    <a:pt x="44" y="1024"/>
                  </a:cubicBezTo>
                  <a:cubicBezTo>
                    <a:pt x="83" y="982"/>
                    <a:pt x="105" y="933"/>
                    <a:pt x="118" y="878"/>
                  </a:cubicBezTo>
                  <a:cubicBezTo>
                    <a:pt x="129" y="836"/>
                    <a:pt x="139" y="793"/>
                    <a:pt x="151" y="746"/>
                  </a:cubicBezTo>
                  <a:cubicBezTo>
                    <a:pt x="159" y="755"/>
                    <a:pt x="164" y="759"/>
                    <a:pt x="167" y="764"/>
                  </a:cubicBezTo>
                  <a:cubicBezTo>
                    <a:pt x="205" y="813"/>
                    <a:pt x="243" y="862"/>
                    <a:pt x="280" y="911"/>
                  </a:cubicBezTo>
                  <a:cubicBezTo>
                    <a:pt x="320" y="964"/>
                    <a:pt x="374" y="978"/>
                    <a:pt x="435" y="964"/>
                  </a:cubicBezTo>
                  <a:cubicBezTo>
                    <a:pt x="460" y="959"/>
                    <a:pt x="488" y="949"/>
                    <a:pt x="466" y="913"/>
                  </a:cubicBezTo>
                  <a:cubicBezTo>
                    <a:pt x="550" y="909"/>
                    <a:pt x="628" y="898"/>
                    <a:pt x="696" y="846"/>
                  </a:cubicBezTo>
                  <a:cubicBezTo>
                    <a:pt x="763" y="796"/>
                    <a:pt x="789" y="719"/>
                    <a:pt x="762" y="639"/>
                  </a:cubicBezTo>
                  <a:cubicBezTo>
                    <a:pt x="741" y="574"/>
                    <a:pt x="691" y="535"/>
                    <a:pt x="639" y="496"/>
                  </a:cubicBezTo>
                  <a:cubicBezTo>
                    <a:pt x="644" y="494"/>
                    <a:pt x="647" y="492"/>
                    <a:pt x="650" y="490"/>
                  </a:cubicBezTo>
                  <a:cubicBezTo>
                    <a:pt x="665" y="478"/>
                    <a:pt x="673" y="460"/>
                    <a:pt x="676" y="443"/>
                  </a:cubicBezTo>
                  <a:cubicBezTo>
                    <a:pt x="679" y="429"/>
                    <a:pt x="671" y="415"/>
                    <a:pt x="650" y="416"/>
                  </a:cubicBezTo>
                  <a:cubicBezTo>
                    <a:pt x="643" y="416"/>
                    <a:pt x="646" y="404"/>
                    <a:pt x="650" y="401"/>
                  </a:cubicBezTo>
                  <a:cubicBezTo>
                    <a:pt x="689" y="371"/>
                    <a:pt x="702" y="310"/>
                    <a:pt x="766" y="311"/>
                  </a:cubicBezTo>
                  <a:cubicBezTo>
                    <a:pt x="791" y="312"/>
                    <a:pt x="813" y="322"/>
                    <a:pt x="837" y="325"/>
                  </a:cubicBezTo>
                  <a:cubicBezTo>
                    <a:pt x="837" y="325"/>
                    <a:pt x="837" y="325"/>
                    <a:pt x="837" y="325"/>
                  </a:cubicBezTo>
                  <a:cubicBezTo>
                    <a:pt x="840" y="341"/>
                    <a:pt x="860" y="345"/>
                    <a:pt x="863" y="362"/>
                  </a:cubicBezTo>
                  <a:cubicBezTo>
                    <a:pt x="870" y="345"/>
                    <a:pt x="868" y="331"/>
                    <a:pt x="858" y="317"/>
                  </a:cubicBezTo>
                  <a:cubicBezTo>
                    <a:pt x="873" y="306"/>
                    <a:pt x="868" y="294"/>
                    <a:pt x="861" y="281"/>
                  </a:cubicBezTo>
                  <a:cubicBezTo>
                    <a:pt x="835" y="230"/>
                    <a:pt x="755" y="177"/>
                    <a:pt x="677" y="218"/>
                  </a:cubicBezTo>
                  <a:cubicBezTo>
                    <a:pt x="653" y="231"/>
                    <a:pt x="632" y="246"/>
                    <a:pt x="613" y="265"/>
                  </a:cubicBezTo>
                  <a:cubicBezTo>
                    <a:pt x="555" y="322"/>
                    <a:pt x="490" y="375"/>
                    <a:pt x="474" y="462"/>
                  </a:cubicBezTo>
                  <a:cubicBezTo>
                    <a:pt x="470" y="480"/>
                    <a:pt x="457" y="478"/>
                    <a:pt x="446" y="482"/>
                  </a:cubicBezTo>
                  <a:cubicBezTo>
                    <a:pt x="374" y="504"/>
                    <a:pt x="301" y="514"/>
                    <a:pt x="227" y="529"/>
                  </a:cubicBezTo>
                  <a:cubicBezTo>
                    <a:pt x="205" y="533"/>
                    <a:pt x="200" y="526"/>
                    <a:pt x="204" y="507"/>
                  </a:cubicBezTo>
                  <a:cubicBezTo>
                    <a:pt x="221" y="437"/>
                    <a:pt x="236" y="367"/>
                    <a:pt x="256" y="298"/>
                  </a:cubicBezTo>
                  <a:cubicBezTo>
                    <a:pt x="277" y="223"/>
                    <a:pt x="288" y="147"/>
                    <a:pt x="306" y="72"/>
                  </a:cubicBezTo>
                  <a:cubicBezTo>
                    <a:pt x="315" y="32"/>
                    <a:pt x="281" y="24"/>
                    <a:pt x="256" y="12"/>
                  </a:cubicBezTo>
                  <a:cubicBezTo>
                    <a:pt x="233" y="0"/>
                    <a:pt x="226" y="24"/>
                    <a:pt x="217" y="37"/>
                  </a:cubicBezTo>
                  <a:cubicBezTo>
                    <a:pt x="194" y="68"/>
                    <a:pt x="181" y="103"/>
                    <a:pt x="173" y="140"/>
                  </a:cubicBezTo>
                  <a:cubicBezTo>
                    <a:pt x="145" y="265"/>
                    <a:pt x="120" y="390"/>
                    <a:pt x="88" y="513"/>
                  </a:cubicBezTo>
                  <a:cubicBezTo>
                    <a:pt x="77" y="553"/>
                    <a:pt x="64" y="591"/>
                    <a:pt x="57" y="633"/>
                  </a:cubicBezTo>
                  <a:cubicBezTo>
                    <a:pt x="35" y="758"/>
                    <a:pt x="0" y="881"/>
                    <a:pt x="14" y="1009"/>
                  </a:cubicBezTo>
                  <a:close/>
                  <a:moveTo>
                    <a:pt x="431" y="585"/>
                  </a:moveTo>
                  <a:cubicBezTo>
                    <a:pt x="435" y="585"/>
                    <a:pt x="439" y="585"/>
                    <a:pt x="442" y="583"/>
                  </a:cubicBezTo>
                  <a:cubicBezTo>
                    <a:pt x="498" y="542"/>
                    <a:pt x="531" y="579"/>
                    <a:pt x="566" y="617"/>
                  </a:cubicBezTo>
                  <a:cubicBezTo>
                    <a:pt x="580" y="633"/>
                    <a:pt x="598" y="647"/>
                    <a:pt x="617" y="656"/>
                  </a:cubicBezTo>
                  <a:cubicBezTo>
                    <a:pt x="666" y="679"/>
                    <a:pt x="659" y="719"/>
                    <a:pt x="629" y="754"/>
                  </a:cubicBezTo>
                  <a:cubicBezTo>
                    <a:pt x="601" y="788"/>
                    <a:pt x="559" y="807"/>
                    <a:pt x="521" y="826"/>
                  </a:cubicBezTo>
                  <a:cubicBezTo>
                    <a:pt x="497" y="838"/>
                    <a:pt x="475" y="843"/>
                    <a:pt x="469" y="873"/>
                  </a:cubicBezTo>
                  <a:cubicBezTo>
                    <a:pt x="469" y="874"/>
                    <a:pt x="461" y="874"/>
                    <a:pt x="456" y="875"/>
                  </a:cubicBezTo>
                  <a:cubicBezTo>
                    <a:pt x="451" y="877"/>
                    <a:pt x="445" y="879"/>
                    <a:pt x="440" y="881"/>
                  </a:cubicBezTo>
                  <a:cubicBezTo>
                    <a:pt x="440" y="881"/>
                    <a:pt x="440" y="881"/>
                    <a:pt x="440" y="881"/>
                  </a:cubicBezTo>
                  <a:cubicBezTo>
                    <a:pt x="440" y="881"/>
                    <a:pt x="440" y="881"/>
                    <a:pt x="440" y="881"/>
                  </a:cubicBezTo>
                  <a:cubicBezTo>
                    <a:pt x="428" y="848"/>
                    <a:pt x="393" y="841"/>
                    <a:pt x="370" y="820"/>
                  </a:cubicBezTo>
                  <a:cubicBezTo>
                    <a:pt x="350" y="802"/>
                    <a:pt x="331" y="783"/>
                    <a:pt x="313" y="762"/>
                  </a:cubicBezTo>
                  <a:cubicBezTo>
                    <a:pt x="280" y="723"/>
                    <a:pt x="241" y="688"/>
                    <a:pt x="205" y="650"/>
                  </a:cubicBezTo>
                  <a:cubicBezTo>
                    <a:pt x="278" y="625"/>
                    <a:pt x="353" y="599"/>
                    <a:pt x="431" y="585"/>
                  </a:cubicBezTo>
                  <a:close/>
                </a:path>
              </a:pathLst>
            </a:custGeom>
            <a:grpFill/>
            <a:ln>
              <a:noFill/>
            </a:ln>
          </p:spPr>
          <p:txBody>
            <a:bodyPr vert="horz" wrap="square" lIns="91440" tIns="45720" rIns="91440" bIns="45720" numCol="1" anchor="t" anchorCtr="0" compatLnSpc="1"/>
            <a:lstStyle/>
            <a:p>
              <a:endParaRPr lang="zh-CN" altLang="en-US">
                <a:solidFill>
                  <a:schemeClr val="accent2"/>
                </a:solidFill>
              </a:endParaRPr>
            </a:p>
          </p:txBody>
        </p:sp>
      </p:gr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pic>
        <p:nvPicPr>
          <p:cNvPr id="6" name="图片 5" descr="图片7"/>
          <p:cNvPicPr>
            <a:picLocks noChangeAspect="1"/>
          </p:cNvPicPr>
          <p:nvPr>
            <p:custDataLst>
              <p:tags r:id="rId1"/>
            </p:custDataLst>
          </p:nvPr>
        </p:nvPicPr>
        <p:blipFill>
          <a:blip r:embed="rId9"/>
          <a:srcRect/>
          <a:stretch>
            <a:fillRect/>
          </a:stretch>
        </p:blipFill>
        <p:spPr>
          <a:xfrm>
            <a:off x="9058275" y="78105"/>
            <a:ext cx="2771775" cy="1440815"/>
          </a:xfrm>
          <a:prstGeom prst="rect">
            <a:avLst/>
          </a:prstGeom>
        </p:spPr>
      </p:pic>
      <p:pic>
        <p:nvPicPr>
          <p:cNvPr id="8" name="图片 7" descr="图片11"/>
          <p:cNvPicPr>
            <a:picLocks noChangeAspect="1"/>
          </p:cNvPicPr>
          <p:nvPr>
            <p:custDataLst>
              <p:tags r:id="rId2"/>
            </p:custDataLst>
          </p:nvPr>
        </p:nvPicPr>
        <p:blipFill>
          <a:blip r:embed="rId10"/>
          <a:srcRect/>
          <a:stretch>
            <a:fillRect/>
          </a:stretch>
        </p:blipFill>
        <p:spPr>
          <a:xfrm>
            <a:off x="10813415" y="1028700"/>
            <a:ext cx="1257935" cy="393065"/>
          </a:xfrm>
          <a:prstGeom prst="rect">
            <a:avLst/>
          </a:prstGeom>
        </p:spPr>
      </p:pic>
      <p:pic>
        <p:nvPicPr>
          <p:cNvPr id="7" name="图片 6" descr="图片11"/>
          <p:cNvPicPr>
            <a:picLocks noChangeAspect="1"/>
          </p:cNvPicPr>
          <p:nvPr>
            <p:custDataLst>
              <p:tags r:id="rId3"/>
            </p:custDataLst>
          </p:nvPr>
        </p:nvPicPr>
        <p:blipFill>
          <a:blip r:embed="rId11"/>
          <a:srcRect/>
          <a:stretch>
            <a:fillRect/>
          </a:stretch>
        </p:blipFill>
        <p:spPr>
          <a:xfrm>
            <a:off x="8006715" y="259080"/>
            <a:ext cx="1221740" cy="511175"/>
          </a:xfrm>
          <a:prstGeom prst="rect">
            <a:avLst/>
          </a:prstGeom>
        </p:spPr>
      </p:pic>
      <p:sp>
        <p:nvSpPr>
          <p:cNvPr id="2" name="标题 1"/>
          <p:cNvSpPr>
            <a:spLocks noGrp="1"/>
          </p:cNvSpPr>
          <p:nvPr>
            <p:ph type="title"/>
            <p:custDataLst>
              <p:tags r:id="rId4"/>
            </p:custDataLst>
          </p:nvPr>
        </p:nvSpPr>
        <p:spPr/>
        <p:txBody>
          <a:bodyPr/>
          <a:lstStyle>
            <a:lvl1pPr>
              <a:defRPr baseline="0">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2021/12/22</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p:custDataLst>
              <p:tags r:id="rId1"/>
            </p:custDataLst>
          </p:nvPr>
        </p:nvSpPr>
        <p:spPr>
          <a:xfrm>
            <a:off x="29407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custDataLst>
              <p:tags r:id="rId2"/>
            </p:custDataLst>
          </p:nvPr>
        </p:nvPicPr>
        <p:blipFill>
          <a:blip r:embed="rId10"/>
          <a:srcRect/>
          <a:stretch>
            <a:fillRect/>
          </a:stretch>
        </p:blipFill>
        <p:spPr>
          <a:xfrm flipV="1">
            <a:off x="10744200" y="304165"/>
            <a:ext cx="1156335" cy="459105"/>
          </a:xfrm>
          <a:prstGeom prst="rect">
            <a:avLst/>
          </a:prstGeom>
        </p:spPr>
      </p:pic>
      <p:pic>
        <p:nvPicPr>
          <p:cNvPr id="6" name="图片 5"/>
          <p:cNvPicPr>
            <a:picLocks noChangeAspect="1"/>
          </p:cNvPicPr>
          <p:nvPr>
            <p:custDataLst>
              <p:tags r:id="rId3"/>
            </p:custDataLst>
          </p:nvPr>
        </p:nvPicPr>
        <p:blipFill>
          <a:blip r:embed="rId10"/>
          <a:srcRect/>
          <a:stretch>
            <a:fillRect/>
          </a:stretch>
        </p:blipFill>
        <p:spPr>
          <a:xfrm flipH="1">
            <a:off x="294005" y="6094095"/>
            <a:ext cx="1156335" cy="459105"/>
          </a:xfrm>
          <a:prstGeom prst="rect">
            <a:avLst/>
          </a:prstGeom>
        </p:spPr>
      </p:pic>
      <p:sp>
        <p:nvSpPr>
          <p:cNvPr id="2" name="标题 1"/>
          <p:cNvSpPr>
            <a:spLocks noGrp="1"/>
          </p:cNvSpPr>
          <p:nvPr>
            <p:ph type="title" hasCustomPrompt="1"/>
            <p:custDataLst>
              <p:tags r:id="rId4"/>
            </p:custDataLst>
          </p:nvPr>
        </p:nvSpPr>
        <p:spPr>
          <a:xfrm>
            <a:off x="1282870" y="1249200"/>
            <a:ext cx="9626400" cy="723600"/>
          </a:xfrm>
        </p:spPr>
        <p:txBody>
          <a:bodyPr anchor="ctr"/>
          <a:lstStyle>
            <a:lvl1pPr>
              <a:defRPr sz="32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p>
        </p:txBody>
      </p:sp>
      <p:sp>
        <p:nvSpPr>
          <p:cNvPr id="7" name="内容占位符 6"/>
          <p:cNvSpPr>
            <a:spLocks noGrp="1"/>
          </p:cNvSpPr>
          <p:nvPr>
            <p:ph sz="quarter" idx="13"/>
            <p:custDataLst>
              <p:tags r:id="rId5"/>
            </p:custDataLst>
          </p:nvPr>
        </p:nvSpPr>
        <p:spPr>
          <a:xfrm>
            <a:off x="1282383" y="2163600"/>
            <a:ext cx="9626600" cy="34452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3" name="日期占位符 2"/>
          <p:cNvSpPr>
            <a:spLocks noGrp="1"/>
          </p:cNvSpPr>
          <p:nvPr>
            <p:ph type="dt" sz="half" idx="10"/>
            <p:custDataLst>
              <p:tags r:id="rId6"/>
            </p:custDataLst>
          </p:nvPr>
        </p:nvSpPr>
        <p:spPr>
          <a:xfrm>
            <a:off x="5403002" y="6515100"/>
            <a:ext cx="1388536" cy="206381"/>
          </a:xfrm>
        </p:spPr>
        <p:txBody>
          <a:bodyPr/>
          <a:lstStyle/>
          <a:p>
            <a:fld id="{760FBDFE-C587-4B4C-A407-44438C67B59E}" type="datetimeFigureOut">
              <a:rPr lang="zh-CN" altLang="en-US" smtClean="0"/>
              <a:t>2021/12/22</a:t>
            </a:fld>
            <a:endParaRPr lang="zh-CN" altLang="en-US"/>
          </a:p>
        </p:txBody>
      </p:sp>
      <p:sp>
        <p:nvSpPr>
          <p:cNvPr id="4" name="页脚占位符 3"/>
          <p:cNvSpPr>
            <a:spLocks noGrp="1"/>
          </p:cNvSpPr>
          <p:nvPr>
            <p:ph type="ftr" sz="quarter" idx="11"/>
            <p:custDataLst>
              <p:tags r:id="rId7"/>
            </p:custDataLst>
          </p:nvPr>
        </p:nvSpPr>
        <p:spPr>
          <a:xfrm>
            <a:off x="671194" y="6515100"/>
            <a:ext cx="4140201" cy="206381"/>
          </a:xfrm>
        </p:spPr>
        <p:txBody>
          <a:bodyPr/>
          <a:lstStyle/>
          <a:p>
            <a:endParaRPr lang="zh-CN" altLang="en-US" dirty="0"/>
          </a:p>
        </p:txBody>
      </p:sp>
      <p:sp>
        <p:nvSpPr>
          <p:cNvPr id="5" name="灯片编号占位符 4"/>
          <p:cNvSpPr>
            <a:spLocks noGrp="1"/>
          </p:cNvSpPr>
          <p:nvPr>
            <p:ph type="sldNum" sz="quarter" idx="12"/>
            <p:custDataLst>
              <p:tags r:id="rId8"/>
            </p:custDataLst>
          </p:nvPr>
        </p:nvSpPr>
        <p:spPr>
          <a:xfrm>
            <a:off x="8611869" y="6515100"/>
            <a:ext cx="2909888" cy="206381"/>
          </a:xfrm>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p:custDataLst>
              <p:tags r:id="rId1"/>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pic>
        <p:nvPicPr>
          <p:cNvPr id="12" name="图片 11" descr="图片11"/>
          <p:cNvPicPr>
            <a:picLocks noChangeAspect="1"/>
          </p:cNvPicPr>
          <p:nvPr>
            <p:custDataLst>
              <p:tags r:id="rId2"/>
            </p:custDataLst>
          </p:nvPr>
        </p:nvPicPr>
        <p:blipFill>
          <a:blip r:embed="rId12"/>
          <a:srcRect/>
          <a:stretch>
            <a:fillRect/>
          </a:stretch>
        </p:blipFill>
        <p:spPr>
          <a:xfrm>
            <a:off x="-7620" y="60960"/>
            <a:ext cx="2183765" cy="913765"/>
          </a:xfrm>
          <a:prstGeom prst="rect">
            <a:avLst/>
          </a:prstGeom>
        </p:spPr>
      </p:pic>
      <p:pic>
        <p:nvPicPr>
          <p:cNvPr id="6" name="图片 5" descr="图片13"/>
          <p:cNvPicPr>
            <a:picLocks noChangeAspect="1"/>
          </p:cNvPicPr>
          <p:nvPr>
            <p:custDataLst>
              <p:tags r:id="rId3"/>
            </p:custDataLst>
          </p:nvPr>
        </p:nvPicPr>
        <p:blipFill>
          <a:blip r:embed="rId13"/>
          <a:srcRect/>
          <a:stretch>
            <a:fillRect/>
          </a:stretch>
        </p:blipFill>
        <p:spPr>
          <a:xfrm rot="2040000">
            <a:off x="10567035" y="5295265"/>
            <a:ext cx="1462405" cy="1459865"/>
          </a:xfrm>
          <a:prstGeom prst="rect">
            <a:avLst/>
          </a:prstGeom>
        </p:spPr>
      </p:pic>
      <p:pic>
        <p:nvPicPr>
          <p:cNvPr id="10" name="图片 9" descr="图片13"/>
          <p:cNvPicPr>
            <a:picLocks noChangeAspect="1"/>
          </p:cNvPicPr>
          <p:nvPr>
            <p:custDataLst>
              <p:tags r:id="rId4"/>
            </p:custDataLst>
          </p:nvPr>
        </p:nvPicPr>
        <p:blipFill>
          <a:blip r:embed="rId14"/>
          <a:srcRect/>
          <a:stretch>
            <a:fillRect/>
          </a:stretch>
        </p:blipFill>
        <p:spPr>
          <a:xfrm rot="19380000" flipH="1">
            <a:off x="9532620" y="6080760"/>
            <a:ext cx="702945" cy="701675"/>
          </a:xfrm>
          <a:prstGeom prst="rect">
            <a:avLst/>
          </a:prstGeom>
        </p:spPr>
      </p:pic>
      <p:sp>
        <p:nvSpPr>
          <p:cNvPr id="2" name="标题 1"/>
          <p:cNvSpPr>
            <a:spLocks noGrp="1"/>
          </p:cNvSpPr>
          <p:nvPr>
            <p:ph type="title" hasCustomPrompt="1"/>
            <p:custDataLst>
              <p:tags r:id="rId5"/>
            </p:custDataLst>
          </p:nvPr>
        </p:nvSpPr>
        <p:spPr>
          <a:xfrm>
            <a:off x="583200" y="770400"/>
            <a:ext cx="3960000" cy="882000"/>
          </a:xfrm>
        </p:spPr>
        <p:txBody>
          <a:bodyPr anchor="ctr"/>
          <a:lstStyle>
            <a:lvl1pPr>
              <a:defRPr sz="3600" baseline="0">
                <a:solidFill>
                  <a:schemeClr val="tx1"/>
                </a:solidFill>
                <a:latin typeface="Arial" panose="020B0604020202020204" pitchFamily="34" charset="0"/>
                <a:ea typeface="微软雅黑" panose="020B0503020204020204" pitchFamily="34" charset="-122"/>
              </a:defRPr>
            </a:lvl1pPr>
          </a:lstStyle>
          <a:p>
            <a:r>
              <a:rPr lang="zh-CN" altLang="en-US" dirty="0"/>
              <a:t>单击编辑标题</a:t>
            </a:r>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t>2021/12/22</a:t>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9"/>
            </p:custDataLst>
          </p:nvPr>
        </p:nvSpPr>
        <p:spPr>
          <a:xfrm>
            <a:off x="586800" y="1764000"/>
            <a:ext cx="3956400" cy="40932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10"/>
            </p:custDataLst>
          </p:nvPr>
        </p:nvSpPr>
        <p:spPr>
          <a:xfrm>
            <a:off x="5101200" y="769938"/>
            <a:ext cx="6480000" cy="5087937"/>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pic>
        <p:nvPicPr>
          <p:cNvPr id="314" name="图片 313"/>
          <p:cNvPicPr>
            <a:picLocks noChangeAspect="1"/>
          </p:cNvPicPr>
          <p:nvPr>
            <p:custDataLst>
              <p:tags r:id="rId1"/>
            </p:custDataLst>
          </p:nvPr>
        </p:nvPicPr>
        <p:blipFill>
          <a:blip r:embed="rId10"/>
          <a:srcRect/>
          <a:stretch>
            <a:fillRect/>
          </a:stretch>
        </p:blipFill>
        <p:spPr>
          <a:xfrm flipH="1">
            <a:off x="0" y="4156075"/>
            <a:ext cx="3240405" cy="2701925"/>
          </a:xfrm>
          <a:prstGeom prst="rect">
            <a:avLst/>
          </a:prstGeom>
        </p:spPr>
      </p:pic>
      <p:sp>
        <p:nvSpPr>
          <p:cNvPr id="10" name="矩形 9"/>
          <p:cNvSpPr/>
          <p:nvPr>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612000" y="781200"/>
            <a:ext cx="10976400" cy="626400"/>
          </a:xfrm>
        </p:spPr>
        <p:txBody>
          <a:bodyPr anchor="ctr"/>
          <a:lstStyle>
            <a:lvl1pPr algn="ctr">
              <a:defRPr sz="3600" baseline="0">
                <a:solidFill>
                  <a:schemeClr val="tx1"/>
                </a:solidFill>
                <a:latin typeface="Arial" panose="020B0604020202020204" pitchFamily="34" charset="0"/>
                <a:ea typeface="微软雅黑" panose="020B0503020204020204" pitchFamily="34" charset="-122"/>
              </a:defRPr>
            </a:lvl1pPr>
          </a:lstStyle>
          <a:p>
            <a:r>
              <a:rPr lang="zh-CN" altLang="en-US"/>
              <a:t>单击此处编辑母版标题样式</a:t>
            </a: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2021/12/22</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7"/>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
        <p:nvSpPr>
          <p:cNvPr id="9" name="内容占位符 8"/>
          <p:cNvSpPr>
            <a:spLocks noGrp="1"/>
          </p:cNvSpPr>
          <p:nvPr>
            <p:ph sz="quarter" idx="14"/>
            <p:custDataLst>
              <p:tags r:id="rId8"/>
            </p:custDataLst>
          </p:nvPr>
        </p:nvSpPr>
        <p:spPr>
          <a:xfrm>
            <a:off x="612775" y="2808000"/>
            <a:ext cx="10965600" cy="34308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pic>
        <p:nvPicPr>
          <p:cNvPr id="12" name="图片 11" descr="图片7"/>
          <p:cNvPicPr>
            <a:picLocks noChangeAspect="1"/>
          </p:cNvPicPr>
          <p:nvPr>
            <p:custDataLst>
              <p:tags r:id="rId1"/>
            </p:custDataLst>
          </p:nvPr>
        </p:nvPicPr>
        <p:blipFill>
          <a:blip r:embed="rId15"/>
          <a:srcRect/>
          <a:stretch>
            <a:fillRect/>
          </a:stretch>
        </p:blipFill>
        <p:spPr>
          <a:xfrm flipH="1">
            <a:off x="67310" y="156210"/>
            <a:ext cx="2529840" cy="1315085"/>
          </a:xfrm>
          <a:prstGeom prst="rect">
            <a:avLst/>
          </a:prstGeom>
        </p:spPr>
      </p:pic>
      <p:pic>
        <p:nvPicPr>
          <p:cNvPr id="6" name="图片 5" descr="图片12"/>
          <p:cNvPicPr>
            <a:picLocks noChangeAspect="1"/>
          </p:cNvPicPr>
          <p:nvPr>
            <p:custDataLst>
              <p:tags r:id="rId2"/>
            </p:custDataLst>
          </p:nvPr>
        </p:nvPicPr>
        <p:blipFill>
          <a:blip r:embed="rId16"/>
          <a:srcRect/>
          <a:stretch>
            <a:fillRect/>
          </a:stretch>
        </p:blipFill>
        <p:spPr>
          <a:xfrm rot="420000">
            <a:off x="10462895" y="154940"/>
            <a:ext cx="1558925" cy="1316990"/>
          </a:xfrm>
          <a:prstGeom prst="rect">
            <a:avLst/>
          </a:prstGeom>
        </p:spPr>
      </p:pic>
      <p:pic>
        <p:nvPicPr>
          <p:cNvPr id="10" name="图片 9" descr="图片12"/>
          <p:cNvPicPr>
            <a:picLocks noChangeAspect="1"/>
          </p:cNvPicPr>
          <p:nvPr>
            <p:custDataLst>
              <p:tags r:id="rId3"/>
            </p:custDataLst>
          </p:nvPr>
        </p:nvPicPr>
        <p:blipFill>
          <a:blip r:embed="rId17"/>
          <a:srcRect/>
          <a:stretch>
            <a:fillRect/>
          </a:stretch>
        </p:blipFill>
        <p:spPr>
          <a:xfrm rot="420000">
            <a:off x="10351135" y="580390"/>
            <a:ext cx="551815" cy="466725"/>
          </a:xfrm>
          <a:prstGeom prst="rect">
            <a:avLst/>
          </a:prstGeom>
        </p:spPr>
      </p:pic>
      <p:pic>
        <p:nvPicPr>
          <p:cNvPr id="11" name="图片 10" descr="图片12"/>
          <p:cNvPicPr>
            <a:picLocks noChangeAspect="1"/>
          </p:cNvPicPr>
          <p:nvPr>
            <p:custDataLst>
              <p:tags r:id="rId4"/>
            </p:custDataLst>
          </p:nvPr>
        </p:nvPicPr>
        <p:blipFill>
          <a:blip r:embed="rId17"/>
          <a:srcRect/>
          <a:stretch>
            <a:fillRect/>
          </a:stretch>
        </p:blipFill>
        <p:spPr>
          <a:xfrm rot="12180000">
            <a:off x="9789795" y="580390"/>
            <a:ext cx="551815" cy="466725"/>
          </a:xfrm>
          <a:prstGeom prst="rect">
            <a:avLst/>
          </a:prstGeom>
        </p:spPr>
      </p:pic>
      <p:pic>
        <p:nvPicPr>
          <p:cNvPr id="15" name="图片 14" descr="图片11"/>
          <p:cNvPicPr>
            <a:picLocks noChangeAspect="1"/>
          </p:cNvPicPr>
          <p:nvPr>
            <p:custDataLst>
              <p:tags r:id="rId5"/>
            </p:custDataLst>
          </p:nvPr>
        </p:nvPicPr>
        <p:blipFill>
          <a:blip r:embed="rId18"/>
          <a:srcRect/>
          <a:stretch>
            <a:fillRect/>
          </a:stretch>
        </p:blipFill>
        <p:spPr>
          <a:xfrm>
            <a:off x="1587500" y="418465"/>
            <a:ext cx="1257935" cy="393065"/>
          </a:xfrm>
          <a:prstGeom prst="rect">
            <a:avLst/>
          </a:prstGeom>
        </p:spPr>
      </p:pic>
      <p:pic>
        <p:nvPicPr>
          <p:cNvPr id="16" name="图片 15" descr="图片11"/>
          <p:cNvPicPr>
            <a:picLocks noChangeAspect="1"/>
          </p:cNvPicPr>
          <p:nvPr>
            <p:custDataLst>
              <p:tags r:id="rId6"/>
            </p:custDataLst>
          </p:nvPr>
        </p:nvPicPr>
        <p:blipFill>
          <a:blip r:embed="rId19"/>
          <a:srcRect/>
          <a:stretch>
            <a:fillRect/>
          </a:stretch>
        </p:blipFill>
        <p:spPr>
          <a:xfrm>
            <a:off x="194945" y="1008380"/>
            <a:ext cx="995680" cy="311150"/>
          </a:xfrm>
          <a:prstGeom prst="rect">
            <a:avLst/>
          </a:prstGeom>
        </p:spPr>
      </p:pic>
      <p:sp>
        <p:nvSpPr>
          <p:cNvPr id="8" name="矩形 7"/>
          <p:cNvSpPr/>
          <p:nvPr>
            <p:custDataLst>
              <p:tags r:id="rId7"/>
            </p:custDataLst>
          </p:nvPr>
        </p:nvSpPr>
        <p:spPr>
          <a:xfrm>
            <a:off x="-3175"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8"/>
            </p:custDataLst>
          </p:nvPr>
        </p:nvSpPr>
        <p:spPr>
          <a:xfrm>
            <a:off x="604800" y="669600"/>
            <a:ext cx="10976400" cy="565200"/>
          </a:xfrm>
        </p:spPr>
        <p:txBody>
          <a:bodyPr anchor="ctr"/>
          <a:lstStyle>
            <a:lvl1pPr algn="ctr">
              <a:defRPr sz="32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t>2021/12/22</a:t>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12"/>
            </p:custDataLst>
          </p:nvPr>
        </p:nvSpPr>
        <p:spPr>
          <a:xfrm>
            <a:off x="604837" y="1681200"/>
            <a:ext cx="10990800" cy="32112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文本占位符 8"/>
          <p:cNvSpPr>
            <a:spLocks noGrp="1"/>
          </p:cNvSpPr>
          <p:nvPr>
            <p:ph type="body" sz="quarter" idx="14"/>
            <p:custDataLst>
              <p:tags r:id="rId13"/>
            </p:custDataLst>
          </p:nvPr>
        </p:nvSpPr>
        <p:spPr>
          <a:xfrm>
            <a:off x="594000" y="5180400"/>
            <a:ext cx="11001600" cy="10116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1"/>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pic>
        <p:nvPicPr>
          <p:cNvPr id="8" name="图片 7" descr="图片13"/>
          <p:cNvPicPr>
            <a:picLocks noChangeAspect="1"/>
          </p:cNvPicPr>
          <p:nvPr>
            <p:custDataLst>
              <p:tags r:id="rId2"/>
            </p:custDataLst>
          </p:nvPr>
        </p:nvPicPr>
        <p:blipFill>
          <a:blip r:embed="rId16"/>
          <a:srcRect/>
          <a:stretch>
            <a:fillRect/>
          </a:stretch>
        </p:blipFill>
        <p:spPr>
          <a:xfrm rot="2040000">
            <a:off x="10551160" y="5303520"/>
            <a:ext cx="1462405" cy="1459865"/>
          </a:xfrm>
          <a:prstGeom prst="rect">
            <a:avLst/>
          </a:prstGeom>
        </p:spPr>
      </p:pic>
      <p:pic>
        <p:nvPicPr>
          <p:cNvPr id="12" name="图片 11" descr="图片13"/>
          <p:cNvPicPr>
            <a:picLocks noChangeAspect="1"/>
          </p:cNvPicPr>
          <p:nvPr>
            <p:custDataLst>
              <p:tags r:id="rId3"/>
            </p:custDataLst>
          </p:nvPr>
        </p:nvPicPr>
        <p:blipFill>
          <a:blip r:embed="rId17"/>
          <a:srcRect/>
          <a:stretch>
            <a:fillRect/>
          </a:stretch>
        </p:blipFill>
        <p:spPr>
          <a:xfrm rot="19380000" flipH="1">
            <a:off x="9516745" y="6089015"/>
            <a:ext cx="702945" cy="701675"/>
          </a:xfrm>
          <a:prstGeom prst="rect">
            <a:avLst/>
          </a:prstGeom>
        </p:spPr>
      </p:pic>
      <p:pic>
        <p:nvPicPr>
          <p:cNvPr id="14" name="图片 13" descr="图片11"/>
          <p:cNvPicPr>
            <a:picLocks noChangeAspect="1"/>
          </p:cNvPicPr>
          <p:nvPr>
            <p:custDataLst>
              <p:tags r:id="rId4"/>
            </p:custDataLst>
          </p:nvPr>
        </p:nvPicPr>
        <p:blipFill>
          <a:blip r:embed="rId18"/>
          <a:srcRect l="29799" t="33981" r="46915" b="54917"/>
          <a:stretch>
            <a:fillRect/>
          </a:stretch>
        </p:blipFill>
        <p:spPr>
          <a:xfrm>
            <a:off x="9734550" y="-128270"/>
            <a:ext cx="2377440" cy="995045"/>
          </a:xfrm>
          <a:prstGeom prst="rect">
            <a:avLst/>
          </a:prstGeom>
        </p:spPr>
      </p:pic>
      <p:pic>
        <p:nvPicPr>
          <p:cNvPr id="15" name="图片 14" descr="图片11"/>
          <p:cNvPicPr>
            <a:picLocks noChangeAspect="1"/>
          </p:cNvPicPr>
          <p:nvPr>
            <p:custDataLst>
              <p:tags r:id="rId5"/>
            </p:custDataLst>
          </p:nvPr>
        </p:nvPicPr>
        <p:blipFill>
          <a:blip r:embed="rId19">
            <a:biLevel thresh="50000"/>
          </a:blip>
          <a:srcRect/>
          <a:stretch>
            <a:fillRect/>
          </a:stretch>
        </p:blipFill>
        <p:spPr>
          <a:xfrm>
            <a:off x="9376410" y="300990"/>
            <a:ext cx="1465580" cy="613410"/>
          </a:xfrm>
          <a:prstGeom prst="rect">
            <a:avLst/>
          </a:prstGeom>
        </p:spPr>
      </p:pic>
      <p:pic>
        <p:nvPicPr>
          <p:cNvPr id="16" name="图片 15" descr="图片11"/>
          <p:cNvPicPr>
            <a:picLocks noChangeAspect="1"/>
          </p:cNvPicPr>
          <p:nvPr>
            <p:custDataLst>
              <p:tags r:id="rId6"/>
            </p:custDataLst>
          </p:nvPr>
        </p:nvPicPr>
        <p:blipFill>
          <a:blip r:embed="rId20">
            <a:biLevel thresh="50000"/>
          </a:blip>
          <a:srcRect/>
          <a:stretch>
            <a:fillRect/>
          </a:stretch>
        </p:blipFill>
        <p:spPr>
          <a:xfrm>
            <a:off x="11404600" y="300990"/>
            <a:ext cx="787400" cy="329565"/>
          </a:xfrm>
          <a:prstGeom prst="rect">
            <a:avLst/>
          </a:prstGeom>
        </p:spPr>
      </p:pic>
      <p:sp>
        <p:nvSpPr>
          <p:cNvPr id="2" name="标题 1"/>
          <p:cNvSpPr>
            <a:spLocks noGrp="1"/>
          </p:cNvSpPr>
          <p:nvPr>
            <p:ph type="title"/>
            <p:custDataLst>
              <p:tags r:id="rId7"/>
            </p:custDataLst>
          </p:nvPr>
        </p:nvSpPr>
        <p:spPr>
          <a:xfrm>
            <a:off x="582775" y="236330"/>
            <a:ext cx="11037600" cy="441964"/>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t>2021/12/22</a:t>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11"/>
            </p:custDataLst>
          </p:nvPr>
        </p:nvSpPr>
        <p:spPr>
          <a:xfrm>
            <a:off x="579600" y="1663200"/>
            <a:ext cx="5342400" cy="28944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12"/>
            </p:custDataLst>
          </p:nvPr>
        </p:nvSpPr>
        <p:spPr>
          <a:xfrm>
            <a:off x="6242400" y="1663200"/>
            <a:ext cx="5367600" cy="28944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1" name="文本占位符 10"/>
          <p:cNvSpPr>
            <a:spLocks noGrp="1"/>
          </p:cNvSpPr>
          <p:nvPr>
            <p:ph type="body" sz="quarter" idx="15"/>
            <p:custDataLst>
              <p:tags r:id="rId13"/>
            </p:custDataLst>
          </p:nvPr>
        </p:nvSpPr>
        <p:spPr>
          <a:xfrm>
            <a:off x="572400" y="4816800"/>
            <a:ext cx="5342400" cy="7812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
        <p:nvSpPr>
          <p:cNvPr id="13" name="文本占位符 12"/>
          <p:cNvSpPr>
            <a:spLocks noGrp="1"/>
          </p:cNvSpPr>
          <p:nvPr>
            <p:ph type="body" sz="quarter" idx="16"/>
            <p:custDataLst>
              <p:tags r:id="rId14"/>
            </p:custDataLst>
          </p:nvPr>
        </p:nvSpPr>
        <p:spPr>
          <a:xfrm>
            <a:off x="6253200" y="4813200"/>
            <a:ext cx="5367600" cy="7812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8" name="矩形 7"/>
          <p:cNvSpPr/>
          <p:nvPr>
            <p:custDataLst>
              <p:tags r:id="rId1"/>
            </p:custDataLst>
          </p:nvPr>
        </p:nvSpPr>
        <p:spPr>
          <a:xfrm>
            <a:off x="-635" y="-1905"/>
            <a:ext cx="12190730" cy="1120775"/>
          </a:xfrm>
          <a:prstGeom prst="rect">
            <a:avLst/>
          </a:prstGeom>
          <a:solidFill>
            <a:srgbClr val="A9DC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custDataLst>
              <p:tags r:id="rId2"/>
            </p:custDataLst>
          </p:nvPr>
        </p:nvPicPr>
        <p:blipFill>
          <a:blip r:embed="rId10"/>
          <a:srcRect l="4731" t="65" r="4580" b="35313"/>
          <a:stretch>
            <a:fillRect/>
          </a:stretch>
        </p:blipFill>
        <p:spPr>
          <a:xfrm>
            <a:off x="0" y="0"/>
            <a:ext cx="12190730" cy="6858000"/>
          </a:xfrm>
          <a:prstGeom prst="rect">
            <a:avLst/>
          </a:prstGeom>
        </p:spPr>
      </p:pic>
      <p:sp>
        <p:nvSpPr>
          <p:cNvPr id="10" name="矩形 9"/>
          <p:cNvSpPr/>
          <p:nvPr>
            <p:custDataLst>
              <p:tags r:id="rId3"/>
            </p:custDataLst>
          </p:nvPr>
        </p:nvSpPr>
        <p:spPr>
          <a:xfrm>
            <a:off x="-1270" y="959224"/>
            <a:ext cx="12192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hasCustomPrompt="1"/>
            <p:custDataLst>
              <p:tags r:id="rId4"/>
            </p:custDataLst>
          </p:nvPr>
        </p:nvSpPr>
        <p:spPr>
          <a:xfrm>
            <a:off x="1522800" y="1339200"/>
            <a:ext cx="9144000" cy="2386800"/>
          </a:xfrm>
        </p:spPr>
        <p:txBody>
          <a:bodyPr anchor="b"/>
          <a:lstStyle>
            <a:lvl1pPr algn="ctr">
              <a:defRPr sz="60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2021/12/22</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8"/>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2021/12/22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2021/12/22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2021/12/22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2021/12/22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2021/12/22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2021/12/22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tags" Target="../tags/tag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ags" Target="../tags/tag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2021/12/22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0"/>
            </p:custDataLst>
          </p:nvPr>
        </p:nvSpPr>
        <p:spPr>
          <a:xfrm>
            <a:off x="669924" y="1"/>
            <a:ext cx="10850563" cy="1028699"/>
          </a:xfrm>
          <a:prstGeom prst="rect">
            <a:avLst/>
          </a:prstGeom>
        </p:spPr>
        <p:txBody>
          <a:bodyPr vert="horz" lIns="91440" tIns="45720" rIns="91440" bIns="45720" rtlCol="0" anchor="b">
            <a:normAutofit/>
          </a:bodyPr>
          <a:lstStyle/>
          <a:p>
            <a:r>
              <a:rPr lang="zh-CN" altLang="en-US" dirty="0"/>
              <a:t>单击此处编辑母版标题样式</a:t>
            </a:r>
          </a:p>
        </p:txBody>
      </p:sp>
      <p:sp>
        <p:nvSpPr>
          <p:cNvPr id="3" name="文本占位符 2"/>
          <p:cNvSpPr>
            <a:spLocks noGrp="1"/>
          </p:cNvSpPr>
          <p:nvPr>
            <p:ph type="body" idx="1"/>
            <p:custDataLst>
              <p:tags r:id="rId21"/>
            </p:custDataLst>
          </p:nvPr>
        </p:nvSpPr>
        <p:spPr>
          <a:xfrm>
            <a:off x="669924" y="1123950"/>
            <a:ext cx="10850563" cy="5019675"/>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7" name="日期占位符 3"/>
          <p:cNvSpPr>
            <a:spLocks noGrp="1"/>
          </p:cNvSpPr>
          <p:nvPr>
            <p:ph type="dt" sz="half" idx="2"/>
          </p:nvPr>
        </p:nvSpPr>
        <p:spPr>
          <a:xfrm>
            <a:off x="5401732" y="6515100"/>
            <a:ext cx="1388536" cy="206381"/>
          </a:xfrm>
          <a:prstGeom prst="rect">
            <a:avLst/>
          </a:prstGeom>
        </p:spPr>
        <p:txBody>
          <a:bodyPr vert="horz" lIns="91440" tIns="45720" rIns="91440" bIns="45720" rtlCol="0" anchor="ctr"/>
          <a:lstStyle>
            <a:lvl1pPr algn="ctr">
              <a:defRPr sz="1000">
                <a:solidFill>
                  <a:schemeClr val="tx1"/>
                </a:solidFill>
              </a:defRPr>
            </a:lvl1pPr>
          </a:lstStyle>
          <a:p>
            <a:fld id="{93D31F3C-1533-4ADE-ADA4-C66B5AA4B42B}" type="datetime1">
              <a:rPr lang="zh-CN" altLang="en-US" smtClean="0"/>
              <a:t>2021/12/22</a:t>
            </a:fld>
            <a:endParaRPr lang="zh-CN" altLang="en-US"/>
          </a:p>
        </p:txBody>
      </p:sp>
      <p:sp>
        <p:nvSpPr>
          <p:cNvPr id="18" name="页脚占位符 4"/>
          <p:cNvSpPr>
            <a:spLocks noGrp="1"/>
          </p:cNvSpPr>
          <p:nvPr>
            <p:ph type="ftr" sz="quarter" idx="3"/>
          </p:nvPr>
        </p:nvSpPr>
        <p:spPr>
          <a:xfrm>
            <a:off x="669924" y="6515100"/>
            <a:ext cx="4140201" cy="206381"/>
          </a:xfrm>
          <a:prstGeom prst="rect">
            <a:avLst/>
          </a:prstGeom>
        </p:spPr>
        <p:txBody>
          <a:bodyPr vert="horz" lIns="91440" tIns="45720" rIns="91440" bIns="45720" rtlCol="0" anchor="ctr"/>
          <a:lstStyle>
            <a:lvl1pPr algn="l">
              <a:defRPr sz="1000">
                <a:solidFill>
                  <a:schemeClr val="tx1"/>
                </a:solidFill>
              </a:defRPr>
            </a:lvl1pPr>
          </a:lstStyle>
          <a:p>
            <a:r>
              <a:rPr lang="en-US" altLang="zh-CN" dirty="0"/>
              <a:t>www.wps.cn </a:t>
            </a:r>
            <a:r>
              <a:rPr lang="zh-CN" altLang="en-US" dirty="0"/>
              <a:t>「 让</a:t>
            </a:r>
            <a:r>
              <a:rPr lang="en-US" altLang="zh-CN" dirty="0"/>
              <a:t>PPT</a:t>
            </a:r>
            <a:r>
              <a:rPr lang="zh-CN" altLang="en-US" dirty="0"/>
              <a:t>设计简单起来！」</a:t>
            </a:r>
          </a:p>
        </p:txBody>
      </p:sp>
      <p:sp>
        <p:nvSpPr>
          <p:cNvPr id="19" name="灯片编号占位符 5"/>
          <p:cNvSpPr>
            <a:spLocks noGrp="1"/>
          </p:cNvSpPr>
          <p:nvPr>
            <p:ph type="sldNum" sz="quarter" idx="4"/>
          </p:nvPr>
        </p:nvSpPr>
        <p:spPr>
          <a:xfrm>
            <a:off x="8610599" y="6515100"/>
            <a:ext cx="2909888" cy="206381"/>
          </a:xfrm>
          <a:prstGeom prst="rect">
            <a:avLst/>
          </a:prstGeom>
        </p:spPr>
        <p:txBody>
          <a:bodyPr vert="horz" lIns="91440" tIns="45720" rIns="91440" bIns="45720" rtlCol="0" anchor="ctr"/>
          <a:lstStyle>
            <a:lvl1pPr algn="r">
              <a:defRPr sz="1000">
                <a:solidFill>
                  <a:schemeClr val="tx1"/>
                </a:solidFill>
              </a:defRPr>
            </a:lvl1pPr>
          </a:lstStyle>
          <a:p>
            <a:fld id="{5DD3DB80-B894-403A-B48E-6FDC1A72010E}" type="slidenum">
              <a:rPr lang="zh-CN" altLang="en-US" smtClean="0"/>
              <a:t>‹#›</a:t>
            </a:fld>
            <a:endParaRPr lang="zh-CN" altLang="en-US"/>
          </a:p>
        </p:txBody>
      </p:sp>
      <p:sp>
        <p:nvSpPr>
          <p:cNvPr id="4" name="KSO_TEMPLATE" hidden="1"/>
          <p:cNvSpPr/>
          <p:nvPr>
            <p:custDataLst>
              <p:tags r:id="rId22"/>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dt="0"/>
  <p:txStyles>
    <p:titleStyle>
      <a:lvl1pPr algn="l" defTabSz="913765"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3765"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3765"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3765"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3765"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tags" Target="../tags/tag103.xml"/><Relationship Id="rId5" Type="http://schemas.openxmlformats.org/officeDocument/2006/relationships/notesSlide" Target="../notesSlides/notesSlide1.xml"/><Relationship Id="rId4"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notesSlide" Target="../notesSlides/notesSlide4.xml"/><Relationship Id="rId5" Type="http://schemas.openxmlformats.org/officeDocument/2006/relationships/slideLayout" Target="../slideLayouts/slideLayout14.xml"/><Relationship Id="rId4" Type="http://schemas.openxmlformats.org/officeDocument/2006/relationships/tags" Target="../tags/tag12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2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2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26.xml"/></Relationships>
</file>

<file path=ppt/slides/_rels/slide14.xml.rels><?xml version="1.0" encoding="UTF-8" standalone="yes"?>
<Relationships xmlns="http://schemas.openxmlformats.org/package/2006/relationships"><Relationship Id="rId3" Type="http://schemas.openxmlformats.org/officeDocument/2006/relationships/tags" Target="../tags/tag129.xml"/><Relationship Id="rId2" Type="http://schemas.openxmlformats.org/officeDocument/2006/relationships/tags" Target="../tags/tag128.xml"/><Relationship Id="rId1" Type="http://schemas.openxmlformats.org/officeDocument/2006/relationships/tags" Target="../tags/tag127.xml"/><Relationship Id="rId6" Type="http://schemas.openxmlformats.org/officeDocument/2006/relationships/notesSlide" Target="../notesSlides/notesSlide5.xml"/><Relationship Id="rId5" Type="http://schemas.openxmlformats.org/officeDocument/2006/relationships/slideLayout" Target="../slideLayouts/slideLayout14.xml"/><Relationship Id="rId4" Type="http://schemas.openxmlformats.org/officeDocument/2006/relationships/tags" Target="../tags/tag13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3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32.xml"/></Relationships>
</file>

<file path=ppt/slides/_rels/slide17.xml.rels><?xml version="1.0" encoding="UTF-8" standalone="yes"?>
<Relationships xmlns="http://schemas.openxmlformats.org/package/2006/relationships"><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tags" Target="../tags/tag133.xml"/><Relationship Id="rId5" Type="http://schemas.openxmlformats.org/officeDocument/2006/relationships/notesSlide" Target="../notesSlides/notesSlide6.xml"/><Relationship Id="rId4"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3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37.xml"/></Relationships>
</file>

<file path=ppt/slides/_rels/slide2.xml.rels><?xml version="1.0" encoding="UTF-8" standalone="yes"?>
<Relationships xmlns="http://schemas.openxmlformats.org/package/2006/relationships"><Relationship Id="rId3" Type="http://schemas.openxmlformats.org/officeDocument/2006/relationships/tags" Target="../tags/tag108.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notesSlide" Target="../notesSlides/notesSlide2.xml"/><Relationship Id="rId5" Type="http://schemas.openxmlformats.org/officeDocument/2006/relationships/slideLayout" Target="../slideLayouts/slideLayout14.xml"/><Relationship Id="rId4" Type="http://schemas.openxmlformats.org/officeDocument/2006/relationships/tags" Target="../tags/tag109.xml"/></Relationships>
</file>

<file path=ppt/slides/_rels/slide20.xml.rels><?xml version="1.0" encoding="UTF-8" standalone="yes"?>
<Relationships xmlns="http://schemas.openxmlformats.org/package/2006/relationships"><Relationship Id="rId3" Type="http://schemas.openxmlformats.org/officeDocument/2006/relationships/tags" Target="../tags/tag140.xml"/><Relationship Id="rId2" Type="http://schemas.openxmlformats.org/officeDocument/2006/relationships/tags" Target="../tags/tag139.xml"/><Relationship Id="rId1" Type="http://schemas.openxmlformats.org/officeDocument/2006/relationships/tags" Target="../tags/tag138.xml"/><Relationship Id="rId6" Type="http://schemas.openxmlformats.org/officeDocument/2006/relationships/notesSlide" Target="../notesSlides/notesSlide7.xml"/><Relationship Id="rId5" Type="http://schemas.openxmlformats.org/officeDocument/2006/relationships/slideLayout" Target="../slideLayouts/slideLayout14.xml"/><Relationship Id="rId4" Type="http://schemas.openxmlformats.org/officeDocument/2006/relationships/tags" Target="../tags/tag14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42.xml"/></Relationships>
</file>

<file path=ppt/slides/_rels/slide22.xml.rels><?xml version="1.0" encoding="UTF-8" standalone="yes"?>
<Relationships xmlns="http://schemas.openxmlformats.org/package/2006/relationships"><Relationship Id="rId3" Type="http://schemas.openxmlformats.org/officeDocument/2006/relationships/tags" Target="../tags/tag145.xml"/><Relationship Id="rId2" Type="http://schemas.openxmlformats.org/officeDocument/2006/relationships/tags" Target="../tags/tag144.xml"/><Relationship Id="rId1" Type="http://schemas.openxmlformats.org/officeDocument/2006/relationships/tags" Target="../tags/tag143.xml"/><Relationship Id="rId6" Type="http://schemas.openxmlformats.org/officeDocument/2006/relationships/notesSlide" Target="../notesSlides/notesSlide8.xml"/><Relationship Id="rId5" Type="http://schemas.openxmlformats.org/officeDocument/2006/relationships/slideLayout" Target="../slideLayouts/slideLayout14.xml"/><Relationship Id="rId4" Type="http://schemas.openxmlformats.org/officeDocument/2006/relationships/tags" Target="../tags/tag146.xml"/></Relationships>
</file>

<file path=ppt/slides/_rels/slide2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tags" Target="../tags/tag149.xml"/><Relationship Id="rId7" Type="http://schemas.openxmlformats.org/officeDocument/2006/relationships/image" Target="../media/image1.svg"/><Relationship Id="rId2" Type="http://schemas.openxmlformats.org/officeDocument/2006/relationships/tags" Target="../tags/tag148.xml"/><Relationship Id="rId1" Type="http://schemas.openxmlformats.org/officeDocument/2006/relationships/tags" Target="../tags/tag147.xml"/><Relationship Id="rId6" Type="http://schemas.openxmlformats.org/officeDocument/2006/relationships/image" Target="../media/image17.png"/><Relationship Id="rId5" Type="http://schemas.openxmlformats.org/officeDocument/2006/relationships/slideLayout" Target="../slideLayouts/slideLayout23.xml"/><Relationship Id="rId4" Type="http://schemas.openxmlformats.org/officeDocument/2006/relationships/tags" Target="../tags/tag150.xml"/></Relationships>
</file>

<file path=ppt/slides/_rels/slide24.xml.rels><?xml version="1.0" encoding="UTF-8" standalone="yes"?>
<Relationships xmlns="http://schemas.openxmlformats.org/package/2006/relationships"><Relationship Id="rId3" Type="http://schemas.openxmlformats.org/officeDocument/2006/relationships/tags" Target="../tags/tag153.xml"/><Relationship Id="rId7" Type="http://schemas.openxmlformats.org/officeDocument/2006/relationships/notesSlide" Target="../notesSlides/notesSlide9.xml"/><Relationship Id="rId2" Type="http://schemas.openxmlformats.org/officeDocument/2006/relationships/tags" Target="../tags/tag152.xml"/><Relationship Id="rId1" Type="http://schemas.openxmlformats.org/officeDocument/2006/relationships/tags" Target="../tags/tag151.xml"/><Relationship Id="rId6" Type="http://schemas.openxmlformats.org/officeDocument/2006/relationships/slideLayout" Target="../slideLayouts/slideLayout14.xml"/><Relationship Id="rId5" Type="http://schemas.openxmlformats.org/officeDocument/2006/relationships/tags" Target="../tags/tag155.xml"/><Relationship Id="rId4" Type="http://schemas.openxmlformats.org/officeDocument/2006/relationships/tags" Target="../tags/tag15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157.xml"/><Relationship Id="rId1" Type="http://schemas.openxmlformats.org/officeDocument/2006/relationships/tags" Target="../tags/tag156.xml"/><Relationship Id="rId4" Type="http://schemas.openxmlformats.org/officeDocument/2006/relationships/image" Target="../media/image18.png"/></Relationships>
</file>

<file path=ppt/slides/_rels/slide26.xml.rels><?xml version="1.0" encoding="UTF-8" standalone="yes"?>
<Relationships xmlns="http://schemas.openxmlformats.org/package/2006/relationships"><Relationship Id="rId3" Type="http://schemas.openxmlformats.org/officeDocument/2006/relationships/tags" Target="../tags/tag160.xml"/><Relationship Id="rId2" Type="http://schemas.openxmlformats.org/officeDocument/2006/relationships/tags" Target="../tags/tag159.xml"/><Relationship Id="rId1" Type="http://schemas.openxmlformats.org/officeDocument/2006/relationships/tags" Target="../tags/tag158.xml"/><Relationship Id="rId5" Type="http://schemas.openxmlformats.org/officeDocument/2006/relationships/image" Target="../media/image18.png"/><Relationship Id="rId4"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61.xml"/></Relationships>
</file>

<file path=ppt/slides/_rels/slide28.xml.rels><?xml version="1.0" encoding="UTF-8" standalone="yes"?>
<Relationships xmlns="http://schemas.openxmlformats.org/package/2006/relationships"><Relationship Id="rId3" Type="http://schemas.openxmlformats.org/officeDocument/2006/relationships/tags" Target="../tags/tag164.xml"/><Relationship Id="rId2" Type="http://schemas.openxmlformats.org/officeDocument/2006/relationships/tags" Target="../tags/tag163.xml"/><Relationship Id="rId1" Type="http://schemas.openxmlformats.org/officeDocument/2006/relationships/tags" Target="../tags/tag162.xml"/><Relationship Id="rId5" Type="http://schemas.openxmlformats.org/officeDocument/2006/relationships/notesSlide" Target="../notesSlides/notesSlide10.xml"/><Relationship Id="rId4"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166.xml"/><Relationship Id="rId1" Type="http://schemas.openxmlformats.org/officeDocument/2006/relationships/tags" Target="../tags/tag16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10.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67.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68.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170.xml"/><Relationship Id="rId1" Type="http://schemas.openxmlformats.org/officeDocument/2006/relationships/tags" Target="../tags/tag169.xml"/><Relationship Id="rId4" Type="http://schemas.openxmlformats.org/officeDocument/2006/relationships/image" Target="../media/image18.png"/></Relationships>
</file>

<file path=ppt/slides/_rels/slide33.xml.rels><?xml version="1.0" encoding="UTF-8" standalone="yes"?>
<Relationships xmlns="http://schemas.openxmlformats.org/package/2006/relationships"><Relationship Id="rId3" Type="http://schemas.openxmlformats.org/officeDocument/2006/relationships/tags" Target="../tags/tag173.xml"/><Relationship Id="rId2" Type="http://schemas.openxmlformats.org/officeDocument/2006/relationships/tags" Target="../tags/tag172.xml"/><Relationship Id="rId1" Type="http://schemas.openxmlformats.org/officeDocument/2006/relationships/tags" Target="../tags/tag171.xml"/><Relationship Id="rId6" Type="http://schemas.openxmlformats.org/officeDocument/2006/relationships/notesSlide" Target="../notesSlides/notesSlide11.xml"/><Relationship Id="rId5" Type="http://schemas.openxmlformats.org/officeDocument/2006/relationships/slideLayout" Target="../slideLayouts/slideLayout14.xml"/><Relationship Id="rId4" Type="http://schemas.openxmlformats.org/officeDocument/2006/relationships/tags" Target="../tags/tag174.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176.xml"/><Relationship Id="rId1" Type="http://schemas.openxmlformats.org/officeDocument/2006/relationships/tags" Target="../tags/tag175.xml"/><Relationship Id="rId4" Type="http://schemas.openxmlformats.org/officeDocument/2006/relationships/image" Target="../media/image18.png"/></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178.xml"/><Relationship Id="rId1" Type="http://schemas.openxmlformats.org/officeDocument/2006/relationships/tags" Target="../tags/tag177.xml"/><Relationship Id="rId4" Type="http://schemas.openxmlformats.org/officeDocument/2006/relationships/image" Target="../media/image18.png"/></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180.xml"/><Relationship Id="rId1" Type="http://schemas.openxmlformats.org/officeDocument/2006/relationships/tags" Target="../tags/tag179.xml"/><Relationship Id="rId4" Type="http://schemas.openxmlformats.org/officeDocument/2006/relationships/image" Target="../media/image18.png"/></Relationships>
</file>

<file path=ppt/slides/_rels/slide37.xml.rels><?xml version="1.0" encoding="UTF-8" standalone="yes"?>
<Relationships xmlns="http://schemas.openxmlformats.org/package/2006/relationships"><Relationship Id="rId3" Type="http://schemas.openxmlformats.org/officeDocument/2006/relationships/tags" Target="../tags/tag183.xml"/><Relationship Id="rId2" Type="http://schemas.openxmlformats.org/officeDocument/2006/relationships/tags" Target="../tags/tag182.xml"/><Relationship Id="rId1" Type="http://schemas.openxmlformats.org/officeDocument/2006/relationships/tags" Target="../tags/tag181.xml"/><Relationship Id="rId6" Type="http://schemas.openxmlformats.org/officeDocument/2006/relationships/notesSlide" Target="../notesSlides/notesSlide12.xml"/><Relationship Id="rId5" Type="http://schemas.openxmlformats.org/officeDocument/2006/relationships/slideLayout" Target="../slideLayouts/slideLayout14.xml"/><Relationship Id="rId4" Type="http://schemas.openxmlformats.org/officeDocument/2006/relationships/tags" Target="../tags/tag184.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85.xml"/></Relationships>
</file>

<file path=ppt/slides/_rels/slide39.xml.rels><?xml version="1.0" encoding="UTF-8" standalone="yes"?>
<Relationships xmlns="http://schemas.openxmlformats.org/package/2006/relationships"><Relationship Id="rId3" Type="http://schemas.openxmlformats.org/officeDocument/2006/relationships/tags" Target="../tags/tag188.xml"/><Relationship Id="rId2" Type="http://schemas.openxmlformats.org/officeDocument/2006/relationships/tags" Target="../tags/tag187.xml"/><Relationship Id="rId1" Type="http://schemas.openxmlformats.org/officeDocument/2006/relationships/tags" Target="../tags/tag186.xml"/><Relationship Id="rId6" Type="http://schemas.openxmlformats.org/officeDocument/2006/relationships/notesSlide" Target="../notesSlides/notesSlide13.xml"/><Relationship Id="rId5" Type="http://schemas.openxmlformats.org/officeDocument/2006/relationships/slideLayout" Target="../slideLayouts/slideLayout14.xml"/><Relationship Id="rId4" Type="http://schemas.openxmlformats.org/officeDocument/2006/relationships/tags" Target="../tags/tag18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11.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90.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19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12.xml"/></Relationships>
</file>

<file path=ppt/slides/_rels/slide6.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notesSlide" Target="../notesSlides/notesSlide3.xml"/><Relationship Id="rId5" Type="http://schemas.openxmlformats.org/officeDocument/2006/relationships/slideLayout" Target="../slideLayouts/slideLayout14.xml"/><Relationship Id="rId4" Type="http://schemas.openxmlformats.org/officeDocument/2006/relationships/tags" Target="../tags/tag11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1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1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custDataLst>
              <p:tags r:id="rId2"/>
            </p:custDataLst>
          </p:nvPr>
        </p:nvSpPr>
        <p:spPr>
          <a:xfrm>
            <a:off x="6305529" y="2290627"/>
            <a:ext cx="4463081" cy="915699"/>
          </a:xfrm>
          <a:prstGeom prst="rect">
            <a:avLst/>
          </a:prstGeom>
          <a:noFill/>
        </p:spPr>
        <p:txBody>
          <a:bodyPr wrap="none" tIns="0" bIns="0" rtlCol="0" anchor="b">
            <a:normAutofit fontScale="92500" lnSpcReduction="10000"/>
          </a:bodyPr>
          <a:lstStyle>
            <a:defPPr>
              <a:defRPr lang="zh-CN"/>
            </a:defPPr>
            <a:lvl1pPr>
              <a:defRPr sz="6600">
                <a:solidFill>
                  <a:schemeClr val="bg1"/>
                </a:solidFill>
              </a:defRPr>
            </a:lvl1pPr>
          </a:lstStyle>
          <a:p>
            <a:r>
              <a:rPr lang="zh-TW" altLang="en-US" dirty="0">
                <a:latin typeface="华文琥珀" panose="02010800040101010101" charset="-122"/>
                <a:ea typeface="华文琥珀" panose="02010800040101010101" charset="-122"/>
              </a:rPr>
              <a:t>群學主體的本質</a:t>
            </a:r>
            <a:endParaRPr lang="zh-CN" altLang="en-US" dirty="0">
              <a:latin typeface="华文琥珀" panose="02010800040101010101" charset="-122"/>
              <a:ea typeface="华文琥珀" panose="02010800040101010101" charset="-122"/>
            </a:endParaRPr>
          </a:p>
        </p:txBody>
      </p:sp>
      <p:sp>
        <p:nvSpPr>
          <p:cNvPr id="2" name="文本框 1"/>
          <p:cNvSpPr txBox="1"/>
          <p:nvPr>
            <p:custDataLst>
              <p:tags r:id="rId3"/>
            </p:custDataLst>
          </p:nvPr>
        </p:nvSpPr>
        <p:spPr>
          <a:xfrm>
            <a:off x="6708244" y="3206407"/>
            <a:ext cx="4325415" cy="1195495"/>
          </a:xfrm>
          <a:prstGeom prst="rect">
            <a:avLst/>
          </a:prstGeom>
          <a:noFill/>
        </p:spPr>
        <p:txBody>
          <a:bodyPr wrap="none" tIns="0" bIns="0" rtlCol="0">
            <a:normAutofit lnSpcReduction="10000"/>
          </a:bodyPr>
          <a:lstStyle>
            <a:defPPr>
              <a:defRPr lang="zh-CN"/>
            </a:defPPr>
            <a:lvl1pPr>
              <a:defRPr sz="8800" b="1">
                <a:solidFill>
                  <a:schemeClr val="bg1"/>
                </a:solidFill>
              </a:defRPr>
            </a:lvl1pPr>
          </a:lstStyle>
          <a:p>
            <a:r>
              <a:rPr lang="zh-TW" altLang="en-US" sz="4000" dirty="0" smtClean="0"/>
              <a:t>透過小群、大群、</a:t>
            </a:r>
            <a:endParaRPr lang="en-US" altLang="zh-TW" sz="4000" dirty="0" smtClean="0"/>
          </a:p>
          <a:p>
            <a:r>
              <a:rPr lang="zh-TW" altLang="en-US" sz="4000" dirty="0" smtClean="0"/>
              <a:t>外群進行探索</a:t>
            </a:r>
            <a:endParaRPr lang="en-US" altLang="zh-CN" sz="4000"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508000" y="2528357"/>
            <a:ext cx="6068007" cy="934821"/>
          </a:xfrm>
        </p:spPr>
        <p:txBody>
          <a:bodyPr>
            <a:normAutofit fontScale="90000"/>
          </a:bodyPr>
          <a:lstStyle/>
          <a:p>
            <a:r>
              <a:rPr lang="zh-TW" altLang="en-US" sz="4800" dirty="0" smtClean="0">
                <a:latin typeface="微软雅黑" panose="020B0503020204020204" pitchFamily="34" charset="-122"/>
                <a:ea typeface="微软雅黑" panose="020B0503020204020204" pitchFamily="34" charset="-122"/>
                <a:cs typeface="微软雅黑" panose="020B0503020204020204" pitchFamily="34" charset="-122"/>
              </a:rPr>
              <a:t>效率：</a:t>
            </a:r>
            <a:r>
              <a:rPr lang="en-US" altLang="zh-TW" sz="4800" dirty="0" smtClean="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4800" dirty="0" smtClean="0">
                <a:latin typeface="微软雅黑" panose="020B0503020204020204" pitchFamily="34" charset="-122"/>
                <a:ea typeface="微软雅黑" panose="020B0503020204020204" pitchFamily="34" charset="-122"/>
                <a:cs typeface="微软雅黑" panose="020B0503020204020204" pitchFamily="34" charset="-122"/>
              </a:rPr>
              <a:t>與英明領導無關</a:t>
            </a:r>
            <a:r>
              <a:rPr lang="en-US" altLang="zh-TW" sz="4800"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48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椭圆形标注 7"/>
          <p:cNvSpPr/>
          <p:nvPr>
            <p:custDataLst>
              <p:tags r:id="rId3"/>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4"/>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03</a:t>
            </a:r>
          </a:p>
        </p:txBody>
      </p:sp>
      <p:sp>
        <p:nvSpPr>
          <p:cNvPr id="3" name="矩形 2"/>
          <p:cNvSpPr/>
          <p:nvPr/>
        </p:nvSpPr>
        <p:spPr>
          <a:xfrm>
            <a:off x="508000" y="3959225"/>
            <a:ext cx="7361555" cy="2306955"/>
          </a:xfrm>
          <a:prstGeom prst="rect">
            <a:avLst/>
          </a:prstGeom>
        </p:spPr>
        <p:txBody>
          <a:bodyPr wrap="square">
            <a:spAutoFit/>
          </a:bodyPr>
          <a:lstStyle/>
          <a:p>
            <a:pPr>
              <a:lnSpc>
                <a:spcPct val="150000"/>
              </a:lnSpc>
            </a:pPr>
            <a:r>
              <a:rPr lang="zh-TW" altLang="en-US" sz="2400" dirty="0">
                <a:latin typeface="Microsoft YaHei UI" panose="020B0503020204020204" pitchFamily="34" charset="-122"/>
                <a:ea typeface="Microsoft YaHei UI" panose="020B0503020204020204" pitchFamily="34" charset="-122"/>
              </a:rPr>
              <a:t>所有群都是在資源有限的前提下解決問題，而不是在資源無限的前提下去思考問題解決之道</a:t>
            </a:r>
            <a:r>
              <a:rPr lang="zh-TW" altLang="en-US" sz="2400" dirty="0" smtClean="0">
                <a:latin typeface="Microsoft YaHei UI" panose="020B0503020204020204" pitchFamily="34" charset="-122"/>
                <a:ea typeface="Microsoft YaHei UI" panose="020B0503020204020204" pitchFamily="34" charset="-122"/>
              </a:rPr>
              <a:t>。</a:t>
            </a:r>
            <a:endParaRPr lang="en-US" altLang="zh-TW" sz="2400" dirty="0" smtClean="0">
              <a:latin typeface="Microsoft YaHei UI" panose="020B0503020204020204" pitchFamily="34" charset="-122"/>
              <a:ea typeface="Microsoft YaHei UI" panose="020B0503020204020204" pitchFamily="34" charset="-122"/>
            </a:endParaRPr>
          </a:p>
          <a:p>
            <a:pPr>
              <a:lnSpc>
                <a:spcPct val="150000"/>
              </a:lnSpc>
            </a:pPr>
            <a:endParaRPr lang="en-US" altLang="zh-TW" sz="2400" dirty="0">
              <a:latin typeface="Microsoft YaHei UI" panose="020B0503020204020204" pitchFamily="34" charset="-122"/>
              <a:ea typeface="Microsoft YaHei UI" panose="020B0503020204020204" pitchFamily="34" charset="-122"/>
            </a:endParaRPr>
          </a:p>
          <a:p>
            <a:pPr>
              <a:lnSpc>
                <a:spcPct val="150000"/>
              </a:lnSpc>
            </a:pPr>
            <a:r>
              <a:rPr lang="zh-TW" altLang="en-US" sz="2400" dirty="0">
                <a:latin typeface="Microsoft YaHei UI" panose="020B0503020204020204" pitchFamily="34" charset="-122"/>
                <a:ea typeface="Microsoft YaHei UI" panose="020B0503020204020204" pitchFamily="34" charset="-122"/>
              </a:rPr>
              <a:t>運用有限的資源去較全面地解決問題就是「效率」。</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875665" y="688340"/>
            <a:ext cx="10527665" cy="2122805"/>
          </a:xfrm>
          <a:prstGeom prst="rect">
            <a:avLst/>
          </a:prstGeom>
          <a:noFill/>
        </p:spPr>
        <p:txBody>
          <a:bodyPr wrap="square" rtlCol="0">
            <a:spAutoFit/>
          </a:bodyPr>
          <a:lstStyle/>
          <a:p>
            <a:pPr marL="2555875" indent="-2555875">
              <a:lnSpc>
                <a:spcPct val="150000"/>
              </a:lnSpc>
            </a:pPr>
            <a:r>
              <a:rPr lang="en-US" altLang="zh-TW" sz="4000" dirty="0" smtClean="0"/>
              <a:t>                  </a:t>
            </a:r>
            <a:r>
              <a:rPr lang="zh-TW" altLang="en-US" sz="2400" b="1" dirty="0" smtClean="0">
                <a:latin typeface="Microsoft YaHei UI" panose="020B0503020204020204" pitchFamily="34" charset="-122"/>
                <a:ea typeface="Microsoft YaHei UI" panose="020B0503020204020204" pitchFamily="34" charset="-122"/>
              </a:rPr>
              <a:t>立約承責</a:t>
            </a:r>
            <a:r>
              <a:rPr lang="zh-TW" altLang="en-US" sz="2400" dirty="0" smtClean="0">
                <a:latin typeface="Microsoft YaHei UI" panose="020B0503020204020204" pitchFamily="34" charset="-122"/>
                <a:ea typeface="Microsoft YaHei UI" panose="020B0503020204020204" pitchFamily="34" charset="-122"/>
              </a:rPr>
              <a:t>：眾人之事，權責相符則成。權責不符則敗。關鍵在不能讓成員將自己的責任外部化結別人。什麼事在責任範圍內？要立約講清楚。組課公告就是約。</a:t>
            </a:r>
          </a:p>
        </p:txBody>
      </p:sp>
      <p:sp>
        <p:nvSpPr>
          <p:cNvPr id="5" name="文本框 4"/>
          <p:cNvSpPr txBox="1"/>
          <p:nvPr/>
        </p:nvSpPr>
        <p:spPr>
          <a:xfrm>
            <a:off x="-895985" y="3192145"/>
            <a:ext cx="10567670" cy="1753235"/>
          </a:xfrm>
          <a:prstGeom prst="rect">
            <a:avLst/>
          </a:prstGeom>
          <a:noFill/>
        </p:spPr>
        <p:txBody>
          <a:bodyPr wrap="square" rtlCol="0" anchor="t">
            <a:spAutoFit/>
          </a:bodyPr>
          <a:lstStyle/>
          <a:p>
            <a:pPr marL="2555875" indent="-2555875">
              <a:lnSpc>
                <a:spcPct val="150000"/>
              </a:lnSpc>
            </a:pPr>
            <a:r>
              <a:rPr lang="en-US" altLang="zh-TW" dirty="0" smtClean="0">
                <a:latin typeface="微軟正黑體" panose="020B0604030504040204" pitchFamily="34" charset="-120"/>
                <a:ea typeface="微軟正黑體" panose="020B0604030504040204" pitchFamily="34" charset="-120"/>
                <a:sym typeface="+mn-ea"/>
              </a:rPr>
              <a:t>                                        </a:t>
            </a:r>
            <a:r>
              <a:rPr lang="zh-TW" altLang="en-US" sz="2400" b="1" dirty="0" smtClean="0">
                <a:latin typeface="Microsoft YaHei UI" panose="020B0503020204020204" pitchFamily="34" charset="-122"/>
                <a:ea typeface="Microsoft YaHei UI" panose="020B0503020204020204" pitchFamily="34" charset="-122"/>
                <a:cs typeface="微软雅黑" panose="020B0503020204020204" pitchFamily="34" charset="-122"/>
                <a:sym typeface="+mn-ea"/>
              </a:rPr>
              <a:t>講真的，玩真的</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sym typeface="+mn-ea"/>
              </a:rPr>
              <a:t>：不要再讓資源虛耗在「約定好的事情會不會真的</a:t>
            </a:r>
            <a:r>
              <a:rPr lang="zh-TW" altLang="en-US" sz="2400" dirty="0">
                <a:latin typeface="Microsoft YaHei UI" panose="020B0503020204020204" pitchFamily="34" charset="-122"/>
                <a:ea typeface="Microsoft YaHei UI" panose="020B0503020204020204" pitchFamily="34" charset="-122"/>
                <a:cs typeface="微软雅黑" panose="020B0503020204020204" pitchFamily="34" charset="-122"/>
                <a:sym typeface="+mn-ea"/>
              </a:rPr>
              <a:t>被執行？ 」</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sym typeface="+mn-ea"/>
              </a:rPr>
              <a:t>。</a:t>
            </a:r>
            <a:r>
              <a:rPr lang="zh-TW" altLang="en-US" sz="2400" dirty="0">
                <a:latin typeface="Microsoft YaHei UI" panose="020B0503020204020204" pitchFamily="34" charset="-122"/>
                <a:ea typeface="Microsoft YaHei UI" panose="020B0503020204020204" pitchFamily="34" charset="-122"/>
                <a:cs typeface="微软雅黑" panose="020B0503020204020204" pitchFamily="34" charset="-122"/>
                <a:sym typeface="+mn-ea"/>
              </a:rPr>
              <a:t>不要再讓資源虛耗</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sym typeface="+mn-ea"/>
              </a:rPr>
              <a:t>在「猜測彼此真正的心意」，信任與情感是珍貴的資源。</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885324" y="622200"/>
            <a:ext cx="10948737" cy="2122805"/>
          </a:xfrm>
          <a:prstGeom prst="rect">
            <a:avLst/>
          </a:prstGeom>
          <a:noFill/>
        </p:spPr>
        <p:txBody>
          <a:bodyPr wrap="square" rtlCol="0">
            <a:spAutoFit/>
          </a:bodyPr>
          <a:lstStyle/>
          <a:p>
            <a:pPr marL="2555875" indent="-2555875">
              <a:lnSpc>
                <a:spcPct val="150000"/>
              </a:lnSpc>
            </a:pPr>
            <a:r>
              <a:rPr lang="en-US" altLang="zh-TW" sz="4000" dirty="0"/>
              <a:t>                  </a:t>
            </a:r>
            <a:r>
              <a:rPr lang="zh-TW" altLang="en-US" sz="2400" b="1" dirty="0">
                <a:latin typeface="Microsoft YaHei UI" panose="020B0503020204020204" pitchFamily="34" charset="-122"/>
                <a:ea typeface="Microsoft YaHei UI" panose="020B0503020204020204" pitchFamily="34" charset="-122"/>
              </a:rPr>
              <a:t>自由、平等、</a:t>
            </a:r>
            <a:r>
              <a:rPr lang="zh-TW" altLang="en-US" sz="2400" b="1" dirty="0" smtClean="0">
                <a:latin typeface="Microsoft YaHei UI" panose="020B0503020204020204" pitchFamily="34" charset="-122"/>
                <a:ea typeface="Microsoft YaHei UI" panose="020B0503020204020204" pitchFamily="34" charset="-122"/>
              </a:rPr>
              <a:t>民主，反而會比專政有效率</a:t>
            </a:r>
            <a:r>
              <a:rPr lang="zh-TW" altLang="en-US" sz="2400" dirty="0" smtClean="0">
                <a:latin typeface="Microsoft YaHei UI" panose="020B0503020204020204" pitchFamily="34" charset="-122"/>
                <a:ea typeface="Microsoft YaHei UI" panose="020B0503020204020204" pitchFamily="34" charset="-122"/>
              </a:rPr>
              <a:t>：</a:t>
            </a:r>
            <a:r>
              <a:rPr lang="zh-TW" altLang="en-US" sz="2400" dirty="0" smtClean="0">
                <a:latin typeface="Microsoft YaHei Light" panose="020B0502040204020203" pitchFamily="34" charset="-122"/>
                <a:ea typeface="Microsoft YaHei Light" panose="020B0502040204020203" pitchFamily="34" charset="-122"/>
              </a:rPr>
              <a:t>前提是「立約承責」和「</a:t>
            </a:r>
            <a:r>
              <a:rPr lang="zh-CN" altLang="zh-TW" sz="2400" dirty="0" smtClean="0">
                <a:latin typeface="Microsoft YaHei Light" panose="020B0502040204020203" pitchFamily="34" charset="-122"/>
                <a:ea typeface="Microsoft YaHei Light" panose="020B0502040204020203" pitchFamily="34" charset="-122"/>
              </a:rPr>
              <a:t>玩</a:t>
            </a:r>
            <a:r>
              <a:rPr lang="zh-TW" altLang="en-US" sz="2400" dirty="0" smtClean="0">
                <a:latin typeface="Microsoft YaHei Light" panose="020B0502040204020203" pitchFamily="34" charset="-122"/>
                <a:ea typeface="Microsoft YaHei Light" panose="020B0502040204020203" pitchFamily="34" charset="-122"/>
              </a:rPr>
              <a:t>真的」。一但有人有弄虛造假的特權，表面工夫就會比做實事有利，吸走多數的資源。</a:t>
            </a:r>
          </a:p>
        </p:txBody>
      </p:sp>
      <p:sp>
        <p:nvSpPr>
          <p:cNvPr id="5" name="文本框 4"/>
          <p:cNvSpPr txBox="1"/>
          <p:nvPr/>
        </p:nvSpPr>
        <p:spPr>
          <a:xfrm>
            <a:off x="1640840" y="3176270"/>
            <a:ext cx="8422640" cy="2306955"/>
          </a:xfrm>
          <a:prstGeom prst="rect">
            <a:avLst/>
          </a:prstGeom>
          <a:noFill/>
        </p:spPr>
        <p:txBody>
          <a:bodyPr wrap="square" rtlCol="0" anchor="t">
            <a:spAutoFit/>
          </a:bodyPr>
          <a:lstStyle/>
          <a:p>
            <a:pPr>
              <a:lnSpc>
                <a:spcPct val="150000"/>
              </a:lnSpc>
            </a:pPr>
            <a:r>
              <a:rPr lang="zh-TW" altLang="en-US" sz="2400" b="1" dirty="0">
                <a:latin typeface="Microsoft YaHei UI" panose="020B0503020204020204" pitchFamily="34" charset="-122"/>
                <a:ea typeface="Microsoft YaHei UI" panose="020B0503020204020204" pitchFamily="34" charset="-122"/>
                <a:sym typeface="+mn-ea"/>
              </a:rPr>
              <a:t>我為人人，人人為</a:t>
            </a:r>
            <a:r>
              <a:rPr lang="zh-TW" altLang="en-US" sz="2400" b="1" dirty="0" smtClean="0">
                <a:latin typeface="Microsoft YaHei UI" panose="020B0503020204020204" pitchFamily="34" charset="-122"/>
                <a:ea typeface="Microsoft YaHei UI" panose="020B0503020204020204" pitchFamily="34" charset="-122"/>
                <a:sym typeface="+mn-ea"/>
              </a:rPr>
              <a:t>我，最有效率</a:t>
            </a:r>
            <a:r>
              <a:rPr lang="zh-TW" altLang="en-US" sz="2400" dirty="0" smtClean="0">
                <a:latin typeface="Microsoft YaHei UI" panose="020B0503020204020204" pitchFamily="34" charset="-122"/>
                <a:ea typeface="Microsoft YaHei UI" panose="020B0503020204020204" pitchFamily="34" charset="-122"/>
                <a:sym typeface="+mn-ea"/>
              </a:rPr>
              <a:t>：</a:t>
            </a:r>
            <a:r>
              <a:rPr lang="zh-TW" altLang="en-US" sz="2400" dirty="0" smtClean="0">
                <a:latin typeface="Microsoft YaHei Light" panose="020B0502040204020203" pitchFamily="34" charset="-122"/>
                <a:ea typeface="Microsoft YaHei Light" panose="020B0502040204020203" pitchFamily="34" charset="-122"/>
                <a:sym typeface="+mn-ea"/>
              </a:rPr>
              <a:t>每個人不必防著自己的後背，不必防著別人來佔便宜。但人性不易做到，要有不計較多做一點的核心工作圈，用雇的也沒關係。帶動後會昇華到大家願意因</a:t>
            </a:r>
            <a:r>
              <a:rPr lang="zh-TW" altLang="en-US" sz="2400" dirty="0">
                <a:latin typeface="Microsoft YaHei Light" panose="020B0502040204020203" pitchFamily="34" charset="-122"/>
                <a:ea typeface="Microsoft YaHei Light" panose="020B0502040204020203" pitchFamily="34" charset="-122"/>
                <a:sym typeface="+mn-ea"/>
              </a:rPr>
              <a:t>愛守護「群我</a:t>
            </a:r>
            <a:r>
              <a:rPr lang="zh-TW" altLang="en-US" sz="2400" dirty="0" smtClean="0">
                <a:latin typeface="Microsoft YaHei Light" panose="020B0502040204020203" pitchFamily="34" charset="-122"/>
                <a:ea typeface="Microsoft YaHei Light" panose="020B0502040204020203" pitchFamily="34" charset="-122"/>
                <a:sym typeface="+mn-ea"/>
              </a:rPr>
              <a:t>」。</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648335" y="1598930"/>
            <a:ext cx="8811260" cy="2676525"/>
          </a:xfrm>
          <a:prstGeom prst="rect">
            <a:avLst/>
          </a:prstGeom>
          <a:noFill/>
        </p:spPr>
        <p:txBody>
          <a:bodyPr wrap="square" rtlCol="0">
            <a:spAutoFit/>
          </a:bodyPr>
          <a:lstStyle/>
          <a:p>
            <a:pPr marL="1007745" indent="-1007745">
              <a:lnSpc>
                <a:spcPct val="150000"/>
              </a:lnSpc>
            </a:pPr>
            <a:r>
              <a:rPr lang="en-US" altLang="zh-TW" sz="4000" dirty="0" smtClean="0"/>
              <a:t>       </a:t>
            </a:r>
            <a:r>
              <a:rPr lang="zh-TW" altLang="en-US" sz="2400" b="1" dirty="0" smtClean="0">
                <a:latin typeface="Microsoft YaHei UI" panose="020B0503020204020204" pitchFamily="34" charset="-122"/>
                <a:ea typeface="Microsoft YaHei UI" panose="020B0503020204020204" pitchFamily="34" charset="-122"/>
              </a:rPr>
              <a:t>從共同利益開始並沒有關係，但不能一直只靠共同利益來維繫團體</a:t>
            </a:r>
            <a:r>
              <a:rPr lang="zh-TW" altLang="en-US" sz="2400" dirty="0" smtClean="0">
                <a:latin typeface="Microsoft YaHei UI" panose="020B0503020204020204" pitchFamily="34" charset="-122"/>
                <a:ea typeface="Microsoft YaHei UI" panose="020B0503020204020204" pitchFamily="34" charset="-122"/>
              </a:rPr>
              <a:t>：</a:t>
            </a:r>
            <a:r>
              <a:rPr lang="zh-TW" altLang="en-US" sz="2400" dirty="0" smtClean="0">
                <a:latin typeface="Microsoft YaHei Light" panose="020B0502040204020203" pitchFamily="34" charset="-122"/>
                <a:ea typeface="Microsoft YaHei Light" panose="020B0502040204020203" pitchFamily="34" charset="-122"/>
              </a:rPr>
              <a:t>不要為了表現溫暖把時間、資源耗光了，事情還在原處打轉。資源的問題要用有效配置解決，輔導無法取代。</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97205" y="2518832"/>
            <a:ext cx="6068007" cy="934821"/>
          </a:xfrm>
        </p:spPr>
        <p:txBody>
          <a:bodyPr>
            <a:normAutofit/>
          </a:bodyPr>
          <a:lstStyle/>
          <a:p>
            <a:r>
              <a:rPr lang="zh-TW" altLang="en-US" sz="4400" dirty="0">
                <a:latin typeface="微软雅黑" panose="020B0503020204020204" pitchFamily="34" charset="-122"/>
                <a:ea typeface="微软雅黑" panose="020B0503020204020204" pitchFamily="34" charset="-122"/>
              </a:rPr>
              <a:t>對的開始與結束</a:t>
            </a:r>
            <a:r>
              <a:rPr lang="zh-TW" altLang="en-US" sz="4400" dirty="0" smtClean="0">
                <a:latin typeface="微软雅黑" panose="020B0503020204020204" pitchFamily="34" charset="-122"/>
                <a:ea typeface="微软雅黑" panose="020B0503020204020204" pitchFamily="34" charset="-122"/>
              </a:rPr>
              <a:t>時機</a:t>
            </a:r>
          </a:p>
        </p:txBody>
      </p:sp>
      <p:sp>
        <p:nvSpPr>
          <p:cNvPr id="10" name="椭圆形标注 7"/>
          <p:cNvSpPr/>
          <p:nvPr>
            <p:custDataLst>
              <p:tags r:id="rId3"/>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4"/>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04</a:t>
            </a:r>
          </a:p>
        </p:txBody>
      </p:sp>
      <p:sp>
        <p:nvSpPr>
          <p:cNvPr id="3" name="矩形 2"/>
          <p:cNvSpPr/>
          <p:nvPr/>
        </p:nvSpPr>
        <p:spPr>
          <a:xfrm>
            <a:off x="497305" y="4092435"/>
            <a:ext cx="8013031" cy="1753235"/>
          </a:xfrm>
          <a:prstGeom prst="rect">
            <a:avLst/>
          </a:prstGeom>
        </p:spPr>
        <p:txBody>
          <a:bodyPr wrap="square">
            <a:spAutoFit/>
          </a:bodyPr>
          <a:lstStyle/>
          <a:p>
            <a:pPr>
              <a:lnSpc>
                <a:spcPct val="150000"/>
              </a:lnSpc>
            </a:pPr>
            <a:r>
              <a:rPr lang="zh-TW" altLang="en-US" sz="2400" b="1" dirty="0" smtClean="0">
                <a:latin typeface="Microsoft YaHei UI" panose="020B0503020204020204" pitchFamily="34" charset="-122"/>
                <a:ea typeface="Microsoft YaHei UI" panose="020B0503020204020204" pitchFamily="34" charset="-122"/>
              </a:rPr>
              <a:t>緣起</a:t>
            </a:r>
            <a:r>
              <a:rPr lang="zh-TW" altLang="en-US" sz="2400" dirty="0" smtClean="0">
                <a:latin typeface="Microsoft YaHei UI" panose="020B0503020204020204" pitchFamily="34" charset="-122"/>
                <a:ea typeface="Microsoft YaHei UI" panose="020B0503020204020204" pitchFamily="34" charset="-122"/>
              </a:rPr>
              <a:t>：就行於所當行。</a:t>
            </a:r>
            <a:endParaRPr lang="en-US" altLang="zh-TW" sz="2400" dirty="0">
              <a:latin typeface="Microsoft YaHei UI" panose="020B0503020204020204" pitchFamily="34" charset="-122"/>
              <a:ea typeface="Microsoft YaHei UI" panose="020B0503020204020204" pitchFamily="34" charset="-122"/>
            </a:endParaRPr>
          </a:p>
          <a:p>
            <a:pPr>
              <a:lnSpc>
                <a:spcPct val="150000"/>
              </a:lnSpc>
            </a:pPr>
            <a:r>
              <a:rPr lang="zh-TW" altLang="en-US" sz="2400" dirty="0" smtClean="0">
                <a:latin typeface="Microsoft YaHei UI" panose="020B0503020204020204" pitchFamily="34" charset="-122"/>
                <a:ea typeface="Microsoft YaHei UI" panose="020B0503020204020204" pitchFamily="34" charset="-122"/>
              </a:rPr>
              <a:t>不要等緣盡，主動結束，並預設結束的「鬧鐘」。放過所有的人，釋出資源重新洗牌。</a:t>
            </a: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588010" y="1580515"/>
            <a:ext cx="10584815" cy="2122805"/>
          </a:xfrm>
          <a:prstGeom prst="rect">
            <a:avLst/>
          </a:prstGeom>
          <a:noFill/>
        </p:spPr>
        <p:txBody>
          <a:bodyPr wrap="square" rtlCol="0">
            <a:spAutoFit/>
          </a:bodyPr>
          <a:lstStyle/>
          <a:p>
            <a:pPr marL="2555875" indent="-2555875">
              <a:lnSpc>
                <a:spcPct val="150000"/>
              </a:lnSpc>
            </a:pPr>
            <a:r>
              <a:rPr lang="en-US" altLang="zh-TW" sz="4000" dirty="0" smtClean="0"/>
              <a:t>                  </a:t>
            </a:r>
            <a:r>
              <a:rPr lang="zh-TW" altLang="en-US" sz="2400" b="1" dirty="0" smtClean="0">
                <a:latin typeface="Microsoft YaHei UI" panose="020B0503020204020204" pitchFamily="34" charset="-122"/>
                <a:ea typeface="Microsoft YaHei UI" panose="020B0503020204020204" pitchFamily="34" charset="-122"/>
                <a:cs typeface="微软雅黑" panose="020B0503020204020204" pitchFamily="34" charset="-122"/>
              </a:rPr>
              <a:t>立約承責</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rPr>
              <a:t>：自主學習典範下的「組課群」，是一種大家彼此「立約承責」才會 </a:t>
            </a:r>
            <a:r>
              <a:rPr lang="en-US" altLang="zh-TW" sz="2400" dirty="0" smtClean="0">
                <a:latin typeface="Microsoft YaHei UI" panose="020B0503020204020204" pitchFamily="34" charset="-122"/>
                <a:ea typeface="Microsoft YaHei UI" panose="020B0503020204020204" pitchFamily="34" charset="-122"/>
                <a:cs typeface="微软雅黑" panose="020B0503020204020204" pitchFamily="34" charset="-122"/>
              </a:rPr>
              <a:t>Work </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rPr>
              <a:t>的機制。就算要「續攤」也得提供給人依其主體意志，重新加入的機會。</a:t>
            </a: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220980" y="521335"/>
            <a:ext cx="9819005" cy="2676525"/>
          </a:xfrm>
          <a:prstGeom prst="rect">
            <a:avLst/>
          </a:prstGeom>
          <a:noFill/>
        </p:spPr>
        <p:txBody>
          <a:bodyPr wrap="square" rtlCol="0">
            <a:spAutoFit/>
          </a:bodyPr>
          <a:lstStyle/>
          <a:p>
            <a:pPr marL="1511935" indent="-1511935">
              <a:lnSpc>
                <a:spcPct val="150000"/>
              </a:lnSpc>
            </a:pPr>
            <a:r>
              <a:rPr lang="en-US" altLang="zh-TW" sz="4000" dirty="0" smtClean="0"/>
              <a:t>          </a:t>
            </a:r>
            <a:r>
              <a:rPr lang="zh-TW" altLang="en-US" sz="2400" b="1" dirty="0" smtClean="0">
                <a:latin typeface="Microsoft YaHei UI" panose="020B0503020204020204" pitchFamily="34" charset="-122"/>
                <a:ea typeface="Microsoft YaHei UI" panose="020B0503020204020204" pitchFamily="34" charset="-122"/>
                <a:cs typeface="微软雅黑" panose="020B0503020204020204" pitchFamily="34" charset="-122"/>
              </a:rPr>
              <a:t>小群</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rPr>
              <a:t>：始於選主題</a:t>
            </a:r>
            <a:r>
              <a:rPr lang="en-US" altLang="zh-TW" sz="2400" dirty="0" smtClean="0">
                <a:latin typeface="Microsoft YaHei UI" panose="020B0503020204020204" pitchFamily="34" charset="-122"/>
                <a:ea typeface="Microsoft YaHei UI" panose="020B0503020204020204" pitchFamily="34" charset="-122"/>
                <a:cs typeface="微软雅黑" panose="020B0503020204020204" pitchFamily="34" charset="-122"/>
              </a:rPr>
              <a:t>(</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rPr>
              <a:t>立約</a:t>
            </a:r>
            <a:r>
              <a:rPr lang="en-US" altLang="zh-TW" sz="2400" dirty="0" smtClean="0">
                <a:latin typeface="Microsoft YaHei UI" panose="020B0503020204020204" pitchFamily="34" charset="-122"/>
                <a:ea typeface="Microsoft YaHei UI" panose="020B0503020204020204" pitchFamily="34" charset="-122"/>
                <a:cs typeface="微软雅黑" panose="020B0503020204020204" pitchFamily="34" charset="-122"/>
              </a:rPr>
              <a:t>)</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rPr>
              <a:t>，線上聚會 </a:t>
            </a:r>
            <a:r>
              <a:rPr lang="en-US" altLang="zh-TW" sz="2400" dirty="0" smtClean="0">
                <a:latin typeface="Microsoft YaHei UI" panose="020B0503020204020204" pitchFamily="34" charset="-122"/>
                <a:ea typeface="Microsoft YaHei UI" panose="020B0503020204020204" pitchFamily="34" charset="-122"/>
                <a:cs typeface="微软雅黑" panose="020B0503020204020204" pitchFamily="34" charset="-122"/>
              </a:rPr>
              <a:t>3~4 </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rPr>
              <a:t>次，為期約一到三週。承諾彼此「相挺」，沒有旁觀的吃瓜群眾。</a:t>
            </a:r>
            <a:r>
              <a:rPr lang="zh-TW" altLang="en-US" sz="2400" dirty="0">
                <a:latin typeface="Microsoft YaHei UI" panose="020B0503020204020204" pitchFamily="34" charset="-122"/>
                <a:ea typeface="Microsoft YaHei UI" panose="020B0503020204020204" pitchFamily="34" charset="-122"/>
                <a:cs typeface="微软雅黑" panose="020B0503020204020204" pitchFamily="34" charset="-122"/>
              </a:rPr>
              <a:t>會</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rPr>
              <a:t>發生</a:t>
            </a:r>
            <a:r>
              <a:rPr lang="zh-TW" altLang="en-US" sz="2400" dirty="0">
                <a:latin typeface="Microsoft YaHei UI" panose="020B0503020204020204" pitchFamily="34" charset="-122"/>
                <a:ea typeface="Microsoft YaHei UI" panose="020B0503020204020204" pitchFamily="34" charset="-122"/>
                <a:cs typeface="微软雅黑" panose="020B0503020204020204" pitchFamily="34" charset="-122"/>
              </a:rPr>
              <a:t>「共振</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rPr>
              <a:t>」與乘法協作。在大群中完成報告後，小群就結束。參加太多小群會消化不良。</a:t>
            </a:r>
          </a:p>
        </p:txBody>
      </p:sp>
      <p:sp>
        <p:nvSpPr>
          <p:cNvPr id="5" name="文字方塊 3"/>
          <p:cNvSpPr txBox="1"/>
          <p:nvPr/>
        </p:nvSpPr>
        <p:spPr>
          <a:xfrm>
            <a:off x="220980" y="3197860"/>
            <a:ext cx="9635490" cy="2122805"/>
          </a:xfrm>
          <a:prstGeom prst="rect">
            <a:avLst/>
          </a:prstGeom>
          <a:noFill/>
        </p:spPr>
        <p:txBody>
          <a:bodyPr wrap="square" rtlCol="0">
            <a:spAutoFit/>
          </a:bodyPr>
          <a:lstStyle/>
          <a:p>
            <a:pPr marL="1511935" indent="-1511935">
              <a:lnSpc>
                <a:spcPct val="150000"/>
              </a:lnSpc>
            </a:pPr>
            <a:r>
              <a:rPr lang="en-US" altLang="zh-TW" sz="4000" dirty="0" smtClean="0"/>
              <a:t>          </a:t>
            </a:r>
            <a:r>
              <a:rPr lang="zh-TW" altLang="en-US" sz="2400" b="1" dirty="0" smtClean="0">
                <a:latin typeface="Microsoft YaHei UI" panose="020B0503020204020204" pitchFamily="34" charset="-122"/>
                <a:ea typeface="Microsoft YaHei UI" panose="020B0503020204020204" pitchFamily="34" charset="-122"/>
                <a:cs typeface="微软雅黑" panose="020B0503020204020204" pitchFamily="34" charset="-122"/>
              </a:rPr>
              <a:t>大群</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rPr>
              <a:t>：始於繳費</a:t>
            </a:r>
            <a:r>
              <a:rPr lang="en-US" altLang="zh-TW" sz="2400" dirty="0" smtClean="0">
                <a:latin typeface="Microsoft YaHei UI" panose="020B0503020204020204" pitchFamily="34" charset="-122"/>
                <a:ea typeface="Microsoft YaHei UI" panose="020B0503020204020204" pitchFamily="34" charset="-122"/>
                <a:cs typeface="微软雅黑" panose="020B0503020204020204" pitchFamily="34" charset="-122"/>
              </a:rPr>
              <a:t>(</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rPr>
              <a:t>不能退</a:t>
            </a:r>
            <a:r>
              <a:rPr lang="en-US" altLang="zh-TW" sz="2400" dirty="0" smtClean="0">
                <a:latin typeface="Microsoft YaHei UI" panose="020B0503020204020204" pitchFamily="34" charset="-122"/>
                <a:ea typeface="Microsoft YaHei UI" panose="020B0503020204020204" pitchFamily="34" charset="-122"/>
                <a:cs typeface="微软雅黑" panose="020B0503020204020204" pitchFamily="34" charset="-122"/>
              </a:rPr>
              <a:t>)</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rPr>
              <a:t>，如 </a:t>
            </a:r>
            <a:r>
              <a:rPr lang="en-US" altLang="zh-TW" sz="2400" dirty="0" smtClean="0">
                <a:latin typeface="Microsoft YaHei UI" panose="020B0503020204020204" pitchFamily="34" charset="-122"/>
                <a:ea typeface="Microsoft YaHei UI" panose="020B0503020204020204" pitchFamily="34" charset="-122"/>
                <a:cs typeface="微软雅黑" panose="020B0503020204020204" pitchFamily="34" charset="-122"/>
              </a:rPr>
              <a:t>4.19 </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rPr>
              <a:t>小蘋果樹陳潔退出後並不退費。承諾的「只有」開課文件上面講的事情。大群結束於</a:t>
            </a:r>
            <a:r>
              <a:rPr lang="en-US" altLang="zh-TW" sz="2400" dirty="0" smtClean="0">
                <a:latin typeface="Microsoft YaHei UI" panose="020B0503020204020204" pitchFamily="34" charset="-122"/>
                <a:ea typeface="Microsoft YaHei UI" panose="020B0503020204020204" pitchFamily="34" charset="-122"/>
                <a:cs typeface="微软雅黑" panose="020B0503020204020204" pitchFamily="34" charset="-122"/>
              </a:rPr>
              <a:t>7.05</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rPr>
              <a:t>課程結束。</a:t>
            </a: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形标注 7"/>
          <p:cNvSpPr/>
          <p:nvPr>
            <p:custDataLst>
              <p:tags r:id="rId2"/>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3"/>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05</a:t>
            </a:r>
          </a:p>
        </p:txBody>
      </p:sp>
      <p:sp>
        <p:nvSpPr>
          <p:cNvPr id="4" name="文本框 3"/>
          <p:cNvSpPr txBox="1"/>
          <p:nvPr/>
        </p:nvSpPr>
        <p:spPr>
          <a:xfrm>
            <a:off x="446405" y="2594610"/>
            <a:ext cx="6391493" cy="769441"/>
          </a:xfrm>
          <a:prstGeom prst="rect">
            <a:avLst/>
          </a:prstGeom>
          <a:noFill/>
        </p:spPr>
        <p:txBody>
          <a:bodyPr wrap="none" rtlCol="0" anchor="t">
            <a:spAutoFit/>
          </a:bodyPr>
          <a:lstStyle/>
          <a:p>
            <a:r>
              <a:rPr lang="zh-TW" altLang="en-US" sz="4400" b="1" dirty="0">
                <a:solidFill>
                  <a:schemeClr val="bg1"/>
                </a:solidFill>
                <a:latin typeface="微软雅黑" panose="020B0503020204020204" pitchFamily="34" charset="-122"/>
                <a:ea typeface="微软雅黑" panose="020B0503020204020204" pitchFamily="34" charset="-122"/>
                <a:sym typeface="+mn-ea"/>
              </a:rPr>
              <a:t>資深學習者避免</a:t>
            </a:r>
            <a:r>
              <a:rPr lang="zh-TW" altLang="en-US" sz="4400" b="1" dirty="0" smtClean="0">
                <a:solidFill>
                  <a:schemeClr val="bg1"/>
                </a:solidFill>
                <a:latin typeface="微软雅黑" panose="020B0503020204020204" pitchFamily="34" charset="-122"/>
                <a:ea typeface="微软雅黑" panose="020B0503020204020204" pitchFamily="34" charset="-122"/>
                <a:sym typeface="+mn-ea"/>
              </a:rPr>
              <a:t>錯誤站</a:t>
            </a:r>
            <a:r>
              <a:rPr lang="zh-TW" altLang="en-US" sz="4400" b="1" dirty="0">
                <a:solidFill>
                  <a:schemeClr val="bg1"/>
                </a:solidFill>
                <a:latin typeface="微软雅黑" panose="020B0503020204020204" pitchFamily="34" charset="-122"/>
                <a:ea typeface="微软雅黑" panose="020B0503020204020204" pitchFamily="34" charset="-122"/>
                <a:sym typeface="+mn-ea"/>
              </a:rPr>
              <a:t>位</a:t>
            </a:r>
            <a:endParaRPr lang="zh-CN" altLang="en-US" sz="4400" b="1" dirty="0">
              <a:solidFill>
                <a:schemeClr val="bg1"/>
              </a:solidFill>
              <a:latin typeface="微软雅黑" panose="020B0503020204020204" pitchFamily="34" charset="-122"/>
              <a:ea typeface="微软雅黑" panose="020B0503020204020204" pitchFamily="34" charset="-122"/>
              <a:sym typeface="+mn-ea"/>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1806575" y="969010"/>
            <a:ext cx="7936230" cy="1753235"/>
          </a:xfrm>
          <a:prstGeom prst="rect">
            <a:avLst/>
          </a:prstGeom>
          <a:noFill/>
        </p:spPr>
        <p:txBody>
          <a:bodyPr wrap="square" rtlCol="0" anchor="t">
            <a:spAutoFit/>
          </a:bodyPr>
          <a:lstStyle/>
          <a:p>
            <a:pPr>
              <a:lnSpc>
                <a:spcPct val="150000"/>
              </a:lnSpc>
            </a:pPr>
            <a:r>
              <a:rPr lang="zh-CN" altLang="en-US" sz="2400" dirty="0">
                <a:latin typeface="Microsoft YaHei UI" panose="020B0503020204020204" pitchFamily="34" charset="-122"/>
                <a:ea typeface="Microsoft YaHei UI" panose="020B0503020204020204" pitchFamily="34" charset="-122"/>
                <a:sym typeface="+mn-ea"/>
              </a:rPr>
              <a:t>在群學群體中，不乏依舊存在傳統社會價值中的權力關係。其中老師與學生，年上者與年下者，男性與女性，這三層權力關係依舊存在。</a:t>
            </a:r>
          </a:p>
        </p:txBody>
      </p:sp>
      <p:sp>
        <p:nvSpPr>
          <p:cNvPr id="6" name="文本框 5"/>
          <p:cNvSpPr txBox="1"/>
          <p:nvPr/>
        </p:nvSpPr>
        <p:spPr>
          <a:xfrm>
            <a:off x="1806575" y="3055620"/>
            <a:ext cx="7936230" cy="2306955"/>
          </a:xfrm>
          <a:prstGeom prst="rect">
            <a:avLst/>
          </a:prstGeom>
          <a:noFill/>
        </p:spPr>
        <p:txBody>
          <a:bodyPr wrap="square" rtlCol="0" anchor="t">
            <a:spAutoFit/>
          </a:bodyPr>
          <a:lstStyle/>
          <a:p>
            <a:pPr>
              <a:lnSpc>
                <a:spcPct val="150000"/>
              </a:lnSpc>
            </a:pPr>
            <a:r>
              <a:rPr lang="zh-CN" altLang="en-US" sz="2400" dirty="0">
                <a:latin typeface="微软雅黑" panose="020B0503020204020204" pitchFamily="34" charset="-122"/>
                <a:ea typeface="微软雅黑" panose="020B0503020204020204" pitchFamily="34" charset="-122"/>
                <a:sym typeface="+mn-ea"/>
              </a:rPr>
              <a:t>而資深學習者在群學過程中，會需要更及時地進行自我反省，瞭解好自身在群學中的定位，處理好彼此之間的關係，否則會因爲其本身某一處在權力關係上位的社會定位，而對其他群學參與者造成壓力或其他情緒。</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103446"/>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920875" y="692150"/>
            <a:ext cx="6888480" cy="460375"/>
          </a:xfrm>
          <a:prstGeom prst="rect">
            <a:avLst/>
          </a:prstGeom>
          <a:noFill/>
        </p:spPr>
        <p:txBody>
          <a:bodyPr wrap="none" rtlCol="0" anchor="t">
            <a:spAutoFit/>
          </a:bodyPr>
          <a:lstStyle/>
          <a:p>
            <a:r>
              <a:rPr lang="zh-CN" altLang="en-US" sz="2400" b="1" dirty="0">
                <a:latin typeface="微软雅黑" panose="020B0503020204020204" pitchFamily="34" charset="-122"/>
                <a:ea typeface="微软雅黑" panose="020B0503020204020204" pitchFamily="34" charset="-122"/>
                <a:sym typeface="+mn-ea"/>
              </a:rPr>
              <a:t>或許會出現以下問題，從而弱化了學習體驗與質量</a:t>
            </a:r>
          </a:p>
        </p:txBody>
      </p:sp>
      <p:sp>
        <p:nvSpPr>
          <p:cNvPr id="5" name="文本框 4"/>
          <p:cNvSpPr txBox="1"/>
          <p:nvPr/>
        </p:nvSpPr>
        <p:spPr>
          <a:xfrm>
            <a:off x="1767840" y="1280795"/>
            <a:ext cx="8115300" cy="3477875"/>
          </a:xfrm>
          <a:prstGeom prst="rect">
            <a:avLst/>
          </a:prstGeom>
          <a:noFill/>
        </p:spPr>
        <p:txBody>
          <a:bodyPr wrap="square" rtlCol="0" anchor="t">
            <a:spAutoFit/>
          </a:bodyPr>
          <a:lstStyle/>
          <a:p>
            <a:pPr marL="342900" indent="-342900">
              <a:buAutoNum type="arabicPeriod"/>
            </a:pPr>
            <a:r>
              <a:rPr lang="zh-CN" altLang="en-US" sz="2000" dirty="0">
                <a:latin typeface="微软雅黑" panose="020B0503020204020204" pitchFamily="34" charset="-122"/>
                <a:ea typeface="微软雅黑" panose="020B0503020204020204" pitchFamily="34" charset="-122"/>
                <a:sym typeface="+mn-ea"/>
              </a:rPr>
              <a:t>資深學習者與被預設的社會權力上位</a:t>
            </a:r>
            <a:r>
              <a:rPr lang="zh-CN" altLang="en-US" sz="2000" dirty="0" smtClean="0">
                <a:latin typeface="微软雅黑" panose="020B0503020204020204" pitchFamily="34" charset="-122"/>
                <a:ea typeface="微软雅黑" panose="020B0503020204020204" pitchFamily="34" charset="-122"/>
                <a:sym typeface="+mn-ea"/>
              </a:rPr>
              <a:t>標</a:t>
            </a:r>
            <a:r>
              <a:rPr lang="zh-TW" altLang="en-US" sz="2000" dirty="0" smtClean="0">
                <a:latin typeface="微软雅黑" panose="020B0503020204020204" pitchFamily="34" charset="-122"/>
                <a:ea typeface="微软雅黑" panose="020B0503020204020204" pitchFamily="34" charset="-122"/>
                <a:sym typeface="+mn-ea"/>
              </a:rPr>
              <a:t>籤</a:t>
            </a:r>
            <a:r>
              <a:rPr lang="zh-CN" altLang="en-US" sz="2000" dirty="0" smtClean="0">
                <a:latin typeface="微软雅黑" panose="020B0503020204020204" pitchFamily="34" charset="-122"/>
                <a:ea typeface="微软雅黑" panose="020B0503020204020204" pitchFamily="34" charset="-122"/>
                <a:sym typeface="+mn-ea"/>
              </a:rPr>
              <a:t>不符</a:t>
            </a:r>
            <a:r>
              <a:rPr lang="zh-CN" altLang="en-US" sz="2000" dirty="0">
                <a:latin typeface="微软雅黑" panose="020B0503020204020204" pitchFamily="34" charset="-122"/>
                <a:ea typeface="微软雅黑" panose="020B0503020204020204" pitchFamily="34" charset="-122"/>
                <a:sym typeface="+mn-ea"/>
              </a:rPr>
              <a:t>，導致其</a:t>
            </a:r>
            <a:r>
              <a:rPr lang="zh-CN" altLang="en-US" sz="2000" dirty="0" smtClean="0">
                <a:latin typeface="微软雅黑" panose="020B0503020204020204" pitchFamily="34" charset="-122"/>
                <a:ea typeface="微软雅黑" panose="020B0503020204020204" pitchFamily="34" charset="-122"/>
                <a:sym typeface="+mn-ea"/>
              </a:rPr>
              <a:t>與</a:t>
            </a:r>
            <a:r>
              <a:rPr lang="zh-TW" altLang="en-US" sz="2000" dirty="0">
                <a:latin typeface="微软雅黑" panose="020B0503020204020204" pitchFamily="34" charset="-122"/>
                <a:ea typeface="微软雅黑" panose="020B0503020204020204" pitchFamily="34" charset="-122"/>
                <a:sym typeface="+mn-ea"/>
              </a:rPr>
              <a:t>資</a:t>
            </a:r>
            <a:r>
              <a:rPr lang="zh-CN" altLang="en-US" sz="2000" dirty="0" smtClean="0">
                <a:latin typeface="微软雅黑" panose="020B0503020204020204" pitchFamily="34" charset="-122"/>
                <a:ea typeface="微软雅黑" panose="020B0503020204020204" pitchFamily="34" charset="-122"/>
                <a:sym typeface="+mn-ea"/>
              </a:rPr>
              <a:t>淺</a:t>
            </a:r>
            <a:r>
              <a:rPr lang="zh-CN" altLang="en-US" sz="2000" dirty="0">
                <a:latin typeface="微软雅黑" panose="020B0503020204020204" pitchFamily="34" charset="-122"/>
                <a:ea typeface="微软雅黑" panose="020B0503020204020204" pitchFamily="34" charset="-122"/>
                <a:sym typeface="+mn-ea"/>
              </a:rPr>
              <a:t>學習者的互動被弱化；</a:t>
            </a:r>
          </a:p>
          <a:p>
            <a:pPr marL="342900" indent="-342900">
              <a:buAutoNum type="arabicPeriod"/>
            </a:pPr>
            <a:endParaRPr lang="en-US" altLang="zh-CN" sz="2000" dirty="0">
              <a:latin typeface="微软雅黑" panose="020B0503020204020204" pitchFamily="34" charset="-122"/>
              <a:ea typeface="微软雅黑" panose="020B0503020204020204" pitchFamily="34" charset="-122"/>
            </a:endParaRPr>
          </a:p>
          <a:p>
            <a:pPr marL="342900" indent="-342900">
              <a:buAutoNum type="arabicPeriod"/>
            </a:pPr>
            <a:r>
              <a:rPr lang="zh-CN" altLang="en-US" sz="2000" dirty="0">
                <a:latin typeface="微软雅黑" panose="020B0503020204020204" pitchFamily="34" charset="-122"/>
                <a:ea typeface="微软雅黑" panose="020B0503020204020204" pitchFamily="34" charset="-122"/>
                <a:sym typeface="+mn-ea"/>
              </a:rPr>
              <a:t>資深學習者沒有準確把握在群學中合理留存的不對稱性，錯用了其他不對稱性；</a:t>
            </a:r>
          </a:p>
          <a:p>
            <a:pPr marL="342900" indent="-342900">
              <a:buAutoNum type="arabicPeriod"/>
            </a:pPr>
            <a:endParaRPr lang="en-US" altLang="zh-CN" sz="2000" dirty="0">
              <a:latin typeface="微软雅黑" panose="020B0503020204020204" pitchFamily="34" charset="-122"/>
              <a:ea typeface="微软雅黑" panose="020B0503020204020204" pitchFamily="34" charset="-122"/>
            </a:endParaRPr>
          </a:p>
          <a:p>
            <a:pPr marL="342900" indent="-342900">
              <a:buAutoNum type="arabicPeriod"/>
            </a:pPr>
            <a:r>
              <a:rPr lang="zh-CN" altLang="en-US" sz="2000" dirty="0">
                <a:latin typeface="微软雅黑" panose="020B0503020204020204" pitchFamily="34" charset="-122"/>
                <a:ea typeface="微软雅黑" panose="020B0503020204020204" pitchFamily="34" charset="-122"/>
                <a:sym typeface="+mn-ea"/>
              </a:rPr>
              <a:t>資深學習者在同一群學主體中的其他方面又</a:t>
            </a:r>
            <a:r>
              <a:rPr lang="zh-CN" altLang="en-US" sz="2000" dirty="0">
                <a:latin typeface="微软雅黑" panose="020B0503020204020204" pitchFamily="34" charset="-122"/>
                <a:ea typeface="微软雅黑" panose="020B0503020204020204" pitchFamily="34" charset="-122"/>
                <a:sym typeface="+mn-ea"/>
              </a:rPr>
              <a:t>是資淺學習</a:t>
            </a:r>
            <a:r>
              <a:rPr lang="zh-CN" altLang="en-US" sz="2000" dirty="0">
                <a:latin typeface="微软雅黑" panose="020B0503020204020204" pitchFamily="34" charset="-122"/>
                <a:ea typeface="微软雅黑" panose="020B0503020204020204" pitchFamily="34" charset="-122"/>
                <a:sym typeface="+mn-ea"/>
              </a:rPr>
              <a:t>者，但是在群學的情緒流動過程中無法分辨兩個身份的主次與衝突；</a:t>
            </a:r>
          </a:p>
          <a:p>
            <a:pPr marL="342900" indent="-342900">
              <a:buAutoNum type="arabicPeriod"/>
            </a:pPr>
            <a:endParaRPr lang="en-US" altLang="zh-CN" sz="2000" dirty="0">
              <a:latin typeface="微软雅黑" panose="020B0503020204020204" pitchFamily="34" charset="-122"/>
              <a:ea typeface="微软雅黑" panose="020B0503020204020204" pitchFamily="34" charset="-122"/>
            </a:endParaRPr>
          </a:p>
          <a:p>
            <a:pPr marL="342900" indent="-342900">
              <a:buAutoNum type="arabicPeriod"/>
            </a:pPr>
            <a:r>
              <a:rPr lang="zh-CN" altLang="en-US" sz="2000" dirty="0">
                <a:latin typeface="微软雅黑" panose="020B0503020204020204" pitchFamily="34" charset="-122"/>
                <a:ea typeface="微软雅黑" panose="020B0503020204020204" pitchFamily="34" charset="-122"/>
                <a:sym typeface="+mn-ea"/>
              </a:rPr>
              <a:t>資淺學習者在同一群學主體中的其他方面又是資深學習者，但是後者身份認同較弱，導致在其資深部分所作貢獻與幫助減少。</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1102361" y="2480097"/>
            <a:ext cx="4603282" cy="934821"/>
          </a:xfrm>
        </p:spPr>
        <p:txBody>
          <a:bodyPr>
            <a:normAutofit/>
          </a:bodyPr>
          <a:lstStyle/>
          <a:p>
            <a:r>
              <a:rPr lang="zh-TW" altLang="en-US" sz="4400" dirty="0" smtClean="0">
                <a:latin typeface="微软雅黑" panose="020B0503020204020204" pitchFamily="34" charset="-122"/>
                <a:ea typeface="微软雅黑" panose="020B0503020204020204" pitchFamily="34" charset="-122"/>
              </a:rPr>
              <a:t>小群內的分工</a:t>
            </a:r>
          </a:p>
        </p:txBody>
      </p:sp>
      <p:sp>
        <p:nvSpPr>
          <p:cNvPr id="10" name="椭圆形标注 7"/>
          <p:cNvSpPr/>
          <p:nvPr>
            <p:custDataLst>
              <p:tags r:id="rId3"/>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4"/>
            </p:custDataLst>
          </p:nvPr>
        </p:nvSpPr>
        <p:spPr>
          <a:xfrm>
            <a:off x="5576701" y="1579310"/>
            <a:ext cx="1085554" cy="1015663"/>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01</a:t>
            </a:r>
          </a:p>
        </p:txBody>
      </p:sp>
      <p:sp>
        <p:nvSpPr>
          <p:cNvPr id="3" name="文字方塊 2"/>
          <p:cNvSpPr txBox="1"/>
          <p:nvPr/>
        </p:nvSpPr>
        <p:spPr>
          <a:xfrm>
            <a:off x="328930" y="4018915"/>
            <a:ext cx="8464550" cy="2245360"/>
          </a:xfrm>
          <a:prstGeom prst="rect">
            <a:avLst/>
          </a:prstGeom>
          <a:noFill/>
        </p:spPr>
        <p:txBody>
          <a:bodyPr wrap="square" rtlCol="0">
            <a:spAutoFit/>
          </a:bodyPr>
          <a:lstStyle/>
          <a:p>
            <a:pPr>
              <a:lnSpc>
                <a:spcPts val="2800"/>
              </a:lnSpc>
            </a:pPr>
            <a:r>
              <a:rPr lang="zh-TW" altLang="en-US" sz="2400" dirty="0" smtClean="0">
                <a:latin typeface="Microsoft YaHei UI" panose="020B0503020204020204" pitchFamily="34" charset="-122"/>
                <a:ea typeface="Microsoft YaHei UI" panose="020B0503020204020204" pitchFamily="34" charset="-122"/>
              </a:rPr>
              <a:t>丁志仁：</a:t>
            </a:r>
            <a:r>
              <a:rPr lang="zh-TW" altLang="en-US" sz="2400" dirty="0">
                <a:latin typeface="Microsoft YaHei UI" panose="020B0503020204020204" pitchFamily="34" charset="-122"/>
                <a:ea typeface="Microsoft YaHei UI" panose="020B0503020204020204" pitchFamily="34" charset="-122"/>
              </a:rPr>
              <a:t>適當的規模；效率</a:t>
            </a:r>
            <a:r>
              <a:rPr lang="zh-TW" altLang="en-US" sz="2400" dirty="0" smtClean="0">
                <a:latin typeface="Microsoft YaHei UI" panose="020B0503020204020204" pitchFamily="34" charset="-122"/>
                <a:ea typeface="Microsoft YaHei UI" panose="020B0503020204020204" pitchFamily="34" charset="-122"/>
              </a:rPr>
              <a:t>；好的</a:t>
            </a:r>
            <a:r>
              <a:rPr lang="zh-TW" altLang="en-US" sz="2400" dirty="0">
                <a:latin typeface="Microsoft YaHei UI" panose="020B0503020204020204" pitchFamily="34" charset="-122"/>
                <a:ea typeface="Microsoft YaHei UI" panose="020B0503020204020204" pitchFamily="34" charset="-122"/>
              </a:rPr>
              <a:t>開始與結束</a:t>
            </a:r>
            <a:r>
              <a:rPr lang="zh-TW" altLang="en-US" sz="2400" dirty="0" smtClean="0">
                <a:latin typeface="Microsoft YaHei UI" panose="020B0503020204020204" pitchFamily="34" charset="-122"/>
                <a:ea typeface="Microsoft YaHei UI" panose="020B0503020204020204" pitchFamily="34" charset="-122"/>
              </a:rPr>
              <a:t>時機</a:t>
            </a:r>
            <a:endParaRPr lang="en-US" altLang="zh-TW" sz="2400" dirty="0" smtClean="0">
              <a:latin typeface="Microsoft YaHei UI" panose="020B0503020204020204" pitchFamily="34" charset="-122"/>
              <a:ea typeface="Microsoft YaHei UI" panose="020B0503020204020204" pitchFamily="34" charset="-122"/>
            </a:endParaRPr>
          </a:p>
          <a:p>
            <a:pPr marL="899795" indent="-899795">
              <a:lnSpc>
                <a:spcPts val="2800"/>
              </a:lnSpc>
            </a:pPr>
            <a:r>
              <a:rPr lang="zh-TW" altLang="en-US" sz="2400" dirty="0" smtClean="0">
                <a:latin typeface="Microsoft YaHei UI" panose="020B0503020204020204" pitchFamily="34" charset="-122"/>
                <a:ea typeface="Microsoft YaHei UI" panose="020B0503020204020204" pitchFamily="34" charset="-122"/>
              </a:rPr>
              <a:t>羅善文：資深</a:t>
            </a:r>
            <a:r>
              <a:rPr lang="zh-TW" altLang="en-US" sz="2400" dirty="0">
                <a:latin typeface="Microsoft YaHei UI" panose="020B0503020204020204" pitchFamily="34" charset="-122"/>
                <a:ea typeface="Microsoft YaHei UI" panose="020B0503020204020204" pitchFamily="34" charset="-122"/>
              </a:rPr>
              <a:t>學習</a:t>
            </a:r>
            <a:r>
              <a:rPr lang="zh-TW" altLang="en-US" sz="2400" dirty="0" smtClean="0">
                <a:latin typeface="Microsoft YaHei UI" panose="020B0503020204020204" pitchFamily="34" charset="-122"/>
                <a:ea typeface="Microsoft YaHei UI" panose="020B0503020204020204" pitchFamily="34" charset="-122"/>
              </a:rPr>
              <a:t>者避免錯誤站位；綜整共識時的應注意事項</a:t>
            </a:r>
            <a:endParaRPr lang="en-US" altLang="zh-TW" sz="2400" dirty="0" smtClean="0">
              <a:latin typeface="Microsoft YaHei UI" panose="020B0503020204020204" pitchFamily="34" charset="-122"/>
              <a:ea typeface="Microsoft YaHei UI" panose="020B0503020204020204" pitchFamily="34" charset="-122"/>
            </a:endParaRPr>
          </a:p>
          <a:p>
            <a:pPr marL="899795" indent="-899795">
              <a:lnSpc>
                <a:spcPts val="2800"/>
              </a:lnSpc>
            </a:pPr>
            <a:r>
              <a:rPr lang="zh-TW" altLang="en-US" sz="2400" dirty="0" smtClean="0">
                <a:latin typeface="Microsoft YaHei UI" panose="020B0503020204020204" pitchFamily="34" charset="-122"/>
                <a:ea typeface="Microsoft YaHei UI" panose="020B0503020204020204" pitchFamily="34" charset="-122"/>
              </a:rPr>
              <a:t>趙紅梅</a:t>
            </a:r>
            <a:r>
              <a:rPr lang="zh-TW" altLang="en-US" sz="2400" dirty="0">
                <a:latin typeface="Microsoft YaHei UI" panose="020B0503020204020204" pitchFamily="34" charset="-122"/>
                <a:ea typeface="Microsoft YaHei UI" panose="020B0503020204020204" pitchFamily="34" charset="-122"/>
              </a:rPr>
              <a:t>：學習者的主體</a:t>
            </a:r>
            <a:r>
              <a:rPr lang="zh-TW" altLang="en-US" sz="2400" dirty="0" smtClean="0">
                <a:latin typeface="Microsoft YaHei UI" panose="020B0503020204020204" pitchFamily="34" charset="-122"/>
                <a:ea typeface="Microsoft YaHei UI" panose="020B0503020204020204" pitchFamily="34" charset="-122"/>
              </a:rPr>
              <a:t>性</a:t>
            </a:r>
            <a:endParaRPr lang="en-US" altLang="zh-TW" sz="2400" dirty="0" smtClean="0">
              <a:latin typeface="Microsoft YaHei UI" panose="020B0503020204020204" pitchFamily="34" charset="-122"/>
              <a:ea typeface="Microsoft YaHei UI" panose="020B0503020204020204" pitchFamily="34" charset="-122"/>
            </a:endParaRPr>
          </a:p>
          <a:p>
            <a:pPr marL="899795" indent="-899795">
              <a:lnSpc>
                <a:spcPts val="2800"/>
              </a:lnSpc>
            </a:pPr>
            <a:r>
              <a:rPr lang="zh-TW" altLang="en-US" sz="2400" dirty="0" smtClean="0">
                <a:latin typeface="Microsoft YaHei UI" panose="020B0503020204020204" pitchFamily="34" charset="-122"/>
                <a:ea typeface="Microsoft YaHei UI" panose="020B0503020204020204" pitchFamily="34" charset="-122"/>
              </a:rPr>
              <a:t>李建偉：安全</a:t>
            </a:r>
            <a:r>
              <a:rPr lang="zh-TW" altLang="en-US" sz="2400" dirty="0">
                <a:latin typeface="Microsoft YaHei UI" panose="020B0503020204020204" pitchFamily="34" charset="-122"/>
                <a:ea typeface="Microsoft YaHei UI" panose="020B0503020204020204" pitchFamily="34" charset="-122"/>
              </a:rPr>
              <a:t>的交流</a:t>
            </a:r>
            <a:r>
              <a:rPr lang="zh-TW" altLang="en-US" sz="2400" dirty="0" smtClean="0">
                <a:latin typeface="Microsoft YaHei UI" panose="020B0503020204020204" pitchFamily="34" charset="-122"/>
                <a:ea typeface="Microsoft YaHei UI" panose="020B0503020204020204" pitchFamily="34" charset="-122"/>
              </a:rPr>
              <a:t>氛圍</a:t>
            </a:r>
            <a:endParaRPr lang="en-US" altLang="zh-TW" sz="2400" dirty="0" smtClean="0">
              <a:latin typeface="Microsoft YaHei UI" panose="020B0503020204020204" pitchFamily="34" charset="-122"/>
              <a:ea typeface="Microsoft YaHei UI" panose="020B0503020204020204" pitchFamily="34" charset="-122"/>
            </a:endParaRPr>
          </a:p>
          <a:p>
            <a:pPr marL="899795" indent="-899795">
              <a:lnSpc>
                <a:spcPts val="2800"/>
              </a:lnSpc>
            </a:pPr>
            <a:r>
              <a:rPr lang="zh-TW" altLang="en-US" sz="2400" dirty="0">
                <a:latin typeface="Microsoft YaHei UI" panose="020B0503020204020204" pitchFamily="34" charset="-122"/>
                <a:ea typeface="Microsoft YaHei UI" panose="020B0503020204020204" pitchFamily="34" charset="-122"/>
              </a:rPr>
              <a:t>傅心怡：</a:t>
            </a:r>
            <a:r>
              <a:rPr lang="zh-TW" altLang="en-US" sz="2400" dirty="0" smtClean="0">
                <a:latin typeface="Microsoft YaHei UI" panose="020B0503020204020204" pitchFamily="34" charset="-122"/>
                <a:ea typeface="Microsoft YaHei UI" panose="020B0503020204020204" pitchFamily="34" charset="-122"/>
              </a:rPr>
              <a:t>有人抓住要害</a:t>
            </a:r>
            <a:r>
              <a:rPr lang="zh-TW" altLang="en-US" sz="2400" dirty="0">
                <a:latin typeface="Microsoft YaHei UI" panose="020B0503020204020204" pitchFamily="34" charset="-122"/>
                <a:ea typeface="Microsoft YaHei UI" panose="020B0503020204020204" pitchFamily="34" charset="-122"/>
              </a:rPr>
              <a:t>，產生洞見</a:t>
            </a:r>
            <a:r>
              <a:rPr lang="zh-TW" altLang="en-US" sz="2400" dirty="0" smtClean="0">
                <a:latin typeface="Microsoft YaHei UI" panose="020B0503020204020204" pitchFamily="34" charset="-122"/>
                <a:ea typeface="Microsoft YaHei UI" panose="020B0503020204020204" pitchFamily="34" charset="-122"/>
              </a:rPr>
              <a:t>，</a:t>
            </a:r>
            <a:r>
              <a:rPr lang="zh-TW" altLang="en-US" sz="2400" dirty="0">
                <a:latin typeface="Microsoft YaHei UI" panose="020B0503020204020204" pitchFamily="34" charset="-122"/>
                <a:ea typeface="Microsoft YaHei UI" panose="020B0503020204020204" pitchFamily="34" charset="-122"/>
              </a:rPr>
              <a:t>提升</a:t>
            </a:r>
            <a:r>
              <a:rPr lang="zh-TW" altLang="en-US" sz="2400" dirty="0" smtClean="0">
                <a:latin typeface="Microsoft YaHei UI" panose="020B0503020204020204" pitchFamily="34" charset="-122"/>
                <a:ea typeface="Microsoft YaHei UI" panose="020B0503020204020204" pitchFamily="34" charset="-122"/>
              </a:rPr>
              <a:t>大家</a:t>
            </a:r>
            <a:endParaRPr lang="en-US" altLang="zh-TW" sz="2400" dirty="0" smtClean="0">
              <a:latin typeface="Microsoft YaHei UI" panose="020B0503020204020204" pitchFamily="34" charset="-122"/>
              <a:ea typeface="Microsoft YaHei UI" panose="020B0503020204020204" pitchFamily="34" charset="-122"/>
            </a:endParaRPr>
          </a:p>
          <a:p>
            <a:pPr marL="899795" indent="-899795">
              <a:lnSpc>
                <a:spcPts val="2800"/>
              </a:lnSpc>
            </a:pPr>
            <a:r>
              <a:rPr lang="zh-TW" altLang="en-US" sz="2400" dirty="0">
                <a:latin typeface="Microsoft YaHei UI" panose="020B0503020204020204" pitchFamily="34" charset="-122"/>
                <a:ea typeface="Microsoft YaHei UI" panose="020B0503020204020204" pitchFamily="34" charset="-122"/>
              </a:rPr>
              <a:t>胡姝穎：</a:t>
            </a:r>
            <a:r>
              <a:rPr lang="zh-TW" altLang="en-US" sz="2400" dirty="0">
                <a:latin typeface="Microsoft YaHei UI" panose="020B0503020204020204" pitchFamily="34" charset="-122"/>
                <a:ea typeface="Microsoft YaHei UI" panose="020B0503020204020204" pitchFamily="34" charset="-122"/>
              </a:rPr>
              <a:t>群學</a:t>
            </a:r>
            <a:r>
              <a:rPr lang="zh-TW" altLang="en-US" sz="2400" dirty="0" smtClean="0">
                <a:latin typeface="Microsoft YaHei UI" panose="020B0503020204020204" pitchFamily="34" charset="-122"/>
                <a:ea typeface="Microsoft YaHei UI" panose="020B0503020204020204" pitchFamily="34" charset="-122"/>
              </a:rPr>
              <a:t>設計</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589915" y="2480097"/>
            <a:ext cx="6068007" cy="934821"/>
          </a:xfrm>
        </p:spPr>
        <p:txBody>
          <a:bodyPr/>
          <a:lstStyle/>
          <a:p>
            <a:r>
              <a:rPr lang="zh-TW" altLang="en-US" sz="4400" dirty="0">
                <a:latin typeface="微软雅黑" panose="020B0503020204020204" pitchFamily="34" charset="-122"/>
                <a:ea typeface="微软雅黑" panose="020B0503020204020204" pitchFamily="34" charset="-122"/>
              </a:rPr>
              <a:t>綜整向量的注意事項</a:t>
            </a:r>
            <a:endParaRPr lang="zh-CN" altLang="en-US" sz="4400" dirty="0">
              <a:latin typeface="微软雅黑" panose="020B0503020204020204" pitchFamily="34" charset="-122"/>
              <a:ea typeface="微软雅黑" panose="020B0503020204020204" pitchFamily="34" charset="-122"/>
            </a:endParaRPr>
          </a:p>
        </p:txBody>
      </p:sp>
      <p:sp>
        <p:nvSpPr>
          <p:cNvPr id="10" name="椭圆形标注 7"/>
          <p:cNvSpPr/>
          <p:nvPr>
            <p:custDataLst>
              <p:tags r:id="rId3"/>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4"/>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06</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1385570" y="918845"/>
            <a:ext cx="8502015" cy="4892675"/>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往往群學的促成會有一牽頭人，但是由於群學本身具有容納所有群學參與者學習意願的能力，通常會出現目標過多的問題。如何在群學初期將過多的向量進行合理地收攏則成爲群學學習體驗與質量的關鍵。</a:t>
            </a:r>
          </a:p>
          <a:p>
            <a:endParaRPr lang="en-US" altLang="zh-CN" sz="2400" dirty="0">
              <a:latin typeface="微软雅黑" panose="020B0503020204020204" pitchFamily="34" charset="-122"/>
              <a:ea typeface="微软雅黑" panose="020B0503020204020204" pitchFamily="34" charset="-122"/>
            </a:endParaRPr>
          </a:p>
          <a:p>
            <a:r>
              <a:rPr lang="zh-CN" altLang="en-US" sz="2400" dirty="0">
                <a:latin typeface="微软雅黑" panose="020B0503020204020204" pitchFamily="34" charset="-122"/>
                <a:ea typeface="微软雅黑" panose="020B0503020204020204" pitchFamily="34" charset="-122"/>
              </a:rPr>
              <a:t>在這個過程中，或許會出現以下問題：</a:t>
            </a:r>
          </a:p>
          <a:p>
            <a:endParaRPr lang="en-US" altLang="zh-CN" sz="2400" dirty="0">
              <a:latin typeface="微软雅黑" panose="020B0503020204020204" pitchFamily="34" charset="-122"/>
              <a:ea typeface="微软雅黑" panose="020B0503020204020204" pitchFamily="34" charset="-122"/>
            </a:endParaRPr>
          </a:p>
          <a:p>
            <a:pPr marL="342900" indent="-342900">
              <a:buAutoNum type="arabicPeriod"/>
            </a:pPr>
            <a:r>
              <a:rPr lang="zh-CN" altLang="en-US" sz="2400" dirty="0">
                <a:latin typeface="微软雅黑" panose="020B0503020204020204" pitchFamily="34" charset="-122"/>
                <a:ea typeface="微软雅黑" panose="020B0503020204020204" pitchFamily="34" charset="-122"/>
              </a:rPr>
              <a:t>你一言我一語，沒有討論的重心；</a:t>
            </a:r>
            <a:endParaRPr lang="en-US" altLang="zh-CN" sz="2400" dirty="0">
              <a:latin typeface="微软雅黑" panose="020B0503020204020204" pitchFamily="34" charset="-122"/>
              <a:ea typeface="微软雅黑" panose="020B0503020204020204" pitchFamily="34" charset="-122"/>
            </a:endParaRPr>
          </a:p>
          <a:p>
            <a:pPr marL="342900" indent="-342900">
              <a:buAutoNum type="arabicPeriod"/>
            </a:pPr>
            <a:r>
              <a:rPr lang="zh-CN" altLang="en-US" sz="2400" dirty="0">
                <a:latin typeface="微软雅黑" panose="020B0503020204020204" pitchFamily="34" charset="-122"/>
                <a:ea typeface="微软雅黑" panose="020B0503020204020204" pitchFamily="34" charset="-122"/>
              </a:rPr>
              <a:t>因爲害怕擠占他人向量，或是害怕自己的向量被忽視，而出現各類情緒；</a:t>
            </a:r>
            <a:endParaRPr lang="en-US" altLang="zh-CN" sz="2400" dirty="0">
              <a:latin typeface="微软雅黑" panose="020B0503020204020204" pitchFamily="34" charset="-122"/>
              <a:ea typeface="微软雅黑" panose="020B0503020204020204" pitchFamily="34" charset="-122"/>
            </a:endParaRPr>
          </a:p>
          <a:p>
            <a:pPr marL="342900" indent="-342900">
              <a:buAutoNum type="arabicPeriod"/>
            </a:pPr>
            <a:r>
              <a:rPr lang="zh-CN" altLang="en-US" sz="2400" dirty="0">
                <a:latin typeface="微软雅黑" panose="020B0503020204020204" pitchFamily="34" charset="-122"/>
                <a:ea typeface="微软雅黑" panose="020B0503020204020204" pitchFamily="34" charset="-122"/>
              </a:rPr>
              <a:t>統一向量的過程中沒有充分表達所有參與者的情緒與建議，導致一部分參與者體驗不佳</a:t>
            </a:r>
            <a:endParaRPr lang="en-US" altLang="zh-CN" sz="2400" dirty="0">
              <a:latin typeface="微软雅黑" panose="020B0503020204020204" pitchFamily="34" charset="-122"/>
              <a:ea typeface="微软雅黑" panose="020B0503020204020204" pitchFamily="34" charset="-122"/>
            </a:endParaRPr>
          </a:p>
          <a:p>
            <a:pPr marL="342900" indent="-342900">
              <a:buAutoNum type="arabicPeriod"/>
            </a:pPr>
            <a:r>
              <a:rPr lang="zh-CN" altLang="en-US" sz="2400" dirty="0">
                <a:latin typeface="微软雅黑" panose="020B0503020204020204" pitchFamily="34" charset="-122"/>
                <a:ea typeface="微软雅黑" panose="020B0503020204020204" pitchFamily="34" charset="-122"/>
              </a:rPr>
              <a:t>自身向量沒有得到重視而降低了後續的參與意願等等。</a:t>
            </a: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278130" y="2594397"/>
            <a:ext cx="6068007" cy="934821"/>
          </a:xfrm>
        </p:spPr>
        <p:txBody>
          <a:bodyPr anchor="ctr" anchorCtr="0"/>
          <a:lstStyle/>
          <a:p>
            <a:pPr algn="ctr"/>
            <a:r>
              <a:rPr lang="zh-TW" altLang="en-US" sz="4400" dirty="0">
                <a:latin typeface="微软雅黑" panose="020B0503020204020204" pitchFamily="34" charset="-122"/>
                <a:ea typeface="微软雅黑" panose="020B0503020204020204" pitchFamily="34" charset="-122"/>
              </a:rPr>
              <a:t>學習者的主體意願</a:t>
            </a:r>
            <a:endParaRPr lang="zh-CN" altLang="en-US" sz="4400" dirty="0">
              <a:latin typeface="微软雅黑" panose="020B0503020204020204" pitchFamily="34" charset="-122"/>
              <a:ea typeface="微软雅黑" panose="020B0503020204020204" pitchFamily="34" charset="-122"/>
            </a:endParaRPr>
          </a:p>
        </p:txBody>
      </p:sp>
      <p:sp>
        <p:nvSpPr>
          <p:cNvPr id="10" name="椭圆形标注 7"/>
          <p:cNvSpPr/>
          <p:nvPr>
            <p:custDataLst>
              <p:tags r:id="rId3"/>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4"/>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07</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333438303939383b333438323030373bd1a7cfb0"/>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1640205" y="3004185"/>
            <a:ext cx="849630" cy="849630"/>
          </a:xfrm>
          <a:prstGeom prst="rect">
            <a:avLst/>
          </a:prstGeom>
        </p:spPr>
      </p:pic>
      <p:sp>
        <p:nvSpPr>
          <p:cNvPr id="11" name="标题 3"/>
          <p:cNvSpPr>
            <a:spLocks noGrp="1"/>
          </p:cNvSpPr>
          <p:nvPr>
            <p:custDataLst>
              <p:tags r:id="rId2"/>
            </p:custDataLst>
          </p:nvPr>
        </p:nvSpPr>
        <p:spPr>
          <a:xfrm>
            <a:off x="1640205" y="3065780"/>
            <a:ext cx="5883910" cy="1282700"/>
          </a:xfrm>
          <a:prstGeom prst="rect">
            <a:avLst/>
          </a:prstGeom>
        </p:spPr>
        <p:txBody>
          <a:bodyPr vert="horz" lIns="91440" tIns="45720" rIns="91440" bIns="45720" rtlCol="0" anchor="ctr" anchorCtr="0">
            <a:normAutofit/>
          </a:bodyPr>
          <a:lstStyle>
            <a:lvl1pPr algn="l" defTabSz="913765" rtl="0" eaLnBrk="1" latinLnBrk="0" hangingPunct="1">
              <a:lnSpc>
                <a:spcPct val="90000"/>
              </a:lnSpc>
              <a:spcBef>
                <a:spcPct val="0"/>
              </a:spcBef>
              <a:buNone/>
              <a:defRPr sz="2800" b="1" kern="1200" baseline="0">
                <a:solidFill>
                  <a:schemeClr val="tx1"/>
                </a:solidFill>
                <a:latin typeface="Arial" panose="020B0604020202020204" pitchFamily="34" charset="0"/>
                <a:ea typeface="微软雅黑" panose="020B0503020204020204" pitchFamily="34" charset="-122"/>
                <a:cs typeface="+mj-cs"/>
              </a:defRPr>
            </a:lvl1pPr>
          </a:lstStyle>
          <a:p>
            <a:pPr algn="ctr"/>
            <a:r>
              <a:rPr lang="zh-TW" altLang="en-US" sz="3200" dirty="0">
                <a:latin typeface="微软雅黑" panose="020B0503020204020204" pitchFamily="34" charset="-122"/>
              </a:rPr>
              <a:t>目標：需求、興趣</a:t>
            </a:r>
            <a:endParaRPr lang="zh-CN" altLang="zh-CN" sz="3200" dirty="0">
              <a:latin typeface="微软雅黑" panose="020B0503020204020204" pitchFamily="34" charset="-122"/>
              <a:ea typeface="微软雅黑" panose="020B0503020204020204" pitchFamily="34" charset="-122"/>
            </a:endParaRPr>
          </a:p>
        </p:txBody>
      </p:sp>
      <p:pic>
        <p:nvPicPr>
          <p:cNvPr id="4" name="图片 3"/>
          <p:cNvPicPr>
            <a:picLocks noChangeAspect="1"/>
          </p:cNvPicPr>
          <p:nvPr>
            <p:custDataLst>
              <p:tags r:id="rId3"/>
            </p:custDataLst>
          </p:nvPr>
        </p:nvPicPr>
        <p:blipFill>
          <a:blip r:embed="rId8">
            <a:clrChange>
              <a:clrFrom>
                <a:srgbClr val="FFFFFF">
                  <a:alpha val="100000"/>
                </a:srgbClr>
              </a:clrFrom>
              <a:clrTo>
                <a:srgbClr val="FFFFFF">
                  <a:alpha val="100000"/>
                  <a:alpha val="0"/>
                </a:srgbClr>
              </a:clrTo>
            </a:clrChange>
          </a:blip>
          <a:srcRect l="10148" t="5132" r="46534" b="4224"/>
          <a:stretch>
            <a:fillRect/>
          </a:stretch>
        </p:blipFill>
        <p:spPr>
          <a:xfrm>
            <a:off x="1477010" y="338455"/>
            <a:ext cx="1930400" cy="1868170"/>
          </a:xfrm>
          <a:prstGeom prst="rect">
            <a:avLst/>
          </a:prstGeom>
        </p:spPr>
      </p:pic>
      <p:cxnSp>
        <p:nvCxnSpPr>
          <p:cNvPr id="12" name="直接连接符 11"/>
          <p:cNvCxnSpPr/>
          <p:nvPr/>
        </p:nvCxnSpPr>
        <p:spPr>
          <a:xfrm>
            <a:off x="3478530" y="979805"/>
            <a:ext cx="3575050" cy="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547745" y="2043430"/>
            <a:ext cx="3575050" cy="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5" name="标题 3"/>
          <p:cNvSpPr>
            <a:spLocks noGrp="1"/>
          </p:cNvSpPr>
          <p:nvPr>
            <p:custDataLst>
              <p:tags r:id="rId4"/>
            </p:custDataLst>
          </p:nvPr>
        </p:nvSpPr>
        <p:spPr>
          <a:xfrm>
            <a:off x="2769870" y="1264285"/>
            <a:ext cx="3691255" cy="666750"/>
          </a:xfrm>
          <a:prstGeom prst="rect">
            <a:avLst/>
          </a:prstGeom>
        </p:spPr>
        <p:txBody>
          <a:bodyPr vert="horz" lIns="91440" tIns="45720" rIns="91440" bIns="45720" rtlCol="0" anchor="ctr" anchorCtr="0">
            <a:normAutofit/>
          </a:bodyPr>
          <a:lstStyle>
            <a:lvl1pPr algn="l" defTabSz="913765" rtl="0" eaLnBrk="1" latinLnBrk="0" hangingPunct="1">
              <a:lnSpc>
                <a:spcPct val="90000"/>
              </a:lnSpc>
              <a:spcBef>
                <a:spcPct val="0"/>
              </a:spcBef>
              <a:buNone/>
              <a:defRPr sz="2800" b="1" kern="1200" baseline="0">
                <a:solidFill>
                  <a:schemeClr val="tx1"/>
                </a:solidFill>
                <a:latin typeface="Arial" panose="020B0604020202020204" pitchFamily="34" charset="0"/>
                <a:ea typeface="微软雅黑" panose="020B0503020204020204" pitchFamily="34" charset="-122"/>
                <a:cs typeface="+mj-cs"/>
              </a:defRPr>
            </a:lvl1pPr>
          </a:lstStyle>
          <a:p>
            <a:pPr algn="ctr"/>
            <a:r>
              <a:rPr lang="zh-CN" altLang="en-US" sz="3200" dirty="0">
                <a:latin typeface="微软雅黑" panose="020B0503020204020204" pitchFamily="34" charset="-122"/>
                <a:sym typeface="+mn-ea"/>
              </a:rPr>
              <a:t>自願的表現</a:t>
            </a:r>
            <a:endParaRPr lang="zh-CN" altLang="zh-CN" sz="3200" dirty="0">
              <a:latin typeface="微软雅黑" panose="020B0503020204020204" pitchFamily="34" charset="-122"/>
            </a:endParaRPr>
          </a:p>
        </p:txBody>
      </p:sp>
      <p:sp>
        <p:nvSpPr>
          <p:cNvPr id="6" name="上弧形箭头 5"/>
          <p:cNvSpPr/>
          <p:nvPr/>
        </p:nvSpPr>
        <p:spPr>
          <a:xfrm>
            <a:off x="8126730" y="2206625"/>
            <a:ext cx="1571625" cy="594995"/>
          </a:xfrm>
          <a:prstGeom prst="curvedDownArrow">
            <a:avLst/>
          </a:prstGeom>
          <a:solidFill>
            <a:srgbClr val="A9DC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文本框 7"/>
          <p:cNvSpPr txBox="1"/>
          <p:nvPr/>
        </p:nvSpPr>
        <p:spPr>
          <a:xfrm>
            <a:off x="7122795" y="2940050"/>
            <a:ext cx="1452880" cy="398780"/>
          </a:xfrm>
          <a:prstGeom prst="rect">
            <a:avLst/>
          </a:prstGeom>
          <a:noFill/>
        </p:spPr>
        <p:txBody>
          <a:bodyPr wrap="none" rtlCol="0" anchor="t">
            <a:spAutoFit/>
          </a:bodyPr>
          <a:lstStyle/>
          <a:p>
            <a:r>
              <a:rPr lang="zh-CN" altLang="en-US" sz="2000" b="1" dirty="0">
                <a:latin typeface="微软雅黑" panose="020B0503020204020204" pitchFamily="34" charset="-122"/>
                <a:ea typeface="微软雅黑" panose="020B0503020204020204" pitchFamily="34" charset="-122"/>
                <a:sym typeface="+mn-ea"/>
              </a:rPr>
              <a:t>目標越明確</a:t>
            </a:r>
            <a:endParaRPr lang="zh-CN" altLang="zh-CN" sz="2000" b="1" dirty="0">
              <a:latin typeface="微软雅黑" panose="020B0503020204020204" pitchFamily="34" charset="-122"/>
              <a:ea typeface="微软雅黑" panose="020B0503020204020204" pitchFamily="34" charset="-122"/>
              <a:sym typeface="+mn-ea"/>
            </a:endParaRPr>
          </a:p>
        </p:txBody>
      </p:sp>
      <p:sp>
        <p:nvSpPr>
          <p:cNvPr id="10" name="文本框 9"/>
          <p:cNvSpPr txBox="1"/>
          <p:nvPr/>
        </p:nvSpPr>
        <p:spPr>
          <a:xfrm>
            <a:off x="7132320" y="3291205"/>
            <a:ext cx="1198880" cy="398780"/>
          </a:xfrm>
          <a:prstGeom prst="rect">
            <a:avLst/>
          </a:prstGeom>
          <a:noFill/>
        </p:spPr>
        <p:txBody>
          <a:bodyPr wrap="none" rtlCol="0" anchor="t">
            <a:spAutoFit/>
          </a:bodyPr>
          <a:lstStyle/>
          <a:p>
            <a:r>
              <a:rPr lang="zh-CN" altLang="en-US" sz="2000" b="1" dirty="0">
                <a:latin typeface="微软雅黑" panose="020B0503020204020204" pitchFamily="34" charset="-122"/>
                <a:ea typeface="微软雅黑" panose="020B0503020204020204" pitchFamily="34" charset="-122"/>
                <a:sym typeface="+mn-ea"/>
              </a:rPr>
              <a:t>意願越大</a:t>
            </a:r>
            <a:endParaRPr lang="zh-CN" altLang="zh-CN" sz="2000" b="1" dirty="0">
              <a:latin typeface="微软雅黑" panose="020B0503020204020204" pitchFamily="34" charset="-122"/>
              <a:ea typeface="微软雅黑" panose="020B0503020204020204" pitchFamily="34" charset="-122"/>
              <a:sym typeface="+mn-ea"/>
            </a:endParaRPr>
          </a:p>
        </p:txBody>
      </p:sp>
      <p:sp>
        <p:nvSpPr>
          <p:cNvPr id="13" name="文本框 12"/>
          <p:cNvSpPr txBox="1"/>
          <p:nvPr/>
        </p:nvSpPr>
        <p:spPr>
          <a:xfrm>
            <a:off x="9333230" y="3050540"/>
            <a:ext cx="2540000" cy="398780"/>
          </a:xfrm>
          <a:prstGeom prst="rect">
            <a:avLst/>
          </a:prstGeom>
          <a:noFill/>
        </p:spPr>
        <p:txBody>
          <a:bodyPr wrap="square" rtlCol="0" anchor="t">
            <a:spAutoFit/>
          </a:bodyPr>
          <a:lstStyle/>
          <a:p>
            <a:r>
              <a:rPr lang="zh-CN" altLang="en-US" sz="2000" b="1" dirty="0">
                <a:latin typeface="微软雅黑" panose="020B0503020204020204" pitchFamily="34" charset="-122"/>
                <a:ea typeface="微软雅黑" panose="020B0503020204020204" pitchFamily="34" charset="-122"/>
                <a:sym typeface="+mn-ea"/>
              </a:rPr>
              <a:t>主動性越強</a:t>
            </a:r>
            <a:endParaRPr lang="zh-CN" altLang="zh-CN" sz="2000" b="1" dirty="0">
              <a:latin typeface="微软雅黑" panose="020B0503020204020204" pitchFamily="34" charset="-122"/>
              <a:ea typeface="微软雅黑" panose="020B0503020204020204" pitchFamily="34" charset="-122"/>
              <a:sym typeface="+mn-ea"/>
            </a:endParaRPr>
          </a:p>
        </p:txBody>
      </p:sp>
      <p:sp>
        <p:nvSpPr>
          <p:cNvPr id="15" name="上弧形箭头 14"/>
          <p:cNvSpPr/>
          <p:nvPr/>
        </p:nvSpPr>
        <p:spPr>
          <a:xfrm rot="7140000">
            <a:off x="9538335" y="4021455"/>
            <a:ext cx="1409065" cy="617855"/>
          </a:xfrm>
          <a:prstGeom prst="curvedDownArrow">
            <a:avLst/>
          </a:prstGeom>
          <a:solidFill>
            <a:srgbClr val="A9DC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上弧形箭头 15"/>
          <p:cNvSpPr/>
          <p:nvPr/>
        </p:nvSpPr>
        <p:spPr>
          <a:xfrm rot="14760000">
            <a:off x="6894195" y="4163060"/>
            <a:ext cx="1409065" cy="565785"/>
          </a:xfrm>
          <a:prstGeom prst="curvedDownArrow">
            <a:avLst/>
          </a:prstGeom>
          <a:solidFill>
            <a:srgbClr val="A9DC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文本框 16"/>
          <p:cNvSpPr txBox="1"/>
          <p:nvPr/>
        </p:nvSpPr>
        <p:spPr>
          <a:xfrm>
            <a:off x="8197215" y="4537075"/>
            <a:ext cx="1501140" cy="706755"/>
          </a:xfrm>
          <a:prstGeom prst="rect">
            <a:avLst/>
          </a:prstGeom>
          <a:noFill/>
        </p:spPr>
        <p:txBody>
          <a:bodyPr wrap="square" rtlCol="0" anchor="t">
            <a:spAutoFit/>
          </a:bodyPr>
          <a:lstStyle/>
          <a:p>
            <a:r>
              <a:rPr lang="zh-CN" altLang="en-US" sz="2000" b="1" dirty="0">
                <a:latin typeface="微软雅黑" panose="020B0503020204020204" pitchFamily="34" charset="-122"/>
                <a:ea typeface="微软雅黑" panose="020B0503020204020204" pitchFamily="34" charset="-122"/>
                <a:sym typeface="+mn-ea"/>
              </a:rPr>
              <a:t>對學習者</a:t>
            </a:r>
            <a:r>
              <a:rPr lang="zh-CN" altLang="en-US" sz="2000" b="1" dirty="0" smtClean="0">
                <a:latin typeface="微软雅黑" panose="020B0503020204020204" pitchFamily="34" charset="-122"/>
                <a:ea typeface="微软雅黑" panose="020B0503020204020204" pitchFamily="34" charset="-122"/>
                <a:sym typeface="+mn-ea"/>
              </a:rPr>
              <a:t>本</a:t>
            </a:r>
            <a:r>
              <a:rPr lang="zh-CN" altLang="zh-CN" sz="2000" b="1" dirty="0" smtClean="0">
                <a:latin typeface="微软雅黑" panose="020B0503020204020204" pitchFamily="34" charset="-122"/>
                <a:ea typeface="微软雅黑" panose="020B0503020204020204" pitchFamily="34" charset="-122"/>
                <a:sym typeface="+mn-ea"/>
              </a:rPr>
              <a:t>身</a:t>
            </a:r>
            <a:r>
              <a:rPr lang="zh-CN" altLang="en-US" sz="2000" b="1" dirty="0">
                <a:latin typeface="微软雅黑" panose="020B0503020204020204" pitchFamily="34" charset="-122"/>
                <a:ea typeface="微软雅黑" panose="020B0503020204020204" pitchFamily="34" charset="-122"/>
                <a:sym typeface="+mn-ea"/>
              </a:rPr>
              <a:t>意義較大</a:t>
            </a:r>
            <a:endParaRPr lang="zh-CN" altLang="zh-CN" sz="2000" b="1" dirty="0">
              <a:latin typeface="微软雅黑" panose="020B0503020204020204" pitchFamily="34" charset="-122"/>
              <a:ea typeface="微软雅黑" panose="020B0503020204020204" pitchFamily="34" charset="-122"/>
              <a:sym typeface="+mn-ea"/>
            </a:endParaRPr>
          </a:p>
        </p:txBody>
      </p:sp>
    </p:spTree>
    <p:custDataLst>
      <p:tags r:id="rId1"/>
    </p:custDataLst>
  </p:cSld>
  <p:clrMapOvr>
    <a:masterClrMapping/>
  </p:clrMapOvr>
  <p:timing>
    <p:tnLst>
      <p:par>
        <p:cTn id="1" dur="indefinite" restart="never" nodeType="tmRoot"/>
      </p:par>
    </p:tnLst>
    <p:bldLst>
      <p:bldP spid="11" grpId="0"/>
      <p:bldP spid="11" grpId="1"/>
      <p:bldP spid="5" grpId="0"/>
      <p:bldP spid="5"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形标注 7"/>
          <p:cNvSpPr/>
          <p:nvPr>
            <p:custDataLst>
              <p:tags r:id="rId2"/>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3"/>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08</a:t>
            </a:r>
          </a:p>
        </p:txBody>
      </p:sp>
      <p:sp>
        <p:nvSpPr>
          <p:cNvPr id="8" name="标题 3"/>
          <p:cNvSpPr>
            <a:spLocks noGrp="1"/>
          </p:cNvSpPr>
          <p:nvPr>
            <p:custDataLst>
              <p:tags r:id="rId4"/>
            </p:custDataLst>
          </p:nvPr>
        </p:nvSpPr>
        <p:spPr>
          <a:xfrm>
            <a:off x="224790" y="2704465"/>
            <a:ext cx="7053580" cy="1211580"/>
          </a:xfrm>
          <a:prstGeom prst="rect">
            <a:avLst/>
          </a:prstGeom>
        </p:spPr>
        <p:txBody>
          <a:bodyPr vert="horz" lIns="91440" tIns="45720" rIns="91440" bIns="45720" rtlCol="0" anchor="ctr" anchorCtr="0">
            <a:normAutofit fontScale="47500" lnSpcReduction="20000"/>
          </a:bodyPr>
          <a:lstStyle>
            <a:lvl1pPr algn="l" defTabSz="913765" rtl="0" eaLnBrk="1" latinLnBrk="0" hangingPunct="1">
              <a:lnSpc>
                <a:spcPct val="90000"/>
              </a:lnSpc>
              <a:spcBef>
                <a:spcPct val="0"/>
              </a:spcBef>
              <a:buNone/>
              <a:defRPr sz="2800" b="1" kern="1200" baseline="0">
                <a:solidFill>
                  <a:schemeClr val="tx1"/>
                </a:solidFill>
                <a:latin typeface="Arial" panose="020B0604020202020204" pitchFamily="34" charset="0"/>
                <a:ea typeface="微软雅黑" panose="020B0503020204020204" pitchFamily="34" charset="-122"/>
                <a:cs typeface="+mj-cs"/>
              </a:defRPr>
            </a:lvl1pPr>
          </a:lstStyle>
          <a:p>
            <a:pPr algn="ctr"/>
            <a:r>
              <a:rPr lang="zh-TW" altLang="en-US" sz="8000" dirty="0">
                <a:solidFill>
                  <a:schemeClr val="bg1"/>
                </a:solidFill>
                <a:latin typeface="微软雅黑" panose="020B0503020204020204" pitchFamily="34" charset="-122"/>
              </a:rPr>
              <a:t>群學成立後，如何增加主體意願</a:t>
            </a:r>
            <a:r>
              <a:rPr lang="zh-CN" altLang="zh-CN" sz="8000" dirty="0" smtClean="0">
                <a:solidFill>
                  <a:schemeClr val="bg1"/>
                </a:solidFill>
                <a:latin typeface="微软雅黑" panose="020B0503020204020204" pitchFamily="34" charset="-122"/>
                <a:ea typeface="微软雅黑" panose="020B0503020204020204" pitchFamily="34" charset="-122"/>
              </a:rPr>
              <a:t>？</a:t>
            </a:r>
            <a:endParaRPr lang="zh-CN" altLang="zh-CN" sz="8000" dirty="0">
              <a:solidFill>
                <a:schemeClr val="bg1"/>
              </a:solidFill>
              <a:latin typeface="微软雅黑" panose="020B0503020204020204" pitchFamily="34" charset="-122"/>
              <a:ea typeface="微软雅黑" panose="020B0503020204020204" pitchFamily="34" charset="-122"/>
            </a:endParaRPr>
          </a:p>
          <a:p>
            <a:pPr algn="ctr"/>
            <a:r>
              <a:rPr lang="zh-CN" altLang="zh-CN" sz="8000" dirty="0">
                <a:solidFill>
                  <a:schemeClr val="bg1"/>
                </a:solidFill>
                <a:latin typeface="微软雅黑" panose="020B0503020204020204" pitchFamily="34" charset="-122"/>
                <a:ea typeface="微软雅黑" panose="020B0503020204020204" pitchFamily="34" charset="-122"/>
              </a:rPr>
              <a:t> </a:t>
            </a:r>
            <a:r>
              <a:rPr lang="en-US" altLang="zh-CN" sz="8000" dirty="0">
                <a:solidFill>
                  <a:schemeClr val="bg1"/>
                </a:solidFill>
                <a:latin typeface="微软雅黑" panose="020B0503020204020204" pitchFamily="34" charset="-122"/>
                <a:ea typeface="微软雅黑" panose="020B0503020204020204" pitchFamily="34" charset="-122"/>
              </a:rPr>
              <a:t>                       </a:t>
            </a:r>
            <a:r>
              <a:rPr lang="en-US" altLang="zh-CN" sz="8000" dirty="0">
                <a:latin typeface="微软雅黑" panose="020B0503020204020204" pitchFamily="34" charset="-122"/>
                <a:ea typeface="微软雅黑" panose="020B0503020204020204" pitchFamily="34" charset="-122"/>
              </a:rPr>
              <a:t>               </a:t>
            </a:r>
            <a:endParaRPr lang="zh-CN" altLang="zh-CN" sz="8000" dirty="0">
              <a:latin typeface="微软雅黑" panose="020B0503020204020204" pitchFamily="34" charset="-122"/>
              <a:ea typeface="微软雅黑" panose="020B0503020204020204" pitchFamily="34" charset="-122"/>
            </a:endParaRPr>
          </a:p>
        </p:txBody>
      </p:sp>
      <p:sp>
        <p:nvSpPr>
          <p:cNvPr id="11" name="标题 10"/>
          <p:cNvSpPr>
            <a:spLocks noGrp="1"/>
          </p:cNvSpPr>
          <p:nvPr>
            <p:ph type="title"/>
            <p:custDataLst>
              <p:tags r:id="rId5"/>
            </p:custDataLst>
          </p:nvPr>
        </p:nvSpPr>
        <p:spPr>
          <a:xfrm>
            <a:off x="4035425" y="4175125"/>
            <a:ext cx="3134995" cy="885825"/>
          </a:xfrm>
        </p:spPr>
        <p:txBody>
          <a:bodyPr anchor="ctr" anchorCtr="0">
            <a:normAutofit/>
          </a:bodyPr>
          <a:lstStyle/>
          <a:p>
            <a:pPr algn="ctr"/>
            <a:r>
              <a:rPr lang="en-US" altLang="zh-CN" sz="4000" dirty="0" smtClean="0">
                <a:solidFill>
                  <a:schemeClr val="tx1">
                    <a:lumMod val="95000"/>
                    <a:lumOff val="5000"/>
                  </a:schemeClr>
                </a:solidFill>
                <a:latin typeface="微软雅黑" panose="020B0503020204020204" pitchFamily="34" charset="-122"/>
                <a:ea typeface="微软雅黑" panose="020B0503020204020204" pitchFamily="34" charset="-122"/>
              </a:rPr>
              <a:t>——</a:t>
            </a:r>
            <a:r>
              <a:rPr lang="zh-CN" altLang="en-US" sz="4000" dirty="0">
                <a:solidFill>
                  <a:schemeClr val="tx1">
                    <a:lumMod val="95000"/>
                    <a:lumOff val="5000"/>
                  </a:schemeClr>
                </a:solidFill>
                <a:latin typeface="微软雅黑" panose="020B0503020204020204" pitchFamily="34" charset="-122"/>
                <a:ea typeface="微软雅黑" panose="020B0503020204020204" pitchFamily="34" charset="-122"/>
              </a:rPr>
              <a:t>環境</a:t>
            </a:r>
            <a:endParaRPr lang="zh-CN" altLang="zh-CN" sz="40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custDataLst>
              <p:tags r:id="rId2"/>
            </p:custDataLst>
          </p:nvPr>
        </p:nvPicPr>
        <p:blipFill>
          <a:blip r:embed="rId4">
            <a:clrChange>
              <a:clrFrom>
                <a:srgbClr val="FFFFFF">
                  <a:alpha val="100000"/>
                </a:srgbClr>
              </a:clrFrom>
              <a:clrTo>
                <a:srgbClr val="FFFFFF">
                  <a:alpha val="100000"/>
                  <a:alpha val="0"/>
                </a:srgbClr>
              </a:clrTo>
            </a:clrChange>
          </a:blip>
          <a:srcRect l="10148" t="5132" r="46534" b="4224"/>
          <a:stretch>
            <a:fillRect/>
          </a:stretch>
        </p:blipFill>
        <p:spPr>
          <a:xfrm>
            <a:off x="1477010" y="338455"/>
            <a:ext cx="1930400" cy="1868170"/>
          </a:xfrm>
          <a:prstGeom prst="rect">
            <a:avLst/>
          </a:prstGeom>
        </p:spPr>
      </p:pic>
      <p:sp>
        <p:nvSpPr>
          <p:cNvPr id="11" name="标题 10"/>
          <p:cNvSpPr>
            <a:spLocks noGrp="1"/>
          </p:cNvSpPr>
          <p:nvPr>
            <p:ph type="title"/>
          </p:nvPr>
        </p:nvSpPr>
        <p:spPr>
          <a:xfrm>
            <a:off x="3407409" y="1272539"/>
            <a:ext cx="6037215" cy="934086"/>
          </a:xfrm>
        </p:spPr>
        <p:txBody>
          <a:bodyPr>
            <a:normAutofit fontScale="90000"/>
          </a:bodyPr>
          <a:lstStyle/>
          <a:p>
            <a:r>
              <a:rPr lang="zh-TW" altLang="en-US" sz="3100" dirty="0"/>
              <a:t>構建多元的環境，回應多元的需求</a:t>
            </a:r>
            <a:r>
              <a:rPr lang="zh-TW" altLang="en-US" dirty="0"/>
              <a:t/>
            </a:r>
            <a:br>
              <a:rPr lang="zh-TW" altLang="en-US" dirty="0"/>
            </a:br>
            <a:endParaRPr lang="zh-CN" altLang="en-US" sz="3200" dirty="0"/>
          </a:p>
        </p:txBody>
      </p:sp>
      <p:cxnSp>
        <p:nvCxnSpPr>
          <p:cNvPr id="12" name="直接连接符 11"/>
          <p:cNvCxnSpPr/>
          <p:nvPr/>
        </p:nvCxnSpPr>
        <p:spPr>
          <a:xfrm>
            <a:off x="3478530" y="979805"/>
            <a:ext cx="6354445" cy="2413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3547745" y="2019935"/>
            <a:ext cx="6170295" cy="23495"/>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5" name="标题 10"/>
          <p:cNvSpPr/>
          <p:nvPr/>
        </p:nvSpPr>
        <p:spPr>
          <a:xfrm>
            <a:off x="3035300" y="1842135"/>
            <a:ext cx="6596380" cy="2485390"/>
          </a:xfrm>
          <a:prstGeom prst="rect">
            <a:avLst/>
          </a:prstGeom>
        </p:spPr>
        <p:txBody>
          <a:bodyPr vert="horz" lIns="91440" tIns="45720" rIns="91440" bIns="45720" rtlCol="0" anchor="b">
            <a:normAutofit/>
          </a:bodyPr>
          <a:lstStyle>
            <a:lvl1pPr algn="l" defTabSz="913765" rtl="0" eaLnBrk="1" latinLnBrk="0" hangingPunct="1">
              <a:lnSpc>
                <a:spcPct val="90000"/>
              </a:lnSpc>
              <a:spcBef>
                <a:spcPct val="0"/>
              </a:spcBef>
              <a:buNone/>
              <a:defRPr sz="2800" b="1" kern="1200" baseline="0">
                <a:solidFill>
                  <a:schemeClr val="tx1"/>
                </a:solidFill>
                <a:latin typeface="Arial" panose="020B0604020202020204" pitchFamily="34" charset="0"/>
                <a:ea typeface="微软雅黑" panose="020B0503020204020204" pitchFamily="34" charset="-122"/>
                <a:cs typeface="+mj-cs"/>
              </a:defRPr>
            </a:lvl1pPr>
          </a:lstStyle>
          <a:p>
            <a:pPr>
              <a:lnSpc>
                <a:spcPct val="150000"/>
              </a:lnSpc>
            </a:pPr>
            <a:r>
              <a:rPr lang="zh-TW" altLang="en-US" sz="2400" dirty="0"/>
              <a:t>如：我們參加的共學“自主學習”但每個人感興趣的點可能不一樣，我們在這大的主題下有六個子題供大家自由選擇，可以多選也可以不選 。</a:t>
            </a:r>
            <a:endParaRPr lang="zh-CN" altLang="en-US" sz="2400"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custDataLst>
              <p:tags r:id="rId2"/>
            </p:custDataLst>
          </p:nvPr>
        </p:nvPicPr>
        <p:blipFill>
          <a:blip r:embed="rId5">
            <a:clrChange>
              <a:clrFrom>
                <a:srgbClr val="FFFFFF">
                  <a:alpha val="100000"/>
                </a:srgbClr>
              </a:clrFrom>
              <a:clrTo>
                <a:srgbClr val="FFFFFF">
                  <a:alpha val="100000"/>
                  <a:alpha val="0"/>
                </a:srgbClr>
              </a:clrTo>
            </a:clrChange>
          </a:blip>
          <a:srcRect l="10148" t="5132" r="46534" b="4224"/>
          <a:stretch>
            <a:fillRect/>
          </a:stretch>
        </p:blipFill>
        <p:spPr>
          <a:xfrm>
            <a:off x="1371600" y="233045"/>
            <a:ext cx="1930400" cy="1868170"/>
          </a:xfrm>
          <a:prstGeom prst="rect">
            <a:avLst/>
          </a:prstGeom>
        </p:spPr>
      </p:pic>
      <p:cxnSp>
        <p:nvCxnSpPr>
          <p:cNvPr id="12" name="直接连接符 11"/>
          <p:cNvCxnSpPr/>
          <p:nvPr/>
        </p:nvCxnSpPr>
        <p:spPr>
          <a:xfrm>
            <a:off x="3382645" y="784860"/>
            <a:ext cx="4629150" cy="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411855" y="1915160"/>
            <a:ext cx="4608195" cy="635"/>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4" name="标题 3"/>
          <p:cNvSpPr>
            <a:spLocks noGrp="1"/>
          </p:cNvSpPr>
          <p:nvPr>
            <p:ph type="title"/>
            <p:custDataLst>
              <p:tags r:id="rId3"/>
            </p:custDataLst>
          </p:nvPr>
        </p:nvSpPr>
        <p:spPr>
          <a:xfrm>
            <a:off x="3373755" y="737870"/>
            <a:ext cx="5800090" cy="934720"/>
          </a:xfrm>
        </p:spPr>
        <p:txBody>
          <a:bodyPr>
            <a:normAutofit/>
          </a:bodyPr>
          <a:lstStyle/>
          <a:p>
            <a:r>
              <a:rPr lang="zh-TW" altLang="en-US" sz="3200" dirty="0"/>
              <a:t>構建群學中的安全環境</a:t>
            </a:r>
            <a:endParaRPr lang="zh-CN" altLang="en-US" sz="3200" dirty="0"/>
          </a:p>
        </p:txBody>
      </p:sp>
      <p:sp>
        <p:nvSpPr>
          <p:cNvPr id="7" name="文本框 6"/>
          <p:cNvSpPr txBox="1"/>
          <p:nvPr/>
        </p:nvSpPr>
        <p:spPr>
          <a:xfrm>
            <a:off x="1550035" y="2234565"/>
            <a:ext cx="8602980" cy="521970"/>
          </a:xfrm>
          <a:prstGeom prst="rect">
            <a:avLst/>
          </a:prstGeom>
          <a:noFill/>
        </p:spPr>
        <p:txBody>
          <a:bodyPr wrap="none" rtlCol="0">
            <a:spAutoFit/>
          </a:bodyPr>
          <a:lstStyle/>
          <a:p>
            <a:pPr algn="ctr"/>
            <a:r>
              <a:rPr lang="en-US" altLang="zh-CN" sz="2800" b="1" dirty="0">
                <a:ln w="22225">
                  <a:solidFill>
                    <a:schemeClr val="accent2"/>
                  </a:solidFill>
                  <a:prstDash val="solid"/>
                </a:ln>
                <a:solidFill>
                  <a:schemeClr val="accent2">
                    <a:lumMod val="40000"/>
                    <a:lumOff val="60000"/>
                  </a:schemeClr>
                </a:solidFill>
                <a:effectLst/>
                <a:sym typeface="+mn-ea"/>
              </a:rPr>
              <a:t>1</a:t>
            </a:r>
            <a:r>
              <a:rPr lang="zh-CN" altLang="en-US" sz="2800" b="1" dirty="0" smtClean="0">
                <a:ln w="22225">
                  <a:solidFill>
                    <a:schemeClr val="accent2"/>
                  </a:solidFill>
                  <a:prstDash val="solid"/>
                </a:ln>
                <a:solidFill>
                  <a:schemeClr val="accent2">
                    <a:lumMod val="40000"/>
                    <a:lumOff val="60000"/>
                  </a:schemeClr>
                </a:solidFill>
                <a:effectLst/>
                <a:sym typeface="+mn-ea"/>
              </a:rPr>
              <a:t>、</a:t>
            </a:r>
            <a:r>
              <a:rPr lang="zh-TW" altLang="en-US" sz="2800" b="1" dirty="0">
                <a:ln w="22225">
                  <a:solidFill>
                    <a:schemeClr val="accent2"/>
                  </a:solidFill>
                  <a:prstDash val="solid"/>
                </a:ln>
                <a:solidFill>
                  <a:schemeClr val="accent2">
                    <a:lumMod val="40000"/>
                    <a:lumOff val="60000"/>
                  </a:schemeClr>
                </a:solidFill>
                <a:sym typeface="+mn-ea"/>
              </a:rPr>
              <a:t>安全氛圍的重要性：有助於學習者真實自由地表達</a:t>
            </a:r>
            <a:endParaRPr lang="zh-CN" altLang="en-US" sz="2800" b="1" dirty="0">
              <a:ln w="22225">
                <a:solidFill>
                  <a:schemeClr val="accent2"/>
                </a:solidFill>
                <a:prstDash val="solid"/>
              </a:ln>
              <a:solidFill>
                <a:schemeClr val="accent2">
                  <a:lumMod val="40000"/>
                  <a:lumOff val="60000"/>
                </a:schemeClr>
              </a:solidFill>
              <a:effectLst/>
              <a:sym typeface="+mn-ea"/>
            </a:endParaRPr>
          </a:p>
        </p:txBody>
      </p:sp>
      <p:sp>
        <p:nvSpPr>
          <p:cNvPr id="5" name="文本框 4"/>
          <p:cNvSpPr txBox="1"/>
          <p:nvPr/>
        </p:nvSpPr>
        <p:spPr>
          <a:xfrm>
            <a:off x="2029460" y="2889885"/>
            <a:ext cx="7826375" cy="1938992"/>
          </a:xfrm>
          <a:prstGeom prst="rect">
            <a:avLst/>
          </a:prstGeom>
          <a:noFill/>
        </p:spPr>
        <p:txBody>
          <a:bodyPr wrap="square" rtlCol="0">
            <a:spAutoFit/>
          </a:bodyPr>
          <a:lstStyle/>
          <a:p>
            <a:r>
              <a:rPr lang="zh-TW" altLang="en-US" sz="2000" b="1" dirty="0">
                <a:latin typeface="微软雅黑" panose="020B0503020204020204" pitchFamily="34" charset="-122"/>
                <a:ea typeface="微软雅黑" panose="020B0503020204020204" pitchFamily="34" charset="-122"/>
                <a:cs typeface="微软雅黑" panose="020B0503020204020204" pitchFamily="34" charset="-122"/>
              </a:rPr>
              <a:t>舉個例子。我曾參加群島大學的</a:t>
            </a:r>
            <a:r>
              <a:rPr lang="en-US" altLang="zh-TW" sz="2000" b="1" dirty="0">
                <a:latin typeface="微软雅黑" panose="020B0503020204020204" pitchFamily="34" charset="-122"/>
                <a:ea typeface="微软雅黑" panose="020B0503020204020204" pitchFamily="34" charset="-122"/>
                <a:cs typeface="微软雅黑" panose="020B0503020204020204" pitchFamily="34" charset="-122"/>
              </a:rPr>
              <a:t>critical thinking</a:t>
            </a:r>
            <a:r>
              <a:rPr lang="zh-TW" altLang="en-US" sz="2000" b="1" dirty="0">
                <a:latin typeface="微软雅黑" panose="020B0503020204020204" pitchFamily="34" charset="-122"/>
                <a:ea typeface="微软雅黑" panose="020B0503020204020204" pitchFamily="34" charset="-122"/>
                <a:cs typeface="微软雅黑" panose="020B0503020204020204" pitchFamily="34" charset="-122"/>
              </a:rPr>
              <a:t>的課。在前兩三週，夥伴們還是會表達感受和不同意見的，參與小組共學也很正常。但後來，少數意見不常見了，而且小組共學參與度大大下降。這很可能跟部分人感到氛圍不安全有關係。我自認為是這種不安全氛圍主要製造者</a:t>
            </a:r>
            <a:r>
              <a:rPr lang="zh-TW"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en-US" altLang="zh-TW"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TW"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我</a:t>
            </a:r>
            <a:r>
              <a:rPr lang="zh-TW" altLang="en-US" sz="2000" b="1" dirty="0">
                <a:latin typeface="微软雅黑" panose="020B0503020204020204" pitchFamily="34" charset="-122"/>
                <a:ea typeface="微软雅黑" panose="020B0503020204020204" pitchFamily="34" charset="-122"/>
                <a:cs typeface="微软雅黑" panose="020B0503020204020204" pitchFamily="34" charset="-122"/>
              </a:rPr>
              <a:t>曾對那些與我意見不同的人追著辯論，而且很情緒化地表達出來。</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p:bldP spid="5"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151063" y="961390"/>
            <a:ext cx="4083685" cy="583565"/>
          </a:xfrm>
          <a:prstGeom prst="rect">
            <a:avLst/>
          </a:prstGeom>
          <a:noFill/>
          <a:ln>
            <a:noFill/>
          </a:ln>
        </p:spPr>
        <p:txBody>
          <a:bodyPr wrap="none" rtlCol="0" anchor="t">
            <a:spAutoFit/>
          </a:bodyPr>
          <a:lstStyle/>
          <a:p>
            <a:pPr algn="ctr"/>
            <a:r>
              <a:rPr lang="en-US" altLang="zh-CN" sz="3200" b="1" dirty="0">
                <a:ln w="22225">
                  <a:solidFill>
                    <a:schemeClr val="accent2"/>
                  </a:solidFill>
                  <a:prstDash val="solid"/>
                </a:ln>
                <a:solidFill>
                  <a:schemeClr val="accent2">
                    <a:lumMod val="40000"/>
                    <a:lumOff val="60000"/>
                  </a:schemeClr>
                </a:solidFill>
                <a:effectLst/>
              </a:rPr>
              <a:t>2</a:t>
            </a:r>
            <a:r>
              <a:rPr lang="zh-CN" altLang="en-US" sz="3200" b="1" dirty="0" smtClean="0">
                <a:ln w="22225">
                  <a:solidFill>
                    <a:schemeClr val="accent2"/>
                  </a:solidFill>
                  <a:prstDash val="solid"/>
                </a:ln>
                <a:solidFill>
                  <a:schemeClr val="accent2">
                    <a:lumMod val="40000"/>
                    <a:lumOff val="60000"/>
                  </a:schemeClr>
                </a:solidFill>
                <a:effectLst/>
              </a:rPr>
              <a:t>、</a:t>
            </a:r>
            <a:r>
              <a:rPr lang="zh-TW" altLang="en-US" sz="3200" b="1" dirty="0">
                <a:ln w="22225">
                  <a:solidFill>
                    <a:schemeClr val="accent2"/>
                  </a:solidFill>
                  <a:prstDash val="solid"/>
                </a:ln>
                <a:solidFill>
                  <a:schemeClr val="accent2">
                    <a:lumMod val="40000"/>
                    <a:lumOff val="60000"/>
                  </a:schemeClr>
                </a:solidFill>
              </a:rPr>
              <a:t>如何構建安全氛圍</a:t>
            </a:r>
            <a:endParaRPr lang="zh-CN" altLang="en-US" sz="3200" b="1" dirty="0">
              <a:ln w="22225">
                <a:solidFill>
                  <a:schemeClr val="accent2"/>
                </a:solidFill>
                <a:prstDash val="solid"/>
              </a:ln>
              <a:solidFill>
                <a:schemeClr val="accent2">
                  <a:lumMod val="40000"/>
                  <a:lumOff val="60000"/>
                </a:schemeClr>
              </a:solidFill>
              <a:effectLst/>
            </a:endParaRPr>
          </a:p>
        </p:txBody>
      </p:sp>
      <p:sp>
        <p:nvSpPr>
          <p:cNvPr id="7" name="文本框 6"/>
          <p:cNvSpPr txBox="1"/>
          <p:nvPr/>
        </p:nvSpPr>
        <p:spPr>
          <a:xfrm>
            <a:off x="2252345" y="2131695"/>
            <a:ext cx="7713980" cy="3014980"/>
          </a:xfrm>
          <a:prstGeom prst="rect">
            <a:avLst/>
          </a:prstGeom>
          <a:noFill/>
        </p:spPr>
        <p:txBody>
          <a:bodyPr wrap="square" rtlCol="0">
            <a:spAutoFit/>
          </a:bodyPr>
          <a:lstStyle/>
          <a:p>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rPr>
              <a:t>a</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2000" b="1" dirty="0">
                <a:latin typeface="微软雅黑" panose="020B0503020204020204" pitchFamily="34" charset="-122"/>
                <a:ea typeface="微软雅黑" panose="020B0503020204020204" pitchFamily="34" charset="-122"/>
                <a:cs typeface="微软雅黑" panose="020B0503020204020204" pitchFamily="34" charset="-122"/>
              </a:rPr>
              <a:t>須有成文的行動指南，讓人感受到這環境是自由的，鼓勵真誠的。     可在群學正式開展前，或者在群學初期，集體商議這個行動指南</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00000"/>
              </a:lnSpc>
            </a:pP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00000"/>
              </a:lnSpc>
            </a:pP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00000"/>
              </a:lnSpc>
            </a:pP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00000"/>
              </a:lnSpc>
            </a:pPr>
            <a:endParaRPr lang="zh-CN" altLang="en-US" dirty="0"/>
          </a:p>
          <a:p>
            <a:pPr algn="l">
              <a:lnSpc>
                <a:spcPct val="100000"/>
              </a:lnSpc>
            </a:pPr>
            <a:endParaRPr lang="zh-CN" altLang="en-US" dirty="0"/>
          </a:p>
          <a:p>
            <a:pPr algn="l">
              <a:lnSpc>
                <a:spcPct val="100000"/>
              </a:lnSpc>
            </a:pPr>
            <a:r>
              <a:rPr lang="en-US" altLang="zh-CN" dirty="0"/>
              <a:t>     </a:t>
            </a:r>
          </a:p>
          <a:p>
            <a:pPr algn="l">
              <a:lnSpc>
                <a:spcPct val="100000"/>
              </a:lnSpc>
            </a:pPr>
            <a:endParaRPr lang="zh-CN" altLang="en-US" dirty="0"/>
          </a:p>
          <a:p>
            <a:pPr algn="l">
              <a:lnSpc>
                <a:spcPct val="100000"/>
              </a:lnSpc>
            </a:pPr>
            <a:r>
              <a:rPr lang="en-US" altLang="zh-CN" dirty="0"/>
              <a:t>     </a:t>
            </a:r>
            <a:endParaRPr lang="zh-CN" altLang="en-US" dirty="0"/>
          </a:p>
        </p:txBody>
      </p:sp>
      <p:sp>
        <p:nvSpPr>
          <p:cNvPr id="5" name="文本框 4"/>
          <p:cNvSpPr txBox="1"/>
          <p:nvPr/>
        </p:nvSpPr>
        <p:spPr>
          <a:xfrm>
            <a:off x="2252345" y="3281045"/>
            <a:ext cx="7713345" cy="646331"/>
          </a:xfrm>
          <a:prstGeom prst="rect">
            <a:avLst/>
          </a:prstGeom>
          <a:noFill/>
        </p:spPr>
        <p:txBody>
          <a:bodyPr wrap="square" rtlCol="0" anchor="t">
            <a:spAutoFit/>
          </a:bodyPr>
          <a:lstStyle/>
          <a:p>
            <a:r>
              <a:rPr lang="en-US" altLang="zh-CN" b="1" dirty="0">
                <a:latin typeface="微软雅黑" panose="020B0503020204020204" pitchFamily="34" charset="-122"/>
                <a:ea typeface="微软雅黑" panose="020B0503020204020204" pitchFamily="34" charset="-122"/>
                <a:cs typeface="微软雅黑" panose="020B0503020204020204" pitchFamily="34" charset="-122"/>
                <a:sym typeface="+mn-ea"/>
              </a:rPr>
              <a:t>b</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b="1" dirty="0">
                <a:latin typeface="微软雅黑" panose="020B0503020204020204" pitchFamily="34" charset="-122"/>
                <a:ea typeface="微软雅黑" panose="020B0503020204020204" pitchFamily="34" charset="-122"/>
                <a:cs typeface="微软雅黑" panose="020B0503020204020204" pitchFamily="34" charset="-122"/>
                <a:sym typeface="+mn-ea"/>
              </a:rPr>
              <a:t>設計相關流程，給群學成員自由表達感受的空間，比如群島大學的</a:t>
            </a:r>
            <a:r>
              <a:rPr lang="en-US" altLang="zh-TW" b="1" dirty="0">
                <a:latin typeface="微软雅黑" panose="020B0503020204020204" pitchFamily="34" charset="-122"/>
                <a:ea typeface="微软雅黑" panose="020B0503020204020204" pitchFamily="34" charset="-122"/>
                <a:cs typeface="微软雅黑" panose="020B0503020204020204" pitchFamily="34" charset="-122"/>
                <a:sym typeface="+mn-ea"/>
              </a:rPr>
              <a:t>check in</a:t>
            </a:r>
            <a:r>
              <a:rPr lang="zh-TW" altLang="en-US" b="1" dirty="0">
                <a:latin typeface="微软雅黑" panose="020B0503020204020204" pitchFamily="34" charset="-122"/>
                <a:ea typeface="微软雅黑" panose="020B0503020204020204" pitchFamily="34" charset="-122"/>
                <a:cs typeface="微软雅黑" panose="020B0503020204020204" pitchFamily="34" charset="-122"/>
                <a:sym typeface="+mn-ea"/>
              </a:rPr>
              <a:t>和</a:t>
            </a:r>
            <a:r>
              <a:rPr lang="en-US" altLang="zh-TW" b="1" dirty="0">
                <a:latin typeface="微软雅黑" panose="020B0503020204020204" pitchFamily="34" charset="-122"/>
                <a:ea typeface="微软雅黑" panose="020B0503020204020204" pitchFamily="34" charset="-122"/>
                <a:cs typeface="微软雅黑" panose="020B0503020204020204" pitchFamily="34" charset="-122"/>
                <a:sym typeface="+mn-ea"/>
              </a:rPr>
              <a:t>check out</a:t>
            </a:r>
            <a:r>
              <a:rPr lang="zh-TW" altLang="en-US" b="1" dirty="0">
                <a:latin typeface="微软雅黑" panose="020B0503020204020204" pitchFamily="34" charset="-122"/>
                <a:ea typeface="微软雅黑" panose="020B0503020204020204" pitchFamily="34" charset="-122"/>
                <a:cs typeface="微软雅黑" panose="020B0503020204020204" pitchFamily="34" charset="-122"/>
                <a:sym typeface="+mn-ea"/>
              </a:rPr>
              <a:t>環節。</a:t>
            </a:r>
            <a:endParaRPr lang="zh-CN" altLang="en-US" dirty="0"/>
          </a:p>
        </p:txBody>
      </p:sp>
      <p:sp>
        <p:nvSpPr>
          <p:cNvPr id="6" name="文本框 5"/>
          <p:cNvSpPr txBox="1"/>
          <p:nvPr/>
        </p:nvSpPr>
        <p:spPr>
          <a:xfrm>
            <a:off x="2252345" y="4504055"/>
            <a:ext cx="7713980" cy="646331"/>
          </a:xfrm>
          <a:prstGeom prst="rect">
            <a:avLst/>
          </a:prstGeom>
          <a:noFill/>
        </p:spPr>
        <p:txBody>
          <a:bodyPr wrap="square" rtlCol="0" anchor="t">
            <a:spAutoFit/>
          </a:bodyPr>
          <a:lstStyle/>
          <a:p>
            <a:r>
              <a:rPr lang="en-US" altLang="zh-CN" b="1" dirty="0">
                <a:latin typeface="微软雅黑" panose="020B0503020204020204" pitchFamily="34" charset="-122"/>
                <a:ea typeface="微软雅黑" panose="020B0503020204020204" pitchFamily="34" charset="-122"/>
                <a:cs typeface="微软雅黑" panose="020B0503020204020204" pitchFamily="34" charset="-122"/>
                <a:sym typeface="+mn-ea"/>
              </a:rPr>
              <a:t>c</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b="1" dirty="0">
                <a:latin typeface="微软雅黑" panose="020B0503020204020204" pitchFamily="34" charset="-122"/>
                <a:ea typeface="微软雅黑" panose="020B0503020204020204" pitchFamily="34" charset="-122"/>
                <a:cs typeface="微软雅黑" panose="020B0503020204020204" pitchFamily="34" charset="-122"/>
                <a:sym typeface="+mn-ea"/>
              </a:rPr>
              <a:t>群學領袖、群學組織者、或者群學促進者的修養： </a:t>
            </a:r>
            <a:r>
              <a:rPr lang="zh-TW" altLang="en-US"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真誠</a:t>
            </a:r>
            <a:r>
              <a:rPr lang="zh-TW" altLang="en-US" b="1" dirty="0">
                <a:latin typeface="微软雅黑" panose="020B0503020204020204" pitchFamily="34" charset="-122"/>
                <a:ea typeface="微软雅黑" panose="020B0503020204020204" pitchFamily="34" charset="-122"/>
                <a:cs typeface="微软雅黑" panose="020B0503020204020204" pitchFamily="34" charset="-122"/>
                <a:sym typeface="+mn-ea"/>
              </a:rPr>
              <a:t>、敢於示弱、誠實地面對自己的優缺點。 </a:t>
            </a:r>
            <a:r>
              <a:rPr lang="zh-TW" altLang="en-US"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在</a:t>
            </a:r>
            <a:r>
              <a:rPr lang="zh-TW" altLang="en-US" b="1" dirty="0">
                <a:latin typeface="微软雅黑" panose="020B0503020204020204" pitchFamily="34" charset="-122"/>
                <a:ea typeface="微软雅黑" panose="020B0503020204020204" pitchFamily="34" charset="-122"/>
                <a:cs typeface="微软雅黑" panose="020B0503020204020204" pitchFamily="34" charset="-122"/>
                <a:sym typeface="+mn-ea"/>
              </a:rPr>
              <a:t>群學</a:t>
            </a:r>
            <a:r>
              <a:rPr lang="zh-TW" altLang="en-US"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中關注自我</a:t>
            </a:r>
            <a:r>
              <a:rPr lang="zh-TW" altLang="en-US" b="1" dirty="0">
                <a:latin typeface="微软雅黑" panose="020B0503020204020204" pitchFamily="34" charset="-122"/>
                <a:ea typeface="微软雅黑" panose="020B0503020204020204" pitchFamily="34" charset="-122"/>
                <a:cs typeface="微软雅黑" panose="020B0503020204020204" pitchFamily="34" charset="-122"/>
                <a:sym typeface="+mn-ea"/>
              </a:rPr>
              <a:t>覺察，避免情感捲入</a:t>
            </a:r>
            <a:r>
              <a:rPr lang="zh-TW" altLang="en-US"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等干擾。</a:t>
            </a:r>
            <a:endParaRPr lang="zh-CN" alt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p:bldP spid="5" grpId="1"/>
      <p:bldP spid="6" grpId="0"/>
      <p:bldP spid="6"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形标注 7"/>
          <p:cNvSpPr/>
          <p:nvPr>
            <p:custDataLst>
              <p:tags r:id="rId2"/>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3"/>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09</a:t>
            </a:r>
          </a:p>
        </p:txBody>
      </p:sp>
      <p:sp>
        <p:nvSpPr>
          <p:cNvPr id="4" name="标题 3"/>
          <p:cNvSpPr>
            <a:spLocks noGrp="1"/>
          </p:cNvSpPr>
          <p:nvPr>
            <p:ph type="title"/>
          </p:nvPr>
        </p:nvSpPr>
        <p:spPr>
          <a:xfrm>
            <a:off x="640715" y="2516292"/>
            <a:ext cx="6068007" cy="934821"/>
          </a:xfrm>
        </p:spPr>
        <p:txBody>
          <a:bodyPr>
            <a:normAutofit/>
          </a:bodyPr>
          <a:lstStyle/>
          <a:p>
            <a:r>
              <a:rPr lang="zh-TW" altLang="en-US" sz="4400" dirty="0" smtClean="0">
                <a:latin typeface="微软雅黑" panose="020B0503020204020204" pitchFamily="34" charset="-122"/>
                <a:ea typeface="微软雅黑" panose="020B0503020204020204" pitchFamily="34" charset="-122"/>
                <a:cs typeface="微软雅黑" panose="020B0503020204020204" pitchFamily="34" charset="-122"/>
              </a:rPr>
              <a:t>群學如何增加洞見</a:t>
            </a:r>
            <a:r>
              <a:rPr lang="en-US" altLang="zh-TW" sz="4400" dirty="0" smtClean="0">
                <a:latin typeface="微软雅黑" panose="020B0503020204020204" pitchFamily="34" charset="-122"/>
                <a:ea typeface="微软雅黑" panose="020B0503020204020204" pitchFamily="34" charset="-122"/>
                <a:cs typeface="微软雅黑" panose="020B0503020204020204" pitchFamily="34" charset="-122"/>
              </a:rPr>
              <a:t>?</a:t>
            </a: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43180" y="-40641"/>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标题 3"/>
          <p:cNvSpPr>
            <a:spLocks noGrp="1"/>
          </p:cNvSpPr>
          <p:nvPr>
            <p:custDataLst>
              <p:tags r:id="rId2"/>
            </p:custDataLst>
          </p:nvPr>
        </p:nvSpPr>
        <p:spPr>
          <a:xfrm>
            <a:off x="1557021" y="280987"/>
            <a:ext cx="5883910" cy="1282700"/>
          </a:xfrm>
          <a:prstGeom prst="rect">
            <a:avLst/>
          </a:prstGeom>
        </p:spPr>
        <p:txBody>
          <a:bodyPr vert="horz" lIns="91440" tIns="45720" rIns="91440" bIns="45720" rtlCol="0" anchor="ctr" anchorCtr="0">
            <a:normAutofit/>
          </a:bodyPr>
          <a:lstStyle>
            <a:lvl1pPr algn="l" defTabSz="913765" rtl="0" eaLnBrk="1" latinLnBrk="0" hangingPunct="1">
              <a:lnSpc>
                <a:spcPct val="90000"/>
              </a:lnSpc>
              <a:spcBef>
                <a:spcPct val="0"/>
              </a:spcBef>
              <a:buNone/>
              <a:defRPr sz="2800" b="1" kern="1200" baseline="0">
                <a:solidFill>
                  <a:schemeClr val="tx1"/>
                </a:solidFill>
                <a:latin typeface="Arial" panose="020B0604020202020204" pitchFamily="34" charset="0"/>
                <a:ea typeface="微软雅黑" panose="020B0503020204020204" pitchFamily="34" charset="-122"/>
                <a:cs typeface="+mj-cs"/>
              </a:defRPr>
            </a:lvl1pPr>
          </a:lstStyle>
          <a:p>
            <a:r>
              <a:rPr lang="zh-TW" altLang="en-US" dirty="0" smtClean="0">
                <a:latin typeface="微软雅黑" panose="020B0503020204020204" pitchFamily="34" charset="-122"/>
                <a:ea typeface="微软雅黑" panose="020B0503020204020204" pitchFamily="34" charset="-122"/>
              </a:rPr>
              <a:t>增加</a:t>
            </a:r>
            <a:r>
              <a:rPr lang="zh-TW" altLang="en-US" dirty="0" smtClean="0">
                <a:latin typeface="微软雅黑" panose="020B0503020204020204" pitchFamily="34" charset="-122"/>
                <a:ea typeface="微软雅黑" panose="020B0503020204020204" pitchFamily="34" charset="-122"/>
              </a:rPr>
              <a:t>洞見</a:t>
            </a:r>
            <a:r>
              <a:rPr lang="zh-TW" altLang="en-US" dirty="0" smtClean="0">
                <a:latin typeface="微软雅黑" panose="020B0503020204020204" pitchFamily="34" charset="-122"/>
                <a:ea typeface="微软雅黑" panose="020B0503020204020204" pitchFamily="34" charset="-122"/>
              </a:rPr>
              <a:t>的</a:t>
            </a:r>
            <a:r>
              <a:rPr lang="zh-TW" altLang="en-US" dirty="0" smtClean="0">
                <a:latin typeface="微软雅黑" panose="020B0503020204020204" pitchFamily="34" charset="-122"/>
              </a:rPr>
              <a:t>例子  </a:t>
            </a:r>
            <a:endParaRPr lang="en-US" altLang="zh-TW" dirty="0" smtClean="0">
              <a:latin typeface="微软雅黑" panose="020B0503020204020204" pitchFamily="34" charset="-122"/>
              <a:ea typeface="微软雅黑" panose="020B0503020204020204" pitchFamily="34" charset="-122"/>
            </a:endParaRPr>
          </a:p>
        </p:txBody>
      </p:sp>
      <p:sp>
        <p:nvSpPr>
          <p:cNvPr id="4" name="文本框 3"/>
          <p:cNvSpPr txBox="1"/>
          <p:nvPr/>
        </p:nvSpPr>
        <p:spPr>
          <a:xfrm>
            <a:off x="2793365" y="1316355"/>
            <a:ext cx="6995160" cy="2062103"/>
          </a:xfrm>
          <a:prstGeom prst="rect">
            <a:avLst/>
          </a:prstGeom>
          <a:noFill/>
        </p:spPr>
        <p:txBody>
          <a:bodyPr wrap="square" rtlCol="0" anchor="t">
            <a:spAutoFit/>
          </a:bodyPr>
          <a:lstStyle/>
          <a:p>
            <a:r>
              <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Q1</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什麼</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是</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特殊</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什麼</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是特教</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需求</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本來認為</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特教學生</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就是經過</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鑑定，有特教服務需求</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的</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學生，但在仔細思考這個問題時，也思考到體制、資源的問題，也思考特殊的定義在是什麼</a:t>
            </a:r>
            <a:r>
              <a:rPr lang="en-US" altLang="zh-TW"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既然每個人都是特殊的，那為什麼要把特殊學生標明出來</a:t>
            </a:r>
            <a:r>
              <a:rPr lang="en-US" altLang="zh-TW"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這個問題打開我思考的廣度與深度</a:t>
            </a:r>
            <a:r>
              <a:rPr lang="en-US" altLang="zh-TW"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破除我理所當然的想法</a:t>
            </a:r>
            <a:r>
              <a:rPr lang="en-US" altLang="zh-TW"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p>
        </p:txBody>
      </p:sp>
      <p:sp>
        <p:nvSpPr>
          <p:cNvPr id="5" name="文本框 4"/>
          <p:cNvSpPr txBox="1"/>
          <p:nvPr/>
        </p:nvSpPr>
        <p:spPr>
          <a:xfrm>
            <a:off x="2738755" y="4143375"/>
            <a:ext cx="7105015" cy="1446550"/>
          </a:xfrm>
          <a:prstGeom prst="rect">
            <a:avLst/>
          </a:prstGeom>
          <a:noFill/>
        </p:spPr>
        <p:txBody>
          <a:bodyPr wrap="square" rtlCol="0" anchor="t">
            <a:spAutoFit/>
          </a:bodyPr>
          <a:lstStyle/>
          <a:p>
            <a:r>
              <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Q2</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如何</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讓學習者願意高看</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自己</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一般</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老師都希望學生要謙虛，怕學生太自傲會有反效果，但這個問題打開我的眼界且令我感動，竟然有人看待孩子的價值觀是這樣的</a:t>
            </a:r>
            <a:r>
              <a:rPr lang="en-US" altLang="zh-TW"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那當然要如何做就更多可以研究的地方</a:t>
            </a:r>
            <a:r>
              <a:rPr lang="en-US" altLang="zh-TW"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p>
        </p:txBody>
      </p:sp>
    </p:spTree>
    <p:custDataLst>
      <p:tags r:id="rId1"/>
    </p:custDataLst>
  </p:cSld>
  <p:clrMapOvr>
    <a:masterClrMapping/>
  </p:clrMapOvr>
  <p:timing>
    <p:tnLst>
      <p:par>
        <p:cTn id="1" dur="indefinite" restart="never" nodeType="tmRoot"/>
      </p:par>
    </p:tnLst>
    <p:bldLst>
      <p:bldP spid="7" grpId="0"/>
      <p:bldP spid="7"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1760855" y="703580"/>
            <a:ext cx="8274685" cy="2306955"/>
          </a:xfrm>
          <a:prstGeom prst="rect">
            <a:avLst/>
          </a:prstGeom>
          <a:noFill/>
        </p:spPr>
        <p:txBody>
          <a:bodyPr wrap="square" rtlCol="0">
            <a:spAutoFit/>
          </a:bodyPr>
          <a:lstStyle/>
          <a:p>
            <a:pPr marL="1511935" indent="-1511935">
              <a:lnSpc>
                <a:spcPct val="150000"/>
              </a:lnSpc>
            </a:pPr>
            <a:r>
              <a:rPr lang="zh-TW" altLang="en-US" sz="2400" b="1" dirty="0" smtClean="0">
                <a:latin typeface="Microsoft YaHei UI" panose="020B0503020204020204" pitchFamily="34" charset="-122"/>
                <a:ea typeface="Microsoft YaHei UI" panose="020B0503020204020204" pitchFamily="34" charset="-122"/>
              </a:rPr>
              <a:t>小群：</a:t>
            </a:r>
            <a:r>
              <a:rPr lang="zh-TW" altLang="en-US" sz="2400" dirty="0" smtClean="0">
                <a:latin typeface="Microsoft YaHei Light" panose="020B0502040204020203" pitchFamily="34" charset="-122"/>
                <a:ea typeface="Microsoft YaHei Light" panose="020B0502040204020203" pitchFamily="34" charset="-122"/>
              </a:rPr>
              <a:t>狹義指我們「群學主體本質」主題分享小組。廣義指本課程六個主題分享小組。</a:t>
            </a:r>
            <a:endParaRPr lang="en-US" altLang="zh-TW" sz="2400" b="1" dirty="0" smtClean="0">
              <a:latin typeface="Microsoft YaHei Light" panose="020B0502040204020203" pitchFamily="34" charset="-122"/>
              <a:ea typeface="Microsoft YaHei Light" panose="020B0502040204020203" pitchFamily="34" charset="-122"/>
            </a:endParaRPr>
          </a:p>
          <a:p>
            <a:pPr marL="1511935" indent="-1511935">
              <a:lnSpc>
                <a:spcPct val="150000"/>
              </a:lnSpc>
            </a:pPr>
            <a:r>
              <a:rPr lang="zh-TW" altLang="en-US" sz="2400" b="1" dirty="0" smtClean="0">
                <a:latin typeface="Microsoft YaHei UI" panose="020B0503020204020204" pitchFamily="34" charset="-122"/>
                <a:ea typeface="Microsoft YaHei UI" panose="020B0503020204020204" pitchFamily="34" charset="-122"/>
              </a:rPr>
              <a:t>大群：</a:t>
            </a:r>
            <a:r>
              <a:rPr lang="zh-TW" altLang="en-US" sz="2400" dirty="0" smtClean="0">
                <a:latin typeface="Microsoft YaHei Light" panose="020B0502040204020203" pitchFamily="34" charset="-122"/>
                <a:ea typeface="Microsoft YaHei Light" panose="020B0502040204020203" pitchFamily="34" charset="-122"/>
              </a:rPr>
              <a:t>指本課程所有同學構成的群學主體。</a:t>
            </a:r>
            <a:endParaRPr lang="en-US" altLang="zh-TW" sz="2400" dirty="0" smtClean="0">
              <a:latin typeface="Microsoft YaHei Light" panose="020B0502040204020203" pitchFamily="34" charset="-122"/>
              <a:ea typeface="Microsoft YaHei Light" panose="020B0502040204020203" pitchFamily="34" charset="-122"/>
            </a:endParaRPr>
          </a:p>
          <a:p>
            <a:pPr marL="1511935" indent="-1511935">
              <a:lnSpc>
                <a:spcPct val="150000"/>
              </a:lnSpc>
            </a:pPr>
            <a:r>
              <a:rPr lang="zh-TW" altLang="en-US" sz="2400" b="1" dirty="0" smtClean="0">
                <a:latin typeface="Microsoft YaHei UI" panose="020B0503020204020204" pitchFamily="34" charset="-122"/>
                <a:ea typeface="Microsoft YaHei UI" panose="020B0503020204020204" pitchFamily="34" charset="-122"/>
              </a:rPr>
              <a:t>外群：</a:t>
            </a:r>
            <a:r>
              <a:rPr lang="zh-TW" altLang="en-US" sz="2400" dirty="0" smtClean="0">
                <a:latin typeface="Microsoft YaHei Light" panose="020B0502040204020203" pitchFamily="34" charset="-122"/>
                <a:ea typeface="Microsoft YaHei Light" panose="020B0502040204020203" pitchFamily="34" charset="-122"/>
              </a:rPr>
              <a:t>指本課程之外，我們主題分享小組體驗過的群學經驗。</a:t>
            </a:r>
          </a:p>
        </p:txBody>
      </p:sp>
      <p:sp>
        <p:nvSpPr>
          <p:cNvPr id="5" name="文字方塊 3"/>
          <p:cNvSpPr txBox="1"/>
          <p:nvPr/>
        </p:nvSpPr>
        <p:spPr>
          <a:xfrm>
            <a:off x="1760855" y="3353435"/>
            <a:ext cx="8475345" cy="2306955"/>
          </a:xfrm>
          <a:prstGeom prst="rect">
            <a:avLst/>
          </a:prstGeom>
          <a:noFill/>
        </p:spPr>
        <p:txBody>
          <a:bodyPr wrap="square" rtlCol="0">
            <a:spAutoFit/>
          </a:bodyPr>
          <a:lstStyle/>
          <a:p>
            <a:pPr marL="2555875" indent="-2555875" algn="just" fontAlgn="base">
              <a:lnSpc>
                <a:spcPct val="150000"/>
              </a:lnSpc>
            </a:pPr>
            <a:r>
              <a:rPr lang="zh-TW" altLang="en-US" sz="2400" b="1" dirty="0" smtClean="0">
                <a:latin typeface="Microsoft YaHei UI" panose="020B0503020204020204" pitchFamily="34" charset="-122"/>
                <a:ea typeface="Microsoft YaHei UI" panose="020B0503020204020204" pitchFamily="34" charset="-122"/>
              </a:rPr>
              <a:t>加法協作：</a:t>
            </a:r>
            <a:r>
              <a:rPr lang="zh-TW" altLang="en-US" sz="2400" dirty="0" smtClean="0">
                <a:latin typeface="Microsoft YaHei Light" panose="020B0502040204020203" pitchFamily="34" charset="-122"/>
                <a:ea typeface="Microsoft YaHei Light" panose="020B0502040204020203" pitchFamily="34" charset="-122"/>
              </a:rPr>
              <a:t>指共同產出，由群內成員貢獻後簡單匯整混加</a:t>
            </a:r>
            <a:r>
              <a:rPr lang="zh-CN" altLang="zh-TW" sz="2400" dirty="0" smtClean="0">
                <a:latin typeface="Microsoft YaHei Light" panose="020B0502040204020203" pitchFamily="34" charset="-122"/>
                <a:ea typeface="Microsoft YaHei Light" panose="020B0502040204020203" pitchFamily="34" charset="-122"/>
              </a:rPr>
              <a:t>，</a:t>
            </a:r>
            <a:r>
              <a:rPr lang="en-US" altLang="zh-CN" sz="2400" dirty="0" smtClean="0">
                <a:latin typeface="Microsoft YaHei Light" panose="020B0502040204020203" pitchFamily="34" charset="-122"/>
                <a:ea typeface="Microsoft YaHei Light" panose="020B0502040204020203" pitchFamily="34" charset="-122"/>
              </a:rPr>
              <a:t> </a:t>
            </a:r>
            <a:r>
              <a:rPr lang="zh-TW" altLang="en-US" sz="2400" dirty="0" smtClean="0">
                <a:latin typeface="Microsoft YaHei Light" panose="020B0502040204020203" pitchFamily="34" charset="-122"/>
                <a:ea typeface="Microsoft YaHei Light" panose="020B0502040204020203" pitchFamily="34" charset="-122"/>
              </a:rPr>
              <a:t>同群伙伴沒討論也行。</a:t>
            </a:r>
            <a:endParaRPr lang="en-US" altLang="zh-TW" sz="2400" b="1" dirty="0" smtClean="0">
              <a:latin typeface="Microsoft YaHei Light" panose="020B0502040204020203" pitchFamily="34" charset="-122"/>
              <a:ea typeface="Microsoft YaHei Light" panose="020B0502040204020203" pitchFamily="34" charset="-122"/>
            </a:endParaRPr>
          </a:p>
          <a:p>
            <a:pPr marL="2555875" indent="-2555875" algn="just" fontAlgn="base">
              <a:lnSpc>
                <a:spcPct val="150000"/>
              </a:lnSpc>
            </a:pPr>
            <a:r>
              <a:rPr lang="zh-TW" altLang="en-US" sz="2400" b="1" dirty="0" smtClean="0">
                <a:latin typeface="Microsoft YaHei UI" panose="020B0503020204020204" pitchFamily="34" charset="-122"/>
                <a:ea typeface="Microsoft YaHei UI" panose="020B0503020204020204" pitchFamily="34" charset="-122"/>
              </a:rPr>
              <a:t>乘法</a:t>
            </a:r>
            <a:r>
              <a:rPr lang="zh-TW" altLang="en-US" sz="2400" b="1" dirty="0">
                <a:latin typeface="Microsoft YaHei UI" panose="020B0503020204020204" pitchFamily="34" charset="-122"/>
                <a:ea typeface="Microsoft YaHei UI" panose="020B0503020204020204" pitchFamily="34" charset="-122"/>
              </a:rPr>
              <a:t>協作</a:t>
            </a:r>
            <a:r>
              <a:rPr lang="zh-TW" altLang="en-US" sz="2400" b="1" dirty="0" smtClean="0">
                <a:latin typeface="Microsoft YaHei UI" panose="020B0503020204020204" pitchFamily="34" charset="-122"/>
                <a:ea typeface="Microsoft YaHei UI" panose="020B0503020204020204" pitchFamily="34" charset="-122"/>
              </a:rPr>
              <a:t>：</a:t>
            </a:r>
            <a:r>
              <a:rPr lang="zh-TW" altLang="en-US" sz="2400" dirty="0" smtClean="0">
                <a:latin typeface="Microsoft YaHei Light" panose="020B0502040204020203" pitchFamily="34" charset="-122"/>
                <a:ea typeface="Microsoft YaHei Light" panose="020B0502040204020203" pitchFamily="34" charset="-122"/>
              </a:rPr>
              <a:t>指產出如未經群內伙伴討論、質變即無法形成。伙伴間有「共振」發生。</a:t>
            </a: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1340285" y="2017303"/>
            <a:ext cx="9281786" cy="2277547"/>
          </a:xfrm>
          <a:prstGeom prst="rect">
            <a:avLst/>
          </a:prstGeom>
          <a:noFill/>
        </p:spPr>
        <p:txBody>
          <a:bodyPr wrap="square" rtlCol="0" anchor="t">
            <a:spAutoFit/>
          </a:bodyPr>
          <a:lstStyle/>
          <a:p>
            <a:r>
              <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Q3</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個體</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我太</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大</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或是</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群體我太大的</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現象</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分別</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有哪</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些</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a:p>
            <a:endParaRPr lang="en-US" altLang="zh-TW" sz="2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這兩個詞是我第一次聽到，也因為思考這個問題，讓我對生活中的霸凌問題，社會中的道德</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綁架等</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現象，有了新一層的看見，原來這些現象，能做成個體我太大</a:t>
            </a:r>
            <a:r>
              <a:rPr lang="en-US" altLang="zh-TW"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或是群體我太大的歸類，讓我對這樣的社會現象有了更高一層的理解</a:t>
            </a:r>
            <a:r>
              <a:rPr lang="en-US" altLang="zh-TW"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1340285" y="2017303"/>
            <a:ext cx="9281786" cy="3200876"/>
          </a:xfrm>
          <a:prstGeom prst="rect">
            <a:avLst/>
          </a:prstGeom>
          <a:noFill/>
        </p:spPr>
        <p:txBody>
          <a:bodyPr wrap="square" rtlCol="0" anchor="t">
            <a:spAutoFit/>
          </a:bodyPr>
          <a:lstStyle/>
          <a:p>
            <a:r>
              <a:rPr lang="en-US" altLang="zh-TW" sz="2400" b="1" dirty="0">
                <a:latin typeface="微软雅黑" panose="020B0503020204020204" pitchFamily="34" charset="-122"/>
                <a:ea typeface="微软雅黑" panose="020B0503020204020204" pitchFamily="34" charset="-122"/>
                <a:cs typeface="微软雅黑" panose="020B0503020204020204" pitchFamily="34" charset="-122"/>
                <a:sym typeface="+mn-ea"/>
              </a:rPr>
              <a:t>Q4</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：如何讓個體我和群體我互為主體</a:t>
            </a:r>
            <a:r>
              <a:rPr lang="en-US" altLang="zh-TW" sz="2400" b="1" dirty="0">
                <a:latin typeface="微软雅黑" panose="020B0503020204020204" pitchFamily="34" charset="-122"/>
                <a:ea typeface="微软雅黑" panose="020B0503020204020204" pitchFamily="34" charset="-122"/>
                <a:cs typeface="微软雅黑" panose="020B0503020204020204" pitchFamily="34" charset="-122"/>
                <a:sym typeface="+mn-ea"/>
              </a:rPr>
              <a:t>?</a:t>
            </a:r>
          </a:p>
          <a:p>
            <a:endParaRPr lang="en-US" altLang="zh-TW" sz="2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的確生活中常會有自己和群體的拉拔，有時心中會想這可能是華人和西方理念不同的所在，但老師提到互為主體</a:t>
            </a:r>
            <a:r>
              <a:rPr lang="en-US" altLang="zh-TW" sz="20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打開我思考融合的可能性，這部分就像正反合一樣</a:t>
            </a:r>
            <a:r>
              <a:rPr lang="en-US" altLang="zh-TW" sz="20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讓我覺得有思考層次更高一層的感受，當然，如何做到又是另一個思考層面的開展</a:t>
            </a:r>
            <a:r>
              <a:rPr lang="en-US" altLang="zh-TW" sz="20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讓我搜尋日常生活中有關個人和群體的現象，把生活線索抽象化為界線的問題，這些更高的概念讓我提昇思考的層次。</a:t>
            </a:r>
          </a:p>
        </p:txBody>
      </p:sp>
    </p:spTree>
    <p:custDataLst>
      <p:tags r:id="rId1"/>
    </p:custDataLst>
    <p:extLst>
      <p:ext uri="{BB962C8B-B14F-4D97-AF65-F5344CB8AC3E}">
        <p14:creationId xmlns:p14="http://schemas.microsoft.com/office/powerpoint/2010/main" val="7114790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custDataLst>
              <p:tags r:id="rId2"/>
            </p:custDataLst>
          </p:nvPr>
        </p:nvPicPr>
        <p:blipFill>
          <a:blip r:embed="rId4">
            <a:clrChange>
              <a:clrFrom>
                <a:srgbClr val="FFFFFF">
                  <a:alpha val="100000"/>
                </a:srgbClr>
              </a:clrFrom>
              <a:clrTo>
                <a:srgbClr val="FFFFFF">
                  <a:alpha val="100000"/>
                  <a:alpha val="0"/>
                </a:srgbClr>
              </a:clrTo>
            </a:clrChange>
          </a:blip>
          <a:srcRect l="10148" t="5132" r="46534" b="4224"/>
          <a:stretch>
            <a:fillRect/>
          </a:stretch>
        </p:blipFill>
        <p:spPr>
          <a:xfrm>
            <a:off x="1477010" y="268605"/>
            <a:ext cx="1676400" cy="1622425"/>
          </a:xfrm>
          <a:prstGeom prst="rect">
            <a:avLst/>
          </a:prstGeom>
        </p:spPr>
      </p:pic>
      <p:cxnSp>
        <p:nvCxnSpPr>
          <p:cNvPr id="12" name="直接连接符 11"/>
          <p:cNvCxnSpPr/>
          <p:nvPr/>
        </p:nvCxnSpPr>
        <p:spPr>
          <a:xfrm>
            <a:off x="3228975" y="730250"/>
            <a:ext cx="3575050" cy="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153410" y="1717675"/>
            <a:ext cx="3575050" cy="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3434080" y="967105"/>
            <a:ext cx="995680" cy="1076325"/>
          </a:xfrm>
          <a:prstGeom prst="rect">
            <a:avLst/>
          </a:prstGeom>
          <a:noFill/>
        </p:spPr>
        <p:txBody>
          <a:bodyPr wrap="none" rtlCol="0" anchor="t">
            <a:spAutoFit/>
          </a:bodyPr>
          <a:lstStyle/>
          <a:p>
            <a:r>
              <a:rPr lang="zh-TW" altLang="en-US" sz="32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外群</a:t>
            </a:r>
            <a:r>
              <a:rPr lang="en-US" altLang="zh-TW" sz="32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
            </a:r>
            <a:br>
              <a:rPr lang="en-US" altLang="zh-TW" sz="32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endParaRPr lang="en-US" altLang="zh-TW" sz="3200" b="1"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6" name="文本框 5"/>
          <p:cNvSpPr txBox="1"/>
          <p:nvPr/>
        </p:nvSpPr>
        <p:spPr>
          <a:xfrm>
            <a:off x="2788920" y="2043430"/>
            <a:ext cx="8983550" cy="3416320"/>
          </a:xfrm>
          <a:prstGeom prst="rect">
            <a:avLst/>
          </a:prstGeom>
          <a:noFill/>
        </p:spPr>
        <p:txBody>
          <a:bodyPr wrap="none" rtlCol="0" anchor="t">
            <a:spAutoFit/>
          </a:bodyPr>
          <a:lstStyle/>
          <a:p>
            <a:pPr>
              <a:lnSpc>
                <a:spcPct val="100000"/>
              </a:lnSpc>
            </a:pP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問題分類</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what? </a:t>
            </a:r>
            <a:r>
              <a:rPr lang="en-US" altLang="zh-TW"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When?where</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TW"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Why?how</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最能啟發思考的問題是</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en-US" altLang="zh-TW"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TW"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why</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知識點的根源</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和</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en-US" altLang="zh-TW"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TW"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why</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not(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從否定角度的思考</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為什麼是</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這個</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而</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不是那個</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對比型的問題</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選擇</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型的</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問題</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5</a:t>
            </a:r>
            <a:r>
              <a:rPr lang="zh-CN"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五問</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法</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連續</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問五個</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why(</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找出因果關係，深入分析思考</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6</a:t>
            </a:r>
            <a:r>
              <a:rPr lang="zh-CN"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猜想與</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反駁</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在心</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中提出一個</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疑問</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再推理</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再觀察</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再</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反駁</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endPar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08305" y="2594610"/>
            <a:ext cx="7226935" cy="934720"/>
          </a:xfrm>
        </p:spPr>
        <p:txBody>
          <a:bodyPr>
            <a:noAutofit/>
          </a:bodyPr>
          <a:lstStyle/>
          <a:p>
            <a:r>
              <a:rPr lang="zh-TW" altLang="en-US" sz="4000" dirty="0">
                <a:latin typeface="微软雅黑" panose="020B0503020204020204" pitchFamily="34" charset="-122"/>
                <a:ea typeface="微软雅黑" panose="020B0503020204020204" pitchFamily="34" charset="-122"/>
                <a:cs typeface="微软雅黑" panose="020B0503020204020204" pitchFamily="34" charset="-122"/>
              </a:rPr>
              <a:t>百花齊放</a:t>
            </a:r>
            <a:r>
              <a:rPr lang="en-US" altLang="zh-TW" sz="4000" dirty="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4000" dirty="0">
                <a:latin typeface="微软雅黑" panose="020B0503020204020204" pitchFamily="34" charset="-122"/>
                <a:ea typeface="微软雅黑" panose="020B0503020204020204" pitchFamily="34" charset="-122"/>
                <a:cs typeface="微软雅黑" panose="020B0503020204020204" pitchFamily="34" charset="-122"/>
              </a:rPr>
              <a:t>群學的多元形式</a:t>
            </a:r>
            <a:endParaRPr lang="zh-CN" altLang="en-US" sz="40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椭圆形标注 7"/>
          <p:cNvSpPr/>
          <p:nvPr>
            <p:custDataLst>
              <p:tags r:id="rId3"/>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4"/>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10</a:t>
            </a:r>
          </a:p>
        </p:txBody>
      </p:sp>
      <p:sp>
        <p:nvSpPr>
          <p:cNvPr id="3" name="文本框 2"/>
          <p:cNvSpPr txBox="1"/>
          <p:nvPr/>
        </p:nvSpPr>
        <p:spPr>
          <a:xfrm>
            <a:off x="752475" y="4003675"/>
            <a:ext cx="2980690" cy="1938992"/>
          </a:xfrm>
          <a:prstGeom prst="rect">
            <a:avLst/>
          </a:prstGeom>
          <a:noFill/>
        </p:spPr>
        <p:txBody>
          <a:bodyPr wrap="square" rtlCol="0" anchor="t">
            <a:spAutoFit/>
          </a:bodyPr>
          <a:lstStyle/>
          <a:p>
            <a:pPr algn="ctr"/>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en-US" altLang="zh-CN"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在線教育社</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群</a:t>
            </a:r>
            <a:endPar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ctr"/>
            <a:endParaRPr lang="en-US" altLang="zh-CN" sz="2400" b="1" dirty="0">
              <a:latin typeface="微软雅黑" panose="020B0503020204020204" pitchFamily="34" charset="-122"/>
              <a:ea typeface="微软雅黑" panose="020B0503020204020204" pitchFamily="34" charset="-122"/>
              <a:cs typeface="微软雅黑" panose="020B0503020204020204" pitchFamily="34" charset="-122"/>
            </a:endParaRPr>
          </a:p>
          <a:p>
            <a:pPr algn="ctr"/>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en-US" altLang="zh-CN"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在線團體共學</a:t>
            </a:r>
            <a:endParaRPr lang="en-US" altLang="zh-CN" sz="2400" b="1" dirty="0">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en-US" altLang="zh-CN" sz="2400" b="1" dirty="0">
              <a:latin typeface="微软雅黑" panose="020B0503020204020204" pitchFamily="34" charset="-122"/>
              <a:ea typeface="微软雅黑" panose="020B0503020204020204" pitchFamily="34" charset="-122"/>
              <a:cs typeface="微软雅黑" panose="020B0503020204020204" pitchFamily="34" charset="-122"/>
            </a:endParaRPr>
          </a:p>
          <a:p>
            <a:pPr algn="ctr"/>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en-US" altLang="zh-CN"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線下共創大會</a:t>
            </a:r>
            <a:endPar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custDataLst>
              <p:tags r:id="rId2"/>
            </p:custDataLst>
          </p:nvPr>
        </p:nvPicPr>
        <p:blipFill>
          <a:blip r:embed="rId4">
            <a:clrChange>
              <a:clrFrom>
                <a:srgbClr val="FFFFFF">
                  <a:alpha val="100000"/>
                </a:srgbClr>
              </a:clrFrom>
              <a:clrTo>
                <a:srgbClr val="FFFFFF">
                  <a:alpha val="100000"/>
                  <a:alpha val="0"/>
                </a:srgbClr>
              </a:clrTo>
            </a:clrChange>
          </a:blip>
          <a:srcRect l="10148" t="5132" r="46534" b="4224"/>
          <a:stretch>
            <a:fillRect/>
          </a:stretch>
        </p:blipFill>
        <p:spPr>
          <a:xfrm>
            <a:off x="1477010" y="338455"/>
            <a:ext cx="1930400" cy="1868170"/>
          </a:xfrm>
          <a:prstGeom prst="rect">
            <a:avLst/>
          </a:prstGeom>
        </p:spPr>
      </p:pic>
      <p:cxnSp>
        <p:nvCxnSpPr>
          <p:cNvPr id="12" name="直接连接符 11"/>
          <p:cNvCxnSpPr/>
          <p:nvPr/>
        </p:nvCxnSpPr>
        <p:spPr>
          <a:xfrm>
            <a:off x="3478530" y="979805"/>
            <a:ext cx="3488690" cy="1016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3547745" y="2015490"/>
            <a:ext cx="3448050" cy="2794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3725545" y="1210945"/>
            <a:ext cx="2621280" cy="583565"/>
          </a:xfrm>
          <a:prstGeom prst="rect">
            <a:avLst/>
          </a:prstGeom>
          <a:noFill/>
        </p:spPr>
        <p:txBody>
          <a:bodyPr wrap="none" rtlCol="0" anchor="t">
            <a:spAutoFit/>
          </a:bodyPr>
          <a:lstStyle/>
          <a:p>
            <a:r>
              <a:rPr lang="zh-TW" altLang="en-US" sz="3200" b="1" dirty="0">
                <a:latin typeface="微软雅黑" panose="020B0503020204020204" pitchFamily="34" charset="-122"/>
                <a:ea typeface="微软雅黑" panose="020B0503020204020204" pitchFamily="34" charset="-122"/>
                <a:sym typeface="+mn-ea"/>
              </a:rPr>
              <a:t>在線教育社群</a:t>
            </a:r>
            <a:endParaRPr lang="zh-CN" altLang="en-US" sz="3200" b="1" dirty="0">
              <a:latin typeface="微软雅黑" panose="020B0503020204020204" pitchFamily="34" charset="-122"/>
              <a:ea typeface="微软雅黑" panose="020B0503020204020204" pitchFamily="34" charset="-122"/>
              <a:sym typeface="+mn-ea"/>
            </a:endParaRPr>
          </a:p>
        </p:txBody>
      </p:sp>
      <p:sp>
        <p:nvSpPr>
          <p:cNvPr id="7" name="文本框 6"/>
          <p:cNvSpPr txBox="1"/>
          <p:nvPr/>
        </p:nvSpPr>
        <p:spPr>
          <a:xfrm>
            <a:off x="1107440" y="2459990"/>
            <a:ext cx="5433060" cy="2308324"/>
          </a:xfrm>
          <a:prstGeom prst="rect">
            <a:avLst/>
          </a:prstGeom>
          <a:noFill/>
        </p:spPr>
        <p:txBody>
          <a:bodyPr wrap="square" rtlCol="0" anchor="t">
            <a:spAutoFit/>
          </a:bodyPr>
          <a:lstStyle/>
          <a:p>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社群特點：</a:t>
            </a:r>
            <a:endPar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sym typeface="+mn-ea"/>
              </a:rPr>
              <a:t>300</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人左右</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大家都關注教育，在教育的不同賽</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道</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背景各異</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大家接力分享自己的教育經歷和經驗</a:t>
            </a:r>
            <a:r>
              <a:rPr lang="en-US" altLang="zh-TW" sz="20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定期的主題分享</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8" name="文本框 7"/>
          <p:cNvSpPr txBox="1"/>
          <p:nvPr/>
        </p:nvSpPr>
        <p:spPr>
          <a:xfrm>
            <a:off x="6714490" y="2326005"/>
            <a:ext cx="5031740" cy="3231654"/>
          </a:xfrm>
          <a:prstGeom prst="rect">
            <a:avLst/>
          </a:prstGeom>
          <a:noFill/>
        </p:spPr>
        <p:txBody>
          <a:bodyPr wrap="square" rtlCol="0" anchor="t">
            <a:spAutoFit/>
          </a:bodyPr>
          <a:lstStyle/>
          <a:p>
            <a:r>
              <a:rPr lang="zh-CN" altLang="en-US" sz="2400" b="1" dirty="0">
                <a:latin typeface="微软雅黑" panose="020B0503020204020204" pitchFamily="34" charset="-122"/>
                <a:ea typeface="微软雅黑" panose="020B0503020204020204" pitchFamily="34" charset="-122"/>
                <a:sym typeface="+mn-ea"/>
              </a:rPr>
              <a:t>共學特點：</a:t>
            </a:r>
            <a:endParaRPr lang="zh-CN" altLang="en-US" sz="2400" b="1" dirty="0">
              <a:latin typeface="微软雅黑" panose="020B0503020204020204" pitchFamily="34" charset="-122"/>
              <a:ea typeface="微软雅黑" panose="020B0503020204020204" pitchFamily="34" charset="-122"/>
              <a:sym typeface="+mn-ea"/>
            </a:endParaRPr>
          </a:p>
          <a:p>
            <a:endParaRPr lang="en-US" altLang="zh-CN" sz="2000" b="1"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000" dirty="0">
                <a:latin typeface="微软雅黑" panose="020B0503020204020204" pitchFamily="34" charset="-122"/>
                <a:ea typeface="微软雅黑" panose="020B0503020204020204" pitchFamily="34" charset="-122"/>
                <a:sym typeface="+mn-ea"/>
              </a:rPr>
              <a:t>信息</a:t>
            </a:r>
            <a:r>
              <a:rPr lang="zh-CN" altLang="en-US" sz="2000" dirty="0" smtClean="0">
                <a:latin typeface="微软雅黑" panose="020B0503020204020204" pitchFamily="34" charset="-122"/>
                <a:ea typeface="微软雅黑" panose="020B0503020204020204" pitchFamily="34" charset="-122"/>
                <a:sym typeface="+mn-ea"/>
              </a:rPr>
              <a:t>密集</a:t>
            </a:r>
            <a:endParaRPr lang="en-US" altLang="zh-CN" sz="2000" dirty="0" smtClean="0">
              <a:latin typeface="微软雅黑" panose="020B0503020204020204" pitchFamily="34" charset="-122"/>
              <a:ea typeface="微软雅黑" panose="020B0503020204020204" pitchFamily="34" charset="-122"/>
              <a:sym typeface="+mn-ea"/>
            </a:endParaRPr>
          </a:p>
          <a:p>
            <a:pPr marL="285750" indent="-285750">
              <a:buFont typeface="Arial" panose="020B0604020202020204" pitchFamily="34" charset="0"/>
              <a:buChar char="•"/>
            </a:pPr>
            <a:r>
              <a:rPr lang="zh-TW" altLang="en-US" sz="2000" dirty="0">
                <a:latin typeface="微软雅黑" panose="020B0503020204020204" pitchFamily="34" charset="-122"/>
                <a:ea typeface="微软雅黑" panose="020B0503020204020204" pitchFamily="34" charset="-122"/>
                <a:sym typeface="+mn-ea"/>
              </a:rPr>
              <a:t>人員類型</a:t>
            </a:r>
            <a:r>
              <a:rPr lang="zh-TW" altLang="en-US" sz="2000" dirty="0" smtClean="0">
                <a:latin typeface="微软雅黑" panose="020B0503020204020204" pitchFamily="34" charset="-122"/>
                <a:ea typeface="微软雅黑" panose="020B0503020204020204" pitchFamily="34" charset="-122"/>
                <a:sym typeface="+mn-ea"/>
              </a:rPr>
              <a:t>豐富</a:t>
            </a:r>
            <a:endParaRPr lang="en-US" altLang="zh-TW" sz="2000" dirty="0" smtClean="0">
              <a:latin typeface="微软雅黑" panose="020B0503020204020204" pitchFamily="34" charset="-122"/>
              <a:ea typeface="微软雅黑" panose="020B0503020204020204" pitchFamily="34" charset="-122"/>
              <a:sym typeface="+mn-ea"/>
            </a:endParaRPr>
          </a:p>
          <a:p>
            <a:pPr marL="285750" indent="-285750">
              <a:buFont typeface="Arial" panose="020B0604020202020204" pitchFamily="34" charset="0"/>
              <a:buChar char="•"/>
            </a:pPr>
            <a:r>
              <a:rPr lang="zh-CN" altLang="en-US" sz="2000" dirty="0">
                <a:latin typeface="微软雅黑" panose="020B0503020204020204" pitchFamily="34" charset="-122"/>
                <a:ea typeface="微软雅黑" panose="020B0503020204020204" pitchFamily="34" charset="-122"/>
                <a:sym typeface="+mn-ea"/>
              </a:rPr>
              <a:t>接龍</a:t>
            </a:r>
            <a:r>
              <a:rPr lang="zh-CN" altLang="en-US" sz="2000" dirty="0" smtClean="0">
                <a:latin typeface="微软雅黑" panose="020B0503020204020204" pitchFamily="34" charset="-122"/>
                <a:ea typeface="微软雅黑" panose="020B0503020204020204" pitchFamily="34" charset="-122"/>
                <a:sym typeface="+mn-ea"/>
              </a:rPr>
              <a:t>分享</a:t>
            </a:r>
            <a:endParaRPr lang="en-US" altLang="zh-CN" sz="2000" dirty="0" smtClean="0">
              <a:latin typeface="微软雅黑" panose="020B0503020204020204" pitchFamily="34" charset="-122"/>
              <a:ea typeface="微软雅黑" panose="020B0503020204020204" pitchFamily="34" charset="-122"/>
              <a:sym typeface="+mn-ea"/>
            </a:endParaRPr>
          </a:p>
          <a:p>
            <a:pPr marL="285750" indent="-285750">
              <a:buFont typeface="Arial" panose="020B0604020202020204" pitchFamily="34" charset="0"/>
              <a:buChar char="•"/>
            </a:pPr>
            <a:r>
              <a:rPr lang="zh-TW" altLang="en-US" sz="2000" dirty="0">
                <a:latin typeface="微软雅黑" panose="020B0503020204020204" pitchFamily="34" charset="-122"/>
                <a:ea typeface="微软雅黑" panose="020B0503020204020204" pitchFamily="34" charset="-122"/>
                <a:sym typeface="+mn-ea"/>
              </a:rPr>
              <a:t>容易聯結到各種背景的</a:t>
            </a:r>
            <a:r>
              <a:rPr lang="zh-TW" altLang="en-US" sz="2000" dirty="0" smtClean="0">
                <a:latin typeface="微软雅黑" panose="020B0503020204020204" pitchFamily="34" charset="-122"/>
                <a:ea typeface="微软雅黑" panose="020B0503020204020204" pitchFamily="34" charset="-122"/>
                <a:sym typeface="+mn-ea"/>
              </a:rPr>
              <a:t>人</a:t>
            </a:r>
            <a:endParaRPr lang="en-US" altLang="zh-TW" sz="2000" dirty="0" smtClean="0">
              <a:latin typeface="微软雅黑" panose="020B0503020204020204" pitchFamily="34" charset="-122"/>
              <a:ea typeface="微软雅黑" panose="020B0503020204020204" pitchFamily="34" charset="-122"/>
              <a:sym typeface="+mn-ea"/>
            </a:endParaRPr>
          </a:p>
          <a:p>
            <a:pPr marL="285750" indent="-285750">
              <a:buFont typeface="Arial" panose="020B0604020202020204" pitchFamily="34" charset="0"/>
              <a:buChar char="•"/>
            </a:pPr>
            <a:r>
              <a:rPr lang="zh-CN" altLang="en-US" sz="2000" dirty="0" smtClean="0">
                <a:latin typeface="微软雅黑" panose="020B0503020204020204" pitchFamily="34" charset="-122"/>
                <a:ea typeface="微软雅黑" panose="020B0503020204020204" pitchFamily="34" charset="-122"/>
                <a:sym typeface="+mn-ea"/>
              </a:rPr>
              <a:t>百度</a:t>
            </a:r>
            <a:r>
              <a:rPr lang="zh-CN" altLang="en-US" sz="2000" dirty="0">
                <a:latin typeface="微软雅黑" panose="020B0503020204020204" pitchFamily="34" charset="-122"/>
                <a:ea typeface="微软雅黑" panose="020B0503020204020204" pitchFamily="34" charset="-122"/>
                <a:sym typeface="+mn-ea"/>
              </a:rPr>
              <a:t>搜索功能</a:t>
            </a:r>
            <a:endParaRPr lang="en-US" altLang="zh-CN" sz="20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TW" altLang="en-US" sz="2000" dirty="0">
                <a:latin typeface="微软雅黑" panose="020B0503020204020204" pitchFamily="34" charset="-122"/>
                <a:ea typeface="微软雅黑" panose="020B0503020204020204" pitchFamily="34" charset="-122"/>
                <a:sym typeface="+mn-ea"/>
              </a:rPr>
              <a:t>前期興奮，後期懈怠，關注度不斷</a:t>
            </a:r>
            <a:r>
              <a:rPr lang="zh-TW" altLang="en-US" sz="2000" dirty="0" smtClean="0">
                <a:latin typeface="微软雅黑" panose="020B0503020204020204" pitchFamily="34" charset="-122"/>
                <a:ea typeface="微软雅黑" panose="020B0503020204020204" pitchFamily="34" charset="-122"/>
                <a:sym typeface="+mn-ea"/>
              </a:rPr>
              <a:t>下降</a:t>
            </a:r>
            <a:endParaRPr lang="en-US" altLang="zh-TW" sz="2000" dirty="0" smtClean="0">
              <a:latin typeface="微软雅黑" panose="020B0503020204020204" pitchFamily="34" charset="-122"/>
              <a:ea typeface="微软雅黑" panose="020B0503020204020204" pitchFamily="34" charset="-122"/>
              <a:sym typeface="+mn-ea"/>
            </a:endParaRPr>
          </a:p>
          <a:p>
            <a:pPr marL="285750" indent="-285750">
              <a:buFont typeface="Arial" panose="020B0604020202020204" pitchFamily="34" charset="0"/>
              <a:buChar char="•"/>
            </a:pPr>
            <a:r>
              <a:rPr lang="zh-TW" altLang="en-US" sz="2000" dirty="0">
                <a:latin typeface="微软雅黑" panose="020B0503020204020204" pitchFamily="34" charset="-122"/>
                <a:ea typeface="微软雅黑" panose="020B0503020204020204" pitchFamily="34" charset="-122"/>
                <a:sym typeface="+mn-ea"/>
              </a:rPr>
              <a:t>體驗和群中人員的分享質量，互動質量關係密切</a:t>
            </a:r>
            <a:endParaRPr lang="zh-CN" altLang="en-US" sz="2000" dirty="0">
              <a:latin typeface="微软雅黑" panose="020B0503020204020204" pitchFamily="34" charset="-122"/>
              <a:ea typeface="微软雅黑" panose="020B0503020204020204" pitchFamily="34"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custDataLst>
              <p:tags r:id="rId2"/>
            </p:custDataLst>
          </p:nvPr>
        </p:nvPicPr>
        <p:blipFill>
          <a:blip r:embed="rId4">
            <a:clrChange>
              <a:clrFrom>
                <a:srgbClr val="FFFFFF">
                  <a:alpha val="100000"/>
                </a:srgbClr>
              </a:clrFrom>
              <a:clrTo>
                <a:srgbClr val="FFFFFF">
                  <a:alpha val="100000"/>
                  <a:alpha val="0"/>
                </a:srgbClr>
              </a:clrTo>
            </a:clrChange>
          </a:blip>
          <a:srcRect l="10148" t="5132" r="46534" b="4224"/>
          <a:stretch>
            <a:fillRect/>
          </a:stretch>
        </p:blipFill>
        <p:spPr>
          <a:xfrm>
            <a:off x="1477010" y="338455"/>
            <a:ext cx="1930400" cy="1868170"/>
          </a:xfrm>
          <a:prstGeom prst="rect">
            <a:avLst/>
          </a:prstGeom>
        </p:spPr>
      </p:pic>
      <p:cxnSp>
        <p:nvCxnSpPr>
          <p:cNvPr id="12" name="直接连接符 11"/>
          <p:cNvCxnSpPr/>
          <p:nvPr/>
        </p:nvCxnSpPr>
        <p:spPr>
          <a:xfrm>
            <a:off x="3478530" y="979805"/>
            <a:ext cx="3661410" cy="2921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547745" y="2043430"/>
            <a:ext cx="3639820" cy="635"/>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3687445" y="1250950"/>
            <a:ext cx="2621280" cy="583565"/>
          </a:xfrm>
          <a:prstGeom prst="rect">
            <a:avLst/>
          </a:prstGeom>
          <a:noFill/>
        </p:spPr>
        <p:txBody>
          <a:bodyPr wrap="none" rtlCol="0" anchor="t">
            <a:spAutoFit/>
          </a:bodyPr>
          <a:lstStyle/>
          <a:p>
            <a:r>
              <a:rPr lang="zh-TW" altLang="en-US" sz="3200" b="1" dirty="0">
                <a:latin typeface="微软雅黑" panose="020B0503020204020204" pitchFamily="34" charset="-122"/>
                <a:ea typeface="微软雅黑" panose="020B0503020204020204" pitchFamily="34" charset="-122"/>
                <a:sym typeface="+mn-ea"/>
              </a:rPr>
              <a:t>在線團體共學</a:t>
            </a:r>
            <a:endParaRPr lang="zh-CN" altLang="en-US" sz="3200" b="1" dirty="0">
              <a:latin typeface="微软雅黑" panose="020B0503020204020204" pitchFamily="34" charset="-122"/>
              <a:ea typeface="微软雅黑" panose="020B0503020204020204" pitchFamily="34" charset="-122"/>
              <a:sym typeface="+mn-ea"/>
            </a:endParaRPr>
          </a:p>
        </p:txBody>
      </p:sp>
      <p:sp>
        <p:nvSpPr>
          <p:cNvPr id="5" name="文本框 4"/>
          <p:cNvSpPr txBox="1"/>
          <p:nvPr/>
        </p:nvSpPr>
        <p:spPr>
          <a:xfrm>
            <a:off x="1477010" y="2543810"/>
            <a:ext cx="4120515" cy="3046095"/>
          </a:xfrm>
          <a:prstGeom prst="rect">
            <a:avLst/>
          </a:prstGeom>
          <a:noFill/>
        </p:spPr>
        <p:txBody>
          <a:bodyPr wrap="square" rtlCol="0" anchor="t">
            <a:spAutoFit/>
          </a:bodyPr>
          <a:lstStyle/>
          <a:p>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社群特點：</a:t>
            </a:r>
            <a:endPar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sym typeface="+mn-ea"/>
              </a:rPr>
              <a:t>20</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人左右</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大家都是教育創新</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創業者</a:t>
            </a:r>
            <a:endPar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nSpc>
                <a:spcPct val="150000"/>
              </a:lnSpc>
              <a:buFont typeface="Arial" panose="020B0604020202020204" pitchFamily="34" charset="0"/>
              <a:buChar char="•"/>
            </a:pP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理念類似，有人帶領共</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學</a:t>
            </a:r>
            <a:endPar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nSpc>
                <a:spcPct val="150000"/>
              </a:lnSpc>
              <a:buFont typeface="Arial" panose="020B0604020202020204" pitchFamily="34" charset="0"/>
              <a:buChar char="•"/>
            </a:pP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明確的時間節點和產出</a:t>
            </a:r>
            <a:endPar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6" name="文本框 5"/>
          <p:cNvSpPr txBox="1"/>
          <p:nvPr/>
        </p:nvSpPr>
        <p:spPr>
          <a:xfrm>
            <a:off x="6061710" y="2543810"/>
            <a:ext cx="4063365" cy="3416320"/>
          </a:xfrm>
          <a:prstGeom prst="rect">
            <a:avLst/>
          </a:prstGeom>
          <a:noFill/>
        </p:spPr>
        <p:txBody>
          <a:bodyPr wrap="square" rtlCol="0" anchor="t">
            <a:spAutoFit/>
          </a:bodyPr>
          <a:lstStyle/>
          <a:p>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共學特點：</a:t>
            </a:r>
            <a:endPar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00000"/>
              </a:lnSpc>
              <a:buFont typeface="Arial" panose="020B0604020202020204" pitchFamily="34" charset="0"/>
              <a:buChar char="•"/>
            </a:pP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內部協作緊密學習的內容針對性</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強</a:t>
            </a:r>
            <a:endPar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nSpc>
                <a:spcPct val="100000"/>
              </a:lnSpc>
              <a:buFont typeface="Arial" panose="020B0604020202020204" pitchFamily="34" charset="0"/>
              <a:buChar char="•"/>
            </a:pP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有強大的引導和</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支持</a:t>
            </a:r>
            <a:endPar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nSpc>
                <a:spcPct val="100000"/>
              </a:lnSpc>
              <a:buFont typeface="Arial" panose="020B0604020202020204" pitchFamily="34" charset="0"/>
              <a:buChar char="•"/>
            </a:pP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有學習</a:t>
            </a:r>
            <a:r>
              <a:rPr lang="en-US" altLang="zh-TW" sz="2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練習</a:t>
            </a:r>
            <a:r>
              <a:rPr lang="en-US" altLang="zh-TW" sz="2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產出</a:t>
            </a:r>
            <a:r>
              <a:rPr lang="en-US" altLang="zh-TW" sz="2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反思的路徑</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閉環</a:t>
            </a:r>
            <a:endPar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nSpc>
                <a:spcPct val="100000"/>
              </a:lnSpc>
              <a:buFont typeface="Arial" panose="020B0604020202020204" pitchFamily="34" charset="0"/>
              <a:buChar char="•"/>
            </a:pP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更容易建立</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關係</a:t>
            </a:r>
            <a:endPar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nSpc>
                <a:spcPct val="100000"/>
              </a:lnSpc>
              <a:buFont typeface="Arial" panose="020B0604020202020204" pitchFamily="34" charset="0"/>
              <a:buChar char="•"/>
            </a:pPr>
            <a:r>
              <a:rPr lang="zh-CN"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短期</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高密度投入</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custDataLst>
              <p:tags r:id="rId2"/>
            </p:custDataLst>
          </p:nvPr>
        </p:nvPicPr>
        <p:blipFill>
          <a:blip r:embed="rId4">
            <a:clrChange>
              <a:clrFrom>
                <a:srgbClr val="FFFFFF">
                  <a:alpha val="100000"/>
                </a:srgbClr>
              </a:clrFrom>
              <a:clrTo>
                <a:srgbClr val="FFFFFF">
                  <a:alpha val="100000"/>
                  <a:alpha val="0"/>
                </a:srgbClr>
              </a:clrTo>
            </a:clrChange>
          </a:blip>
          <a:srcRect l="10148" t="5132" r="46534" b="4224"/>
          <a:stretch>
            <a:fillRect/>
          </a:stretch>
        </p:blipFill>
        <p:spPr>
          <a:xfrm>
            <a:off x="1477010" y="338455"/>
            <a:ext cx="1930400" cy="1868170"/>
          </a:xfrm>
          <a:prstGeom prst="rect">
            <a:avLst/>
          </a:prstGeom>
        </p:spPr>
      </p:pic>
      <p:cxnSp>
        <p:nvCxnSpPr>
          <p:cNvPr id="12" name="直接连接符 11"/>
          <p:cNvCxnSpPr/>
          <p:nvPr/>
        </p:nvCxnSpPr>
        <p:spPr>
          <a:xfrm>
            <a:off x="3478530" y="979805"/>
            <a:ext cx="3479165" cy="1016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547745" y="2043430"/>
            <a:ext cx="3458210" cy="635"/>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3632200" y="1258570"/>
            <a:ext cx="2621280" cy="583565"/>
          </a:xfrm>
          <a:prstGeom prst="rect">
            <a:avLst/>
          </a:prstGeom>
          <a:noFill/>
        </p:spPr>
        <p:txBody>
          <a:bodyPr wrap="none" rtlCol="0" anchor="t">
            <a:spAutoFit/>
          </a:bodyPr>
          <a:lstStyle/>
          <a:p>
            <a:r>
              <a:rPr lang="zh-TW" altLang="en-US" sz="3200" b="1" dirty="0">
                <a:latin typeface="微软雅黑" panose="020B0503020204020204" pitchFamily="34" charset="-122"/>
                <a:ea typeface="微软雅黑" panose="020B0503020204020204" pitchFamily="34" charset="-122"/>
                <a:sym typeface="+mn-ea"/>
              </a:rPr>
              <a:t>線下共創大會</a:t>
            </a:r>
            <a:endParaRPr lang="zh-CN" altLang="en-US" sz="3200" b="1" dirty="0">
              <a:latin typeface="微软雅黑" panose="020B0503020204020204" pitchFamily="34" charset="-122"/>
              <a:ea typeface="微软雅黑" panose="020B0503020204020204" pitchFamily="34" charset="-122"/>
              <a:sym typeface="+mn-ea"/>
            </a:endParaRPr>
          </a:p>
        </p:txBody>
      </p:sp>
      <p:sp>
        <p:nvSpPr>
          <p:cNvPr id="5" name="文本框 4"/>
          <p:cNvSpPr txBox="1"/>
          <p:nvPr/>
        </p:nvSpPr>
        <p:spPr>
          <a:xfrm>
            <a:off x="1615440" y="2514600"/>
            <a:ext cx="4398645" cy="2308324"/>
          </a:xfrm>
          <a:prstGeom prst="rect">
            <a:avLst/>
          </a:prstGeom>
          <a:noFill/>
        </p:spPr>
        <p:txBody>
          <a:bodyPr wrap="square" rtlCol="0" anchor="t">
            <a:spAutoFit/>
          </a:bodyPr>
          <a:lstStyle/>
          <a:p>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社群特點：</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百人左右</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大家都是教育關注者</a:t>
            </a:r>
            <a:r>
              <a:rPr lang="en-US" altLang="zh-TW" sz="20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實踐者</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自發湧現，自由</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創造</a:t>
            </a:r>
            <a:endParaRPr lang="en-US" altLang="zh-TW" sz="20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buFont typeface="Arial" panose="020B0604020202020204" pitchFamily="34" charset="0"/>
              <a:buChar char="•"/>
            </a:pP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流動的時間和</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地點</a:t>
            </a:r>
            <a:endParaRPr lang="en-US" altLang="zh-TW" sz="20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buFont typeface="Arial" panose="020B0604020202020204" pitchFamily="34" charset="0"/>
              <a:buChar char="•"/>
            </a:pP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有人做整體場域的支持和規則守護</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6" name="文本框 5"/>
          <p:cNvSpPr txBox="1"/>
          <p:nvPr/>
        </p:nvSpPr>
        <p:spPr>
          <a:xfrm>
            <a:off x="6388735" y="2447925"/>
            <a:ext cx="4724400" cy="2923877"/>
          </a:xfrm>
          <a:prstGeom prst="rect">
            <a:avLst/>
          </a:prstGeom>
          <a:noFill/>
        </p:spPr>
        <p:txBody>
          <a:bodyPr wrap="square" rtlCol="0" anchor="t">
            <a:spAutoFit/>
          </a:bodyPr>
          <a:lstStyle/>
          <a:p>
            <a:r>
              <a:rPr lang="zh-CN" altLang="en-US" sz="2400" b="1" dirty="0">
                <a:latin typeface="微软雅黑" panose="020B0503020204020204" pitchFamily="34" charset="-122"/>
                <a:ea typeface="微软雅黑" panose="020B0503020204020204" pitchFamily="34" charset="-122"/>
                <a:sym typeface="+mn-ea"/>
              </a:rPr>
              <a:t>共學特點：</a:t>
            </a:r>
            <a:endParaRPr lang="zh-CN" altLang="en-US" sz="2400" b="1" dirty="0">
              <a:latin typeface="微软雅黑" panose="020B0503020204020204" pitchFamily="34" charset="-122"/>
              <a:ea typeface="微软雅黑" panose="020B0503020204020204" pitchFamily="34" charset="-122"/>
              <a:sym typeface="+mn-ea"/>
            </a:endParaRPr>
          </a:p>
          <a:p>
            <a:endParaRPr lang="en-US" altLang="zh-CN" sz="2000" b="1"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TW" altLang="en-US" sz="2000" dirty="0">
                <a:latin typeface="微软雅黑" panose="020B0503020204020204" pitchFamily="34" charset="-122"/>
                <a:ea typeface="微软雅黑" panose="020B0503020204020204" pitchFamily="34" charset="-122"/>
                <a:sym typeface="+mn-ea"/>
              </a:rPr>
              <a:t>信息密度</a:t>
            </a:r>
            <a:r>
              <a:rPr lang="zh-TW" altLang="en-US" sz="2000" dirty="0" smtClean="0">
                <a:latin typeface="微软雅黑" panose="020B0503020204020204" pitchFamily="34" charset="-122"/>
                <a:ea typeface="微软雅黑" panose="020B0503020204020204" pitchFamily="34" charset="-122"/>
                <a:sym typeface="+mn-ea"/>
              </a:rPr>
              <a:t>極大</a:t>
            </a:r>
            <a:endParaRPr lang="en-US" altLang="zh-TW" sz="2000" dirty="0" smtClean="0">
              <a:latin typeface="微软雅黑" panose="020B0503020204020204" pitchFamily="34" charset="-122"/>
              <a:ea typeface="微软雅黑" panose="020B0503020204020204" pitchFamily="34" charset="-122"/>
              <a:sym typeface="+mn-ea"/>
            </a:endParaRPr>
          </a:p>
          <a:p>
            <a:pPr marL="285750" indent="-285750">
              <a:buFont typeface="Arial" panose="020B0604020202020204" pitchFamily="34" charset="0"/>
              <a:buChar char="•"/>
            </a:pPr>
            <a:r>
              <a:rPr lang="zh-TW" altLang="en-US" sz="2000" dirty="0">
                <a:latin typeface="微软雅黑" panose="020B0503020204020204" pitchFamily="34" charset="-122"/>
                <a:ea typeface="微软雅黑" panose="020B0503020204020204" pitchFamily="34" charset="-122"/>
                <a:sym typeface="+mn-ea"/>
              </a:rPr>
              <a:t>學習的內容未知，形式</a:t>
            </a:r>
            <a:r>
              <a:rPr lang="zh-TW" altLang="en-US" sz="2000" dirty="0" smtClean="0">
                <a:latin typeface="微软雅黑" panose="020B0503020204020204" pitchFamily="34" charset="-122"/>
                <a:ea typeface="微软雅黑" panose="020B0503020204020204" pitchFamily="34" charset="-122"/>
                <a:sym typeface="+mn-ea"/>
              </a:rPr>
              <a:t>不定</a:t>
            </a:r>
            <a:endParaRPr lang="en-US" altLang="zh-TW" sz="2000" dirty="0" smtClean="0">
              <a:latin typeface="微软雅黑" panose="020B0503020204020204" pitchFamily="34" charset="-122"/>
              <a:ea typeface="微软雅黑" panose="020B0503020204020204" pitchFamily="34" charset="-122"/>
              <a:sym typeface="+mn-ea"/>
            </a:endParaRPr>
          </a:p>
          <a:p>
            <a:pPr marL="285750" indent="-285750">
              <a:buFont typeface="Arial" panose="020B0604020202020204" pitchFamily="34" charset="0"/>
              <a:buChar char="•"/>
            </a:pPr>
            <a:r>
              <a:rPr lang="zh-TW" altLang="en-US" sz="2000" dirty="0">
                <a:latin typeface="微软雅黑" panose="020B0503020204020204" pitchFamily="34" charset="-122"/>
                <a:ea typeface="微软雅黑" panose="020B0503020204020204" pitchFamily="34" charset="-122"/>
                <a:sym typeface="+mn-ea"/>
              </a:rPr>
              <a:t>教授者和學習者之間的邊界</a:t>
            </a:r>
            <a:r>
              <a:rPr lang="zh-TW" altLang="en-US" sz="2000" dirty="0" smtClean="0">
                <a:latin typeface="微软雅黑" panose="020B0503020204020204" pitchFamily="34" charset="-122"/>
                <a:ea typeface="微软雅黑" panose="020B0503020204020204" pitchFamily="34" charset="-122"/>
                <a:sym typeface="+mn-ea"/>
              </a:rPr>
              <a:t>模糊</a:t>
            </a:r>
            <a:endParaRPr lang="en-US" altLang="zh-TW" sz="2000" dirty="0" smtClean="0">
              <a:latin typeface="微软雅黑" panose="020B0503020204020204" pitchFamily="34" charset="-122"/>
              <a:ea typeface="微软雅黑" panose="020B0503020204020204" pitchFamily="34" charset="-122"/>
              <a:sym typeface="+mn-ea"/>
            </a:endParaRPr>
          </a:p>
          <a:p>
            <a:pPr marL="285750" indent="-285750">
              <a:buFont typeface="Arial" panose="020B0604020202020204" pitchFamily="34" charset="0"/>
              <a:buChar char="•"/>
            </a:pPr>
            <a:r>
              <a:rPr lang="zh-TW" altLang="en-US" sz="2000" dirty="0">
                <a:latin typeface="微软雅黑" panose="020B0503020204020204" pitchFamily="34" charset="-122"/>
                <a:ea typeface="微软雅黑" panose="020B0503020204020204" pitchFamily="34" charset="-122"/>
                <a:sym typeface="+mn-ea"/>
              </a:rPr>
              <a:t>隨時吸收隨時</a:t>
            </a:r>
            <a:r>
              <a:rPr lang="zh-TW" altLang="en-US" sz="2000" dirty="0" smtClean="0">
                <a:latin typeface="微软雅黑" panose="020B0503020204020204" pitchFamily="34" charset="-122"/>
                <a:ea typeface="微软雅黑" panose="020B0503020204020204" pitchFamily="34" charset="-122"/>
                <a:sym typeface="+mn-ea"/>
              </a:rPr>
              <a:t>產出</a:t>
            </a:r>
            <a:endParaRPr lang="en-US" altLang="zh-TW" sz="2000" dirty="0" smtClean="0">
              <a:latin typeface="微软雅黑" panose="020B0503020204020204" pitchFamily="34" charset="-122"/>
              <a:ea typeface="微软雅黑" panose="020B0503020204020204" pitchFamily="34" charset="-122"/>
              <a:sym typeface="+mn-ea"/>
            </a:endParaRPr>
          </a:p>
          <a:p>
            <a:pPr marL="285750" indent="-285750">
              <a:buFont typeface="Arial" panose="020B0604020202020204" pitchFamily="34" charset="0"/>
              <a:buChar char="•"/>
            </a:pPr>
            <a:r>
              <a:rPr lang="zh-TW" altLang="en-US" sz="2000" dirty="0">
                <a:latin typeface="微软雅黑" panose="020B0503020204020204" pitchFamily="34" charset="-122"/>
                <a:ea typeface="微软雅黑" panose="020B0503020204020204" pitchFamily="34" charset="-122"/>
                <a:sym typeface="+mn-ea"/>
              </a:rPr>
              <a:t>更容易建立</a:t>
            </a:r>
            <a:r>
              <a:rPr lang="zh-TW" altLang="en-US" sz="2000" dirty="0" smtClean="0">
                <a:latin typeface="微软雅黑" panose="020B0503020204020204" pitchFamily="34" charset="-122"/>
                <a:ea typeface="微软雅黑" panose="020B0503020204020204" pitchFamily="34" charset="-122"/>
                <a:sym typeface="+mn-ea"/>
              </a:rPr>
              <a:t>關係</a:t>
            </a:r>
            <a:endParaRPr lang="en-US" altLang="zh-TW" sz="2000" dirty="0" smtClean="0">
              <a:latin typeface="微软雅黑" panose="020B0503020204020204" pitchFamily="34" charset="-122"/>
              <a:ea typeface="微软雅黑" panose="020B0503020204020204" pitchFamily="34" charset="-122"/>
              <a:sym typeface="+mn-ea"/>
            </a:endParaRPr>
          </a:p>
          <a:p>
            <a:pPr marL="285750" indent="-285750">
              <a:buFont typeface="Arial" panose="020B0604020202020204" pitchFamily="34" charset="0"/>
              <a:buChar char="•"/>
            </a:pPr>
            <a:r>
              <a:rPr lang="zh-CN" altLang="en-US" sz="2000" dirty="0" smtClean="0">
                <a:latin typeface="微软雅黑" panose="020B0503020204020204" pitchFamily="34" charset="-122"/>
                <a:ea typeface="微软雅黑" panose="020B0503020204020204" pitchFamily="34" charset="-122"/>
                <a:sym typeface="+mn-ea"/>
              </a:rPr>
              <a:t>短期</a:t>
            </a:r>
            <a:r>
              <a:rPr lang="zh-CN" altLang="en-US" sz="2000" dirty="0">
                <a:latin typeface="微软雅黑" panose="020B0503020204020204" pitchFamily="34" charset="-122"/>
                <a:ea typeface="微软雅黑" panose="020B0503020204020204" pitchFamily="34" charset="-122"/>
                <a:sym typeface="+mn-ea"/>
              </a:rPr>
              <a:t>高密度投入</a:t>
            </a:r>
            <a:endParaRPr lang="en-US" altLang="zh-CN" sz="20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000" dirty="0">
                <a:latin typeface="微软雅黑" panose="020B0503020204020204" pitchFamily="34" charset="-122"/>
                <a:ea typeface="微软雅黑" panose="020B0503020204020204" pitchFamily="34" charset="-122"/>
                <a:sym typeface="+mn-ea"/>
              </a:rPr>
              <a:t>需要掌握自由的能力</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594360" y="2393737"/>
            <a:ext cx="6068007" cy="934821"/>
          </a:xfrm>
        </p:spPr>
        <p:txBody>
          <a:bodyPr>
            <a:normAutofit/>
          </a:bodyPr>
          <a:lstStyle/>
          <a:p>
            <a:r>
              <a:rPr lang="zh-TW" altLang="en-US" sz="3200" dirty="0">
                <a:latin typeface="微软雅黑" panose="020B0503020204020204" pitchFamily="34" charset="-122"/>
                <a:ea typeface="微软雅黑" panose="020B0503020204020204" pitchFamily="34" charset="-122"/>
                <a:cs typeface="微软雅黑" panose="020B0503020204020204" pitchFamily="34" charset="-122"/>
              </a:rPr>
              <a:t>百川入海</a:t>
            </a:r>
            <a:r>
              <a:rPr lang="en-US" altLang="zh-TW" sz="3200" dirty="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3200" dirty="0">
                <a:latin typeface="微软雅黑" panose="020B0503020204020204" pitchFamily="34" charset="-122"/>
                <a:ea typeface="微软雅黑" panose="020B0503020204020204" pitchFamily="34" charset="-122"/>
                <a:cs typeface="微软雅黑" panose="020B0503020204020204" pitchFamily="34" charset="-122"/>
              </a:rPr>
              <a:t>群學的設計原則</a:t>
            </a:r>
            <a:endParaRPr lang="zh-CN" altLang="en-US" sz="32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椭圆形标注 7"/>
          <p:cNvSpPr/>
          <p:nvPr>
            <p:custDataLst>
              <p:tags r:id="rId3"/>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4"/>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11</a:t>
            </a: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2098040" y="200660"/>
            <a:ext cx="7703820" cy="6032421"/>
          </a:xfrm>
          <a:prstGeom prst="rect">
            <a:avLst/>
          </a:prstGeom>
          <a:noFill/>
        </p:spPr>
        <p:txBody>
          <a:bodyPr wrap="square" rtlCol="0">
            <a:spAutoFit/>
          </a:bodyPr>
          <a:lstStyle/>
          <a:p>
            <a:r>
              <a:rPr lang="en-US" altLang="zh-CN" dirty="0"/>
              <a:t>1</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人數</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大群</a:t>
            </a:r>
            <a:r>
              <a:rPr lang="en-US" altLang="zh-CN" b="1"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小群</a:t>
            </a:r>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cs typeface="微软雅黑" panose="020B0503020204020204" pitchFamily="34" charset="-122"/>
              </a:rPr>
              <a:t>2</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時長</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長期</a:t>
            </a:r>
            <a:r>
              <a:rPr lang="en-US" altLang="zh-CN" b="1"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短期</a:t>
            </a:r>
            <a:endPar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cs typeface="微软雅黑" panose="020B0503020204020204" pitchFamily="34" charset="-122"/>
              </a:rPr>
              <a:t>3</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互動形式</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en-US" altLang="zh-CN" sz="2000" dirty="0" smtClean="0">
                <a:latin typeface="微软雅黑" panose="020B0503020204020204" pitchFamily="34" charset="-122"/>
                <a:ea typeface="微软雅黑" panose="020B0503020204020204" pitchFamily="34" charset="-122"/>
                <a:cs typeface="微软雅黑" panose="020B0503020204020204" pitchFamily="34" charset="-122"/>
              </a:rPr>
              <a:t>1.0</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rPr>
              <a:t>單一的知識輸出與被動地信息</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rPr>
              <a:t>接收</a:t>
            </a:r>
            <a:endParaRPr lang="en-US" altLang="zh-TW" sz="20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en-US" altLang="zh-CN" sz="2000" dirty="0" smtClean="0">
                <a:latin typeface="微软雅黑" panose="020B0503020204020204" pitchFamily="34" charset="-122"/>
                <a:ea typeface="微软雅黑" panose="020B0503020204020204" pitchFamily="34" charset="-122"/>
                <a:cs typeface="微软雅黑" panose="020B0503020204020204" pitchFamily="34" charset="-122"/>
              </a:rPr>
              <a:t>2.0</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rPr>
              <a:t>確定的框架與框架下的協作，分享，</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rPr>
              <a:t>探究</a:t>
            </a:r>
            <a:endParaRPr lang="en-US" altLang="zh-TW" sz="20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en-US" altLang="zh-CN" sz="2000" dirty="0" smtClean="0">
                <a:latin typeface="微软雅黑" panose="020B0503020204020204" pitchFamily="34" charset="-122"/>
                <a:ea typeface="微软雅黑" panose="020B0503020204020204" pitchFamily="34" charset="-122"/>
                <a:cs typeface="微软雅黑" panose="020B0503020204020204" pitchFamily="34" charset="-122"/>
              </a:rPr>
              <a:t>3.0</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rPr>
              <a:t>學習者自己就是學習網絡的連接者、學習內容的創造者、學習體系的構建者</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4</a:t>
            </a:r>
            <a:r>
              <a:rPr lang="en-US" altLang="zh-CN" sz="2000" dirty="0" smtClean="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rPr>
              <a:t>學習的內容來源：專家或老師</a:t>
            </a:r>
            <a:r>
              <a:rPr lang="en-US" altLang="zh-TW" sz="2000" dirty="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rPr>
              <a:t>不同個體的資源與</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rPr>
              <a:t>知識</a:t>
            </a:r>
            <a:endParaRPr lang="en-US" altLang="zh-TW" sz="2000" dirty="0" smtClean="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5</a:t>
            </a:r>
            <a:r>
              <a:rPr lang="en-US" altLang="zh-CN" sz="2000" dirty="0" smtClean="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rPr>
              <a:t>學習的路徑：被動輸入</a:t>
            </a:r>
            <a:r>
              <a:rPr lang="en-US" altLang="zh-TW" sz="2000" dirty="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rPr>
              <a:t>主動輸入</a:t>
            </a:r>
            <a:r>
              <a:rPr lang="en-US" altLang="zh-TW" sz="2000" dirty="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rPr>
              <a:t>輸入創造與</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rPr>
              <a:t>分享</a:t>
            </a:r>
            <a:endParaRPr lang="en-US" altLang="zh-TW" sz="2000" dirty="0" smtClean="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6</a:t>
            </a:r>
            <a:r>
              <a:rPr lang="en-US" altLang="zh-CN" sz="2000" dirty="0" smtClean="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rPr>
              <a:t>學習者之間的關係：鬆散</a:t>
            </a:r>
            <a:r>
              <a:rPr lang="en-US" altLang="zh-TW" sz="2000" dirty="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rPr>
              <a:t>緊密</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7</a:t>
            </a:r>
            <a:r>
              <a:rPr lang="en-US" altLang="zh-CN" sz="2000" dirty="0" smtClean="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rPr>
              <a:t>設計者與學習者的底層信念</a:t>
            </a:r>
            <a:r>
              <a:rPr lang="en-US" altLang="zh-TW" sz="2000" dirty="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rPr>
              <a:t>認知：什麼是好的共學？什麼是面向未來的教育？</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594360" y="2393737"/>
            <a:ext cx="6068007" cy="934821"/>
          </a:xfrm>
        </p:spPr>
        <p:txBody>
          <a:bodyPr>
            <a:normAutofit/>
          </a:bodyPr>
          <a:lstStyle/>
          <a:p>
            <a:r>
              <a:rPr lang="zh-TW" altLang="en-US" sz="3200" dirty="0">
                <a:latin typeface="微软雅黑" panose="020B0503020204020204" pitchFamily="34" charset="-122"/>
                <a:ea typeface="微软雅黑" panose="020B0503020204020204" pitchFamily="34" charset="-122"/>
                <a:cs typeface="微软雅黑" panose="020B0503020204020204" pitchFamily="34" charset="-122"/>
              </a:rPr>
              <a:t>百家爭鳴</a:t>
            </a:r>
            <a:r>
              <a:rPr lang="en-US" altLang="zh-TW" sz="3200" dirty="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3200" dirty="0">
                <a:latin typeface="微软雅黑" panose="020B0503020204020204" pitchFamily="34" charset="-122"/>
                <a:ea typeface="微软雅黑" panose="020B0503020204020204" pitchFamily="34" charset="-122"/>
                <a:cs typeface="微软雅黑" panose="020B0503020204020204" pitchFamily="34" charset="-122"/>
              </a:rPr>
              <a:t>群學的暢想</a:t>
            </a:r>
            <a:endParaRPr lang="zh-CN" altLang="en-US" sz="32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椭圆形标注 7"/>
          <p:cNvSpPr/>
          <p:nvPr>
            <p:custDataLst>
              <p:tags r:id="rId3"/>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4"/>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12</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1760855" y="703580"/>
            <a:ext cx="8274685" cy="3877985"/>
          </a:xfrm>
          <a:prstGeom prst="rect">
            <a:avLst/>
          </a:prstGeom>
          <a:noFill/>
        </p:spPr>
        <p:txBody>
          <a:bodyPr wrap="square" rtlCol="0">
            <a:spAutoFit/>
          </a:bodyPr>
          <a:lstStyle/>
          <a:p>
            <a:pPr marL="1511935" indent="-1511935">
              <a:lnSpc>
                <a:spcPct val="150000"/>
              </a:lnSpc>
            </a:pPr>
            <a:r>
              <a:rPr lang="zh-TW" altLang="en-US" sz="2400" b="1" dirty="0" smtClean="0">
                <a:latin typeface="Microsoft YaHei UI" panose="020B0503020204020204" pitchFamily="34" charset="-122"/>
                <a:ea typeface="Microsoft YaHei UI" panose="020B0503020204020204" pitchFamily="34" charset="-122"/>
              </a:rPr>
              <a:t>讓</a:t>
            </a:r>
            <a:r>
              <a:rPr lang="zh-TW" altLang="en-US" sz="2400" b="1" dirty="0">
                <a:latin typeface="Microsoft YaHei UI" panose="020B0503020204020204" pitchFamily="34" charset="-122"/>
                <a:ea typeface="Microsoft YaHei UI" panose="020B0503020204020204" pitchFamily="34" charset="-122"/>
              </a:rPr>
              <a:t>個體我和群我互為主體</a:t>
            </a:r>
            <a:r>
              <a:rPr lang="zh-TW" altLang="en-US" sz="2400" b="1" dirty="0" smtClean="0">
                <a:latin typeface="Microsoft YaHei UI" panose="020B0503020204020204" pitchFamily="34" charset="-122"/>
                <a:ea typeface="Microsoft YaHei UI" panose="020B0503020204020204" pitchFamily="34" charset="-122"/>
              </a:rPr>
              <a:t>：</a:t>
            </a:r>
            <a:endParaRPr lang="en-US" altLang="zh-TW" sz="2400" dirty="0">
              <a:latin typeface="Microsoft YaHei UI" panose="020B0503020204020204" pitchFamily="34" charset="-122"/>
              <a:ea typeface="Microsoft YaHei UI" panose="020B0503020204020204" pitchFamily="34" charset="-122"/>
            </a:endParaRPr>
          </a:p>
          <a:p>
            <a:pPr marL="1511935" indent="-1511935">
              <a:lnSpc>
                <a:spcPct val="150000"/>
              </a:lnSpc>
            </a:pPr>
            <a:r>
              <a:rPr lang="en-US" altLang="zh-TW" sz="2000" dirty="0">
                <a:latin typeface="Microsoft YaHei Light" panose="020B0502040204020203" pitchFamily="34" charset="-122"/>
                <a:ea typeface="Microsoft YaHei Light" panose="020B0502040204020203" pitchFamily="34" charset="-122"/>
              </a:rPr>
              <a:t>1) </a:t>
            </a:r>
            <a:r>
              <a:rPr lang="zh-TW" altLang="en-US" sz="2000" dirty="0">
                <a:latin typeface="Microsoft YaHei Light" panose="020B0502040204020203" pitchFamily="34" charset="-122"/>
                <a:ea typeface="Microsoft YaHei Light" panose="020B0502040204020203" pitchFamily="34" charset="-122"/>
              </a:rPr>
              <a:t>主體，本身即有意義和價值，須要被尊重，</a:t>
            </a:r>
          </a:p>
          <a:p>
            <a:pPr marL="1511935" indent="-1511935">
              <a:lnSpc>
                <a:spcPct val="150000"/>
              </a:lnSpc>
            </a:pPr>
            <a:r>
              <a:rPr lang="zh-TW" altLang="en-US" sz="2000" dirty="0">
                <a:latin typeface="Microsoft YaHei Light" panose="020B0502040204020203" pitchFamily="34" charset="-122"/>
                <a:ea typeface="Microsoft YaHei Light" panose="020B0502040204020203" pitchFamily="34" charset="-122"/>
              </a:rPr>
              <a:t>    不只是完成某些目的工具，為了更好的達成目的，</a:t>
            </a:r>
          </a:p>
          <a:p>
            <a:pPr marL="1511935" indent="-1511935">
              <a:lnSpc>
                <a:spcPct val="150000"/>
              </a:lnSpc>
            </a:pPr>
            <a:r>
              <a:rPr lang="zh-TW" altLang="en-US" sz="2000" dirty="0">
                <a:latin typeface="Microsoft YaHei Light" panose="020B0502040204020203" pitchFamily="34" charset="-122"/>
                <a:ea typeface="Microsoft YaHei Light" panose="020B0502040204020203" pitchFamily="34" charset="-122"/>
              </a:rPr>
              <a:t>    可以被貶抑和踐踏和無底線的利用。</a:t>
            </a:r>
          </a:p>
          <a:p>
            <a:pPr marL="1511935" indent="-1511935">
              <a:lnSpc>
                <a:spcPct val="150000"/>
              </a:lnSpc>
            </a:pPr>
            <a:r>
              <a:rPr lang="en-US" altLang="zh-TW" sz="2000" dirty="0">
                <a:latin typeface="Microsoft YaHei Light" panose="020B0502040204020203" pitchFamily="34" charset="-122"/>
                <a:ea typeface="Microsoft YaHei Light" panose="020B0502040204020203" pitchFamily="34" charset="-122"/>
              </a:rPr>
              <a:t>2) </a:t>
            </a:r>
            <a:r>
              <a:rPr lang="zh-TW" altLang="en-US" sz="2000" dirty="0">
                <a:latin typeface="Microsoft YaHei Light" panose="020B0502040204020203" pitchFamily="34" charset="-122"/>
                <a:ea typeface="Microsoft YaHei Light" panose="020B0502040204020203" pitchFamily="34" charset="-122"/>
              </a:rPr>
              <a:t>群體中的每個個體是一個個主體，</a:t>
            </a:r>
          </a:p>
          <a:p>
            <a:pPr marL="1511935" indent="-1511935">
              <a:lnSpc>
                <a:spcPct val="150000"/>
              </a:lnSpc>
            </a:pPr>
            <a:r>
              <a:rPr lang="zh-TW" altLang="en-US" sz="2000" dirty="0">
                <a:latin typeface="Microsoft YaHei Light" panose="020B0502040204020203" pitchFamily="34" charset="-122"/>
                <a:ea typeface="Microsoft YaHei Light" panose="020B0502040204020203" pitchFamily="34" charset="-122"/>
              </a:rPr>
              <a:t>    而不只是被伙伴利用的工具，</a:t>
            </a:r>
          </a:p>
          <a:p>
            <a:pPr marL="1511935" indent="-1511935">
              <a:lnSpc>
                <a:spcPct val="150000"/>
              </a:lnSpc>
            </a:pPr>
            <a:r>
              <a:rPr lang="zh-TW" altLang="en-US" sz="2000" dirty="0">
                <a:latin typeface="Microsoft YaHei Light" panose="020B0502040204020203" pitchFamily="34" charset="-122"/>
                <a:ea typeface="Microsoft YaHei Light" panose="020B0502040204020203" pitchFamily="34" charset="-122"/>
              </a:rPr>
              <a:t>    也不只是達成整個團體榮譽或利益的工具。</a:t>
            </a:r>
          </a:p>
          <a:p>
            <a:pPr marL="1511935" indent="-1511935">
              <a:lnSpc>
                <a:spcPct val="150000"/>
              </a:lnSpc>
            </a:pPr>
            <a:r>
              <a:rPr lang="en-US" altLang="zh-TW" sz="2000" dirty="0">
                <a:latin typeface="Microsoft YaHei Light" panose="020B0502040204020203" pitchFamily="34" charset="-122"/>
                <a:ea typeface="Microsoft YaHei Light" panose="020B0502040204020203" pitchFamily="34" charset="-122"/>
              </a:rPr>
              <a:t>3) </a:t>
            </a:r>
            <a:r>
              <a:rPr lang="zh-TW" altLang="en-US" sz="2000" dirty="0">
                <a:latin typeface="Microsoft YaHei Light" panose="020B0502040204020203" pitchFamily="34" charset="-122"/>
                <a:ea typeface="Microsoft YaHei Light" panose="020B0502040204020203" pitchFamily="34" charset="-122"/>
              </a:rPr>
              <a:t>群體中的每個個體，都相互承認彼此的主體性</a:t>
            </a:r>
            <a:r>
              <a:rPr lang="zh-TW" altLang="en-US" sz="2000" dirty="0" smtClean="0">
                <a:latin typeface="Microsoft YaHei Light" panose="020B0502040204020203" pitchFamily="34" charset="-122"/>
                <a:ea typeface="Microsoft YaHei Light" panose="020B0502040204020203" pitchFamily="34" charset="-122"/>
              </a:rPr>
              <a:t>。</a:t>
            </a:r>
            <a:endParaRPr lang="zh-TW" altLang="en-US" sz="2000" dirty="0">
              <a:latin typeface="Microsoft YaHei Light" panose="020B0502040204020203" pitchFamily="34" charset="-122"/>
              <a:ea typeface="Microsoft YaHei Light" panose="020B0502040204020203" pitchFamily="34" charset="-122"/>
            </a:endParaRPr>
          </a:p>
        </p:txBody>
      </p:sp>
    </p:spTree>
    <p:custDataLst>
      <p:tags r:id="rId1"/>
    </p:custDataLst>
    <p:extLst>
      <p:ext uri="{BB962C8B-B14F-4D97-AF65-F5344CB8AC3E}">
        <p14:creationId xmlns:p14="http://schemas.microsoft.com/office/powerpoint/2010/main" val="17043921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841500" y="787400"/>
            <a:ext cx="6985000" cy="5509200"/>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rPr>
              <a:t>1</a:t>
            </a:r>
            <a:r>
              <a:rPr lang="en-US" altLang="zh-CN" sz="2400" b="1" dirty="0" smtClean="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底層：</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endParaRPr>
          </a:p>
          <a:p>
            <a:r>
              <a:rPr lang="zh-TW" altLang="en-US" sz="2000" dirty="0">
                <a:latin typeface="微软雅黑" panose="020B0503020204020204" pitchFamily="34" charset="-122"/>
                <a:ea typeface="微软雅黑" panose="020B0503020204020204" pitchFamily="34" charset="-122"/>
                <a:cs typeface="微软雅黑" panose="020B0503020204020204" pitchFamily="34" charset="-122"/>
              </a:rPr>
              <a:t>教育</a:t>
            </a:r>
            <a:r>
              <a:rPr lang="en-US" altLang="zh-TW" sz="2000" dirty="0">
                <a:latin typeface="微软雅黑" panose="020B0503020204020204" pitchFamily="34" charset="-122"/>
                <a:ea typeface="微软雅黑" panose="020B0503020204020204" pitchFamily="34" charset="-122"/>
                <a:cs typeface="微软雅黑" panose="020B0503020204020204" pitchFamily="34" charset="-122"/>
              </a:rPr>
              <a:t>3.0</a:t>
            </a: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rPr>
              <a:t>，好的共學不是我們在一起獨自學習，而是在一起互相</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rPr>
              <a:t>學習</a:t>
            </a:r>
            <a:endParaRPr lang="en-US" altLang="zh-TW" sz="2000" dirty="0" smtClean="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rPr>
              <a:t>2</a:t>
            </a:r>
            <a:r>
              <a:rPr lang="en-US" altLang="zh-CN" sz="2400" b="1" dirty="0" smtClean="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共創：</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rPr>
              <a:t>場域搭建，每個人都可以成為知識的傳授者，同時每個人都在為群體貢獻自己的智慧，促進他人的</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rPr>
              <a:t>學習</a:t>
            </a:r>
            <a:endParaRPr lang="en-US" altLang="zh-TW" sz="20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rPr>
              <a:t>教與學的界限將會越來越</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rPr>
              <a:t>模糊</a:t>
            </a:r>
            <a:endParaRPr lang="en-US" altLang="zh-TW" sz="20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TW" altLang="en-US" sz="2000" dirty="0">
                <a:latin typeface="微软雅黑" panose="020B0503020204020204" pitchFamily="34" charset="-122"/>
                <a:ea typeface="微软雅黑" panose="020B0503020204020204" pitchFamily="34" charset="-122"/>
                <a:cs typeface="微软雅黑" panose="020B0503020204020204" pitchFamily="34" charset="-122"/>
              </a:rPr>
              <a:t>教育是通往自由的教育，讓人獲得學習和思想上的</a:t>
            </a:r>
            <a:r>
              <a:rPr lang="zh-TW" altLang="en-US" sz="2000" dirty="0" smtClean="0">
                <a:latin typeface="微软雅黑" panose="020B0503020204020204" pitchFamily="34" charset="-122"/>
                <a:ea typeface="微软雅黑" panose="020B0503020204020204" pitchFamily="34" charset="-122"/>
                <a:cs typeface="微软雅黑" panose="020B0503020204020204" pitchFamily="34" charset="-122"/>
              </a:rPr>
              <a:t>自由</a:t>
            </a:r>
            <a:endParaRPr lang="en-US" altLang="zh-TW" sz="20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rPr>
              <a:t>3</a:t>
            </a:r>
            <a:r>
              <a:rPr lang="en-US" altLang="zh-CN" sz="2400" b="1" dirty="0" smtClean="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靈活運用：</a:t>
            </a:r>
            <a:endParaRPr lang="zh-CN" altLang="en-US" sz="2400" b="1"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endParaRPr>
          </a:p>
          <a:p>
            <a:r>
              <a:rPr lang="zh-TW" altLang="en-US" sz="2000" dirty="0">
                <a:latin typeface="微软雅黑" panose="020B0503020204020204" pitchFamily="34" charset="-122"/>
                <a:ea typeface="微软雅黑" panose="020B0503020204020204" pitchFamily="34" charset="-122"/>
                <a:cs typeface="微软雅黑" panose="020B0503020204020204" pitchFamily="34" charset="-122"/>
              </a:rPr>
              <a:t>根據不同的學習者，不同的場景和需求，選擇不同的學習方式</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2133600" y="868045"/>
            <a:ext cx="7463155" cy="4708981"/>
          </a:xfrm>
          <a:prstGeom prst="rect">
            <a:avLst/>
          </a:prstGeom>
          <a:noFill/>
        </p:spPr>
        <p:txBody>
          <a:bodyPr wrap="square" rtlCol="0" anchor="t">
            <a:spAutoFit/>
          </a:bodyPr>
          <a:lstStyle/>
          <a:p>
            <a:pPr>
              <a:lnSpc>
                <a:spcPct val="150000"/>
              </a:lnSpc>
            </a:pPr>
            <a:r>
              <a:rPr lang="en-US" altLang="zh-TW" sz="2000" dirty="0">
                <a:latin typeface="Microsoft YaHei Light" panose="020B0502040204020203" pitchFamily="34" charset="-122"/>
                <a:ea typeface="Microsoft YaHei Light" panose="020B0502040204020203" pitchFamily="34" charset="-122"/>
              </a:rPr>
              <a:t>4)</a:t>
            </a:r>
            <a:r>
              <a:rPr lang="zh-TW" altLang="zh-TW" sz="2000" dirty="0">
                <a:latin typeface="Microsoft YaHei Light" panose="020B0502040204020203" pitchFamily="34" charset="-122"/>
                <a:ea typeface="Microsoft YaHei Light" panose="020B0502040204020203" pitchFamily="34" charset="-122"/>
              </a:rPr>
              <a:t>「群我」也是一個主體，有自己的意義和價值，可以被愛、被尊重。而不只是方便大家合作的「一套假想」。它多於所有成員主體簡單的相加，所以才能引發成員間的彼此「共振」。</a:t>
            </a:r>
          </a:p>
          <a:p>
            <a:pPr>
              <a:lnSpc>
                <a:spcPct val="150000"/>
              </a:lnSpc>
            </a:pPr>
            <a:r>
              <a:rPr lang="en-US" altLang="zh-TW" sz="2000" dirty="0">
                <a:latin typeface="Microsoft YaHei Light" panose="020B0502040204020203" pitchFamily="34" charset="-122"/>
                <a:ea typeface="Microsoft YaHei Light" panose="020B0502040204020203" pitchFamily="34" charset="-122"/>
              </a:rPr>
              <a:t>5) </a:t>
            </a:r>
            <a:r>
              <a:rPr lang="zh-TW" altLang="zh-TW" sz="2000" dirty="0">
                <a:latin typeface="Microsoft YaHei Light" panose="020B0502040204020203" pitchFamily="34" charset="-122"/>
                <a:ea typeface="Microsoft YaHei Light" panose="020B0502040204020203" pitchFamily="34" charset="-122"/>
              </a:rPr>
              <a:t>個體成員對「群我主體」有共識</a:t>
            </a:r>
            <a:r>
              <a:rPr lang="zh-TW" altLang="zh-TW" sz="2000" dirty="0" smtClean="0">
                <a:latin typeface="Microsoft YaHei Light" panose="020B0502040204020203" pitchFamily="34" charset="-122"/>
                <a:ea typeface="Microsoft YaHei Light" panose="020B0502040204020203" pitchFamily="34" charset="-122"/>
              </a:rPr>
              <a:t>。</a:t>
            </a:r>
            <a:endParaRPr lang="en-US" altLang="zh-TW" sz="2000" dirty="0" smtClean="0">
              <a:latin typeface="Microsoft YaHei Light" panose="020B0502040204020203" pitchFamily="34" charset="-122"/>
              <a:ea typeface="Microsoft YaHei Light" panose="020B0502040204020203" pitchFamily="34" charset="-122"/>
            </a:endParaRPr>
          </a:p>
          <a:p>
            <a:pPr>
              <a:lnSpc>
                <a:spcPct val="150000"/>
              </a:lnSpc>
            </a:pPr>
            <a:r>
              <a:rPr lang="en-US" altLang="zh-TW" sz="2000" dirty="0" smtClean="0">
                <a:latin typeface="Microsoft YaHei Light" panose="020B0502040204020203" pitchFamily="34" charset="-122"/>
                <a:ea typeface="Microsoft YaHei Light" panose="020B0502040204020203" pitchFamily="34" charset="-122"/>
              </a:rPr>
              <a:t>6</a:t>
            </a:r>
            <a:r>
              <a:rPr lang="en-US" altLang="zh-TW" sz="2000" dirty="0">
                <a:latin typeface="Microsoft YaHei Light" panose="020B0502040204020203" pitchFamily="34" charset="-122"/>
                <a:ea typeface="Microsoft YaHei Light" panose="020B0502040204020203" pitchFamily="34" charset="-122"/>
              </a:rPr>
              <a:t>) </a:t>
            </a:r>
            <a:r>
              <a:rPr lang="zh-TW" altLang="en-US" sz="2000" dirty="0">
                <a:latin typeface="Microsoft YaHei Light" panose="020B0502040204020203" pitchFamily="34" charset="-122"/>
                <a:ea typeface="Microsoft YaHei Light" panose="020B0502040204020203" pitchFamily="34" charset="-122"/>
              </a:rPr>
              <a:t>在探索方法上，翻牆簡單上網搜尋即可，請把探索集中在觀察和反思「目前的主題分享小組」、「這門課的所有參課師生」這兩個群體上，除了看表面上發生的事情之外，還去看「表象之下」的權力與情感流動。不要外求於文章和書籍，因為連「有沒有主體這回事」，都充滿了歧義。你會迷路，而你的同組伙伴們也會因為看的書和文章不一樣，不容易達成共識。</a:t>
            </a:r>
            <a:endParaRPr lang="zh-TW" altLang="zh-TW" sz="2000" dirty="0">
              <a:latin typeface="Microsoft YaHei Light" panose="020B0502040204020203" pitchFamily="34" charset="-122"/>
              <a:ea typeface="Microsoft YaHei Light" panose="020B0502040204020203" pitchFamily="34" charset="-122"/>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1409065" y="2489622"/>
            <a:ext cx="6068007" cy="934821"/>
          </a:xfrm>
        </p:spPr>
        <p:txBody>
          <a:bodyPr>
            <a:normAutofit/>
          </a:bodyPr>
          <a:lstStyle/>
          <a:p>
            <a:r>
              <a:rPr lang="zh-TW" altLang="en-US" sz="4400" dirty="0" smtClean="0">
                <a:latin typeface="微软雅黑" panose="020B0503020204020204" pitchFamily="34" charset="-122"/>
                <a:ea typeface="微软雅黑" panose="020B0503020204020204" pitchFamily="34" charset="-122"/>
              </a:rPr>
              <a:t>適當的規模</a:t>
            </a:r>
          </a:p>
        </p:txBody>
      </p:sp>
      <p:sp>
        <p:nvSpPr>
          <p:cNvPr id="10" name="椭圆形标注 7"/>
          <p:cNvSpPr/>
          <p:nvPr>
            <p:custDataLst>
              <p:tags r:id="rId3"/>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4"/>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02</a:t>
            </a: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1920875" y="1508760"/>
            <a:ext cx="7968615" cy="3415030"/>
          </a:xfrm>
          <a:prstGeom prst="rect">
            <a:avLst/>
          </a:prstGeom>
          <a:noFill/>
        </p:spPr>
        <p:txBody>
          <a:bodyPr wrap="square" rtlCol="0">
            <a:spAutoFit/>
          </a:bodyPr>
          <a:lstStyle/>
          <a:p>
            <a:pPr marL="1511935" indent="-1511935">
              <a:lnSpc>
                <a:spcPct val="150000"/>
              </a:lnSpc>
            </a:pPr>
            <a:r>
              <a:rPr lang="zh-TW" altLang="en-US" sz="2400" b="1" dirty="0" smtClean="0">
                <a:latin typeface="Microsoft YaHei UI" panose="020B0503020204020204" pitchFamily="34" charset="-122"/>
                <a:ea typeface="Microsoft YaHei UI" panose="020B0503020204020204" pitchFamily="34" charset="-122"/>
                <a:cs typeface="微软雅黑" panose="020B0503020204020204" pitchFamily="34" charset="-122"/>
              </a:rPr>
              <a:t>小群</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rPr>
              <a:t>：</a:t>
            </a:r>
            <a:r>
              <a:rPr lang="en-US" altLang="zh-TW" sz="2400" dirty="0" smtClean="0">
                <a:latin typeface="Microsoft YaHei Light" panose="020B0502040204020203" pitchFamily="34" charset="-122"/>
                <a:ea typeface="Microsoft YaHei Light" panose="020B0502040204020203" pitchFamily="34" charset="-122"/>
                <a:cs typeface="微软雅黑" panose="020B0503020204020204" pitchFamily="34" charset="-122"/>
              </a:rPr>
              <a:t>4~7</a:t>
            </a:r>
            <a:r>
              <a:rPr lang="zh-TW" altLang="en-US" sz="2400" dirty="0" smtClean="0">
                <a:latin typeface="Microsoft YaHei Light" panose="020B0502040204020203" pitchFamily="34" charset="-122"/>
                <a:ea typeface="Microsoft YaHei Light" panose="020B0502040204020203" pitchFamily="34" charset="-122"/>
                <a:cs typeface="微软雅黑" panose="020B0503020204020204" pitchFamily="34" charset="-122"/>
              </a:rPr>
              <a:t>人，不要超過</a:t>
            </a:r>
            <a:r>
              <a:rPr lang="en-US" altLang="zh-TW" sz="2400" dirty="0" smtClean="0">
                <a:latin typeface="Microsoft YaHei Light" panose="020B0502040204020203" pitchFamily="34" charset="-122"/>
                <a:ea typeface="Microsoft YaHei Light" panose="020B0502040204020203" pitchFamily="34" charset="-122"/>
                <a:cs typeface="微软雅黑" panose="020B0503020204020204" pitchFamily="34" charset="-122"/>
              </a:rPr>
              <a:t>10</a:t>
            </a:r>
            <a:r>
              <a:rPr lang="zh-TW" altLang="en-US" sz="2400" dirty="0" smtClean="0">
                <a:latin typeface="Microsoft YaHei Light" panose="020B0502040204020203" pitchFamily="34" charset="-122"/>
                <a:ea typeface="Microsoft YaHei Light" panose="020B0502040204020203" pitchFamily="34" charset="-122"/>
                <a:cs typeface="微软雅黑" panose="020B0503020204020204" pitchFamily="34" charset="-122"/>
              </a:rPr>
              <a:t>人。容易做到彼此信任並揭露自我，引發乘法協作。</a:t>
            </a:r>
          </a:p>
          <a:p>
            <a:pPr marL="1511935" indent="-1511935">
              <a:lnSpc>
                <a:spcPct val="150000"/>
              </a:lnSpc>
            </a:pPr>
            <a:endParaRPr lang="en-US" altLang="zh-TW" sz="2400" dirty="0" smtClean="0">
              <a:latin typeface="微軟正黑體" panose="020B0604030504040204" pitchFamily="34" charset="-120"/>
              <a:ea typeface="微軟正黑體" panose="020B0604030504040204" pitchFamily="34" charset="-120"/>
              <a:cs typeface="微软雅黑" panose="020B0503020204020204" pitchFamily="34" charset="-122"/>
            </a:endParaRPr>
          </a:p>
          <a:p>
            <a:pPr marL="1511935" indent="-1511935">
              <a:lnSpc>
                <a:spcPct val="150000"/>
              </a:lnSpc>
            </a:pPr>
            <a:r>
              <a:rPr lang="zh-TW" altLang="en-US" sz="2400" b="1" dirty="0" smtClean="0">
                <a:latin typeface="Microsoft YaHei UI" panose="020B0503020204020204" pitchFamily="34" charset="-122"/>
                <a:ea typeface="Microsoft YaHei UI" panose="020B0503020204020204" pitchFamily="34" charset="-122"/>
                <a:cs typeface="微软雅黑" panose="020B0503020204020204" pitchFamily="34" charset="-122"/>
              </a:rPr>
              <a:t>大群</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rPr>
              <a:t>：</a:t>
            </a:r>
            <a:r>
              <a:rPr lang="en-US" altLang="zh-TW" sz="2400" dirty="0" smtClean="0">
                <a:latin typeface="Microsoft YaHei Light" panose="020B0502040204020203" pitchFamily="34" charset="-122"/>
                <a:ea typeface="Microsoft YaHei Light" panose="020B0502040204020203" pitchFamily="34" charset="-122"/>
                <a:cs typeface="微软雅黑" panose="020B0503020204020204" pitchFamily="34" charset="-122"/>
              </a:rPr>
              <a:t>10~30</a:t>
            </a:r>
            <a:r>
              <a:rPr lang="zh-TW" altLang="en-US" sz="2400" dirty="0" smtClean="0">
                <a:latin typeface="Microsoft YaHei Light" panose="020B0502040204020203" pitchFamily="34" charset="-122"/>
                <a:ea typeface="Microsoft YaHei Light" panose="020B0502040204020203" pitchFamily="34" charset="-122"/>
                <a:cs typeface="微软雅黑" panose="020B0503020204020204" pitchFamily="34" charset="-122"/>
              </a:rPr>
              <a:t>人，嵌套多個小群。適合作為小群發表的「客體」。小群間有加法協作如輪流報告，也有乘法協作。</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1085850" y="2936240"/>
            <a:ext cx="8648065" cy="2306955"/>
          </a:xfrm>
          <a:prstGeom prst="rect">
            <a:avLst/>
          </a:prstGeom>
          <a:noFill/>
        </p:spPr>
        <p:txBody>
          <a:bodyPr wrap="square" rtlCol="0" anchor="t">
            <a:spAutoFit/>
          </a:bodyPr>
          <a:lstStyle/>
          <a:p>
            <a:pPr marL="1007745" indent="-1007745">
              <a:lnSpc>
                <a:spcPct val="150000"/>
              </a:lnSpc>
            </a:pPr>
            <a:r>
              <a:rPr lang="en-US" altLang="zh-TW" dirty="0">
                <a:sym typeface="+mn-ea"/>
              </a:rPr>
              <a:t>                </a:t>
            </a:r>
            <a:r>
              <a:rPr lang="zh-TW" altLang="en-US" sz="2400" b="1" dirty="0">
                <a:latin typeface="微軟正黑體" panose="020B0604030504040204" pitchFamily="34" charset="-120"/>
                <a:ea typeface="微軟正黑體" panose="020B0604030504040204" pitchFamily="34" charset="-120"/>
                <a:sym typeface="+mn-ea"/>
              </a:rPr>
              <a:t>大群中的乘法協作</a:t>
            </a:r>
            <a:r>
              <a:rPr lang="zh-TW" altLang="en-US" sz="2400" b="1" dirty="0" smtClean="0">
                <a:latin typeface="微軟正黑體" panose="020B0604030504040204" pitchFamily="34" charset="-120"/>
                <a:ea typeface="微軟正黑體" panose="020B0604030504040204" pitchFamily="34" charset="-120"/>
                <a:sym typeface="+mn-ea"/>
              </a:rPr>
              <a:t>之二</a:t>
            </a:r>
            <a:r>
              <a:rPr lang="zh-TW" altLang="en-US" sz="2400" dirty="0" smtClean="0">
                <a:latin typeface="微軟正黑體" panose="020B0604030504040204" pitchFamily="34" charset="-120"/>
                <a:ea typeface="微軟正黑體" panose="020B0604030504040204" pitchFamily="34" charset="-120"/>
                <a:sym typeface="+mn-ea"/>
              </a:rPr>
              <a:t>：</a:t>
            </a:r>
            <a:r>
              <a:rPr lang="zh-TW" altLang="en-US" sz="2400" dirty="0" smtClean="0">
                <a:latin typeface="Microsoft YaHei Light" panose="020B0502040204020203" pitchFamily="34" charset="-122"/>
                <a:ea typeface="Microsoft YaHei Light" panose="020B0502040204020203" pitchFamily="34" charset="-122"/>
                <a:sym typeface="+mn-ea"/>
              </a:rPr>
              <a:t>文化傳播，某個小群的做法，也會感染其他小群。</a:t>
            </a:r>
            <a:r>
              <a:rPr lang="zh-TW" altLang="en-US" sz="2400" dirty="0">
                <a:latin typeface="Microsoft YaHei Light" panose="020B0502040204020203" pitchFamily="34" charset="-122"/>
                <a:ea typeface="Microsoft YaHei Light" panose="020B0502040204020203" pitchFamily="34" charset="-122"/>
                <a:sym typeface="+mn-ea"/>
              </a:rPr>
              <a:t>如</a:t>
            </a:r>
            <a:r>
              <a:rPr lang="zh-CN" altLang="zh-TW" sz="2400" dirty="0">
                <a:latin typeface="Microsoft YaHei Light" panose="020B0502040204020203" pitchFamily="34" charset="-122"/>
                <a:ea typeface="Microsoft YaHei Light" panose="020B0502040204020203" pitchFamily="34" charset="-122"/>
                <a:sym typeface="+mn-ea"/>
              </a:rPr>
              <a:t>：</a:t>
            </a:r>
            <a:r>
              <a:rPr lang="zh-TW" altLang="en-US" sz="2400" dirty="0">
                <a:latin typeface="Microsoft YaHei Light" panose="020B0502040204020203" pitchFamily="34" charset="-122"/>
                <a:ea typeface="Microsoft YaHei Light" panose="020B0502040204020203" pitchFamily="34" charset="-122"/>
                <a:sym typeface="+mn-ea"/>
              </a:rPr>
              <a:t>正負能量小</a:t>
            </a:r>
            <a:r>
              <a:rPr lang="zh-TW" altLang="en-US" sz="2400" dirty="0" smtClean="0">
                <a:latin typeface="Microsoft YaHei Light" panose="020B0502040204020203" pitchFamily="34" charset="-122"/>
                <a:ea typeface="Microsoft YaHei Light" panose="020B0502040204020203" pitchFamily="34" charset="-122"/>
                <a:sym typeface="+mn-ea"/>
              </a:rPr>
              <a:t>群，觀察</a:t>
            </a:r>
            <a:r>
              <a:rPr lang="zh-TW" altLang="en-US" sz="2400" dirty="0">
                <a:latin typeface="Microsoft YaHei Light" panose="020B0502040204020203" pitchFamily="34" charset="-122"/>
                <a:ea typeface="Microsoft YaHei Light" panose="020B0502040204020203" pitchFamily="34" charset="-122"/>
                <a:sym typeface="+mn-ea"/>
              </a:rPr>
              <a:t>自己小</a:t>
            </a:r>
            <a:r>
              <a:rPr lang="zh-TW" altLang="en-US" sz="2400" dirty="0" smtClean="0">
                <a:latin typeface="Microsoft YaHei Light" panose="020B0502040204020203" pitchFamily="34" charset="-122"/>
                <a:ea typeface="Microsoft YaHei Light" panose="020B0502040204020203" pitchFamily="34" charset="-122"/>
                <a:sym typeface="+mn-ea"/>
              </a:rPr>
              <a:t>群中權力</a:t>
            </a:r>
            <a:r>
              <a:rPr lang="zh-TW" altLang="en-US" sz="2400" dirty="0">
                <a:latin typeface="Microsoft YaHei Light" panose="020B0502040204020203" pitchFamily="34" charset="-122"/>
                <a:ea typeface="Microsoft YaHei Light" panose="020B0502040204020203" pitchFamily="34" charset="-122"/>
                <a:sym typeface="+mn-ea"/>
              </a:rPr>
              <a:t>與情感</a:t>
            </a:r>
            <a:r>
              <a:rPr lang="zh-TW" altLang="en-US" sz="2400" dirty="0" smtClean="0">
                <a:latin typeface="Microsoft YaHei Light" panose="020B0502040204020203" pitchFamily="34" charset="-122"/>
                <a:ea typeface="Microsoft YaHei Light" panose="020B0502040204020203" pitchFamily="34" charset="-122"/>
                <a:sym typeface="+mn-ea"/>
              </a:rPr>
              <a:t>流動，就幫助本小</a:t>
            </a:r>
            <a:r>
              <a:rPr lang="zh-TW" altLang="en-US" sz="2400" dirty="0">
                <a:latin typeface="Microsoft YaHei Light" panose="020B0502040204020203" pitchFamily="34" charset="-122"/>
                <a:ea typeface="Microsoft YaHei Light" panose="020B0502040204020203" pitchFamily="34" charset="-122"/>
                <a:sym typeface="+mn-ea"/>
              </a:rPr>
              <a:t>群：很快決定「以自身的小群</a:t>
            </a:r>
            <a:r>
              <a:rPr lang="zh-TW" altLang="en-US" sz="2400" dirty="0" smtClean="0">
                <a:latin typeface="Microsoft YaHei Light" panose="020B0502040204020203" pitchFamily="34" charset="-122"/>
                <a:ea typeface="Microsoft YaHei Light" panose="020B0502040204020203" pitchFamily="34" charset="-122"/>
                <a:sym typeface="+mn-ea"/>
              </a:rPr>
              <a:t>為探討</a:t>
            </a:r>
            <a:r>
              <a:rPr lang="zh-TW" altLang="en-US" sz="2400" dirty="0">
                <a:latin typeface="Microsoft YaHei Light" panose="020B0502040204020203" pitchFamily="34" charset="-122"/>
                <a:ea typeface="Microsoft YaHei Light" panose="020B0502040204020203" pitchFamily="34" charset="-122"/>
                <a:sym typeface="+mn-ea"/>
              </a:rPr>
              <a:t>的</a:t>
            </a:r>
            <a:r>
              <a:rPr lang="zh-TW" altLang="en-US" sz="2400" dirty="0" smtClean="0">
                <a:latin typeface="Microsoft YaHei Light" panose="020B0502040204020203" pitchFamily="34" charset="-122"/>
                <a:ea typeface="Microsoft YaHei Light" panose="020B0502040204020203" pitchFamily="34" charset="-122"/>
                <a:sym typeface="+mn-ea"/>
              </a:rPr>
              <a:t>對象」。並加碼套用到大群。</a:t>
            </a:r>
          </a:p>
        </p:txBody>
      </p:sp>
      <p:sp>
        <p:nvSpPr>
          <p:cNvPr id="8" name="文本框 7"/>
          <p:cNvSpPr txBox="1"/>
          <p:nvPr/>
        </p:nvSpPr>
        <p:spPr>
          <a:xfrm>
            <a:off x="2133600" y="868045"/>
            <a:ext cx="7463155" cy="1753235"/>
          </a:xfrm>
          <a:prstGeom prst="rect">
            <a:avLst/>
          </a:prstGeom>
          <a:noFill/>
        </p:spPr>
        <p:txBody>
          <a:bodyPr wrap="square" rtlCol="0" anchor="t">
            <a:spAutoFit/>
          </a:bodyPr>
          <a:lstStyle/>
          <a:p>
            <a:pPr>
              <a:lnSpc>
                <a:spcPct val="150000"/>
              </a:lnSpc>
            </a:pPr>
            <a:r>
              <a:rPr lang="zh-TW" altLang="en-US" sz="2400" b="1" dirty="0" smtClean="0">
                <a:latin typeface="Microsoft YaHei UI" panose="020B0503020204020204" pitchFamily="34" charset="-122"/>
                <a:ea typeface="Microsoft YaHei UI" panose="020B0503020204020204" pitchFamily="34" charset="-122"/>
                <a:cs typeface="微软雅黑" panose="020B0503020204020204" pitchFamily="34" charset="-122"/>
                <a:sym typeface="+mn-ea"/>
              </a:rPr>
              <a:t>大群中的乘法協作之一</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sym typeface="+mn-ea"/>
              </a:rPr>
              <a:t>：</a:t>
            </a:r>
            <a:r>
              <a:rPr lang="zh-TW" altLang="en-US" sz="2400" dirty="0" smtClean="0">
                <a:latin typeface="Microsoft YaHei Light" panose="020B0502040204020203" pitchFamily="34" charset="-122"/>
                <a:ea typeface="Microsoft YaHei Light" panose="020B0502040204020203" pitchFamily="34" charset="-122"/>
                <a:cs typeface="微软雅黑" panose="020B0503020204020204" pitchFamily="34" charset="-122"/>
                <a:sym typeface="+mn-ea"/>
              </a:rPr>
              <a:t>尊嚴</a:t>
            </a:r>
            <a:r>
              <a:rPr lang="en-US" altLang="zh-TW" sz="2400" dirty="0" smtClean="0">
                <a:latin typeface="Microsoft YaHei Light" panose="020B0502040204020203" pitchFamily="34" charset="-122"/>
                <a:ea typeface="Microsoft YaHei Light" panose="020B0502040204020203" pitchFamily="34" charset="-122"/>
                <a:cs typeface="微软雅黑" panose="020B0503020204020204" pitchFamily="34" charset="-122"/>
                <a:sym typeface="+mn-ea"/>
              </a:rPr>
              <a:t>(</a:t>
            </a:r>
            <a:r>
              <a:rPr lang="zh-TW" altLang="en-US" sz="2400" dirty="0" smtClean="0">
                <a:latin typeface="Microsoft YaHei Light" panose="020B0502040204020203" pitchFamily="34" charset="-122"/>
                <a:ea typeface="Microsoft YaHei Light" panose="020B0502040204020203" pitchFamily="34" charset="-122"/>
                <a:cs typeface="微软雅黑" panose="020B0503020204020204" pitchFamily="34" charset="-122"/>
                <a:sym typeface="+mn-ea"/>
              </a:rPr>
              <a:t>面子</a:t>
            </a:r>
            <a:r>
              <a:rPr lang="en-US" altLang="zh-TW" sz="2400" dirty="0" smtClean="0">
                <a:latin typeface="Microsoft YaHei Light" panose="020B0502040204020203" pitchFamily="34" charset="-122"/>
                <a:ea typeface="Microsoft YaHei Light" panose="020B0502040204020203" pitchFamily="34" charset="-122"/>
                <a:cs typeface="微软雅黑" panose="020B0503020204020204" pitchFamily="34" charset="-122"/>
                <a:sym typeface="+mn-ea"/>
              </a:rPr>
              <a:t>)</a:t>
            </a:r>
            <a:r>
              <a:rPr lang="zh-TW" altLang="en-US" sz="2400" dirty="0" smtClean="0">
                <a:latin typeface="Microsoft YaHei Light" panose="020B0502040204020203" pitchFamily="34" charset="-122"/>
                <a:ea typeface="Microsoft YaHei Light" panose="020B0502040204020203" pitchFamily="34" charset="-122"/>
                <a:cs typeface="微软雅黑" panose="020B0503020204020204" pitchFamily="34" charset="-122"/>
                <a:sym typeface="+mn-ea"/>
              </a:rPr>
              <a:t>，就算不互相評比，同學們都不希望在對大群報告中，自己的小群被視為不認真、不努力，這就形成了各小群的共同利益。</a:t>
            </a:r>
          </a:p>
        </p:txBody>
      </p:sp>
    </p:spTree>
    <p:custDataLst>
      <p:tags r:id="rId1"/>
    </p:custDataLst>
    <p:extLst>
      <p:ext uri="{BB962C8B-B14F-4D97-AF65-F5344CB8AC3E}">
        <p14:creationId xmlns:p14="http://schemas.microsoft.com/office/powerpoint/2010/main" val="143179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477520" y="1069975"/>
            <a:ext cx="9042400" cy="2306955"/>
          </a:xfrm>
          <a:prstGeom prst="rect">
            <a:avLst/>
          </a:prstGeom>
          <a:noFill/>
        </p:spPr>
        <p:txBody>
          <a:bodyPr wrap="square" rtlCol="0" anchor="t">
            <a:spAutoFit/>
          </a:bodyPr>
          <a:lstStyle/>
          <a:p>
            <a:pPr marL="1511935" indent="-1511935">
              <a:lnSpc>
                <a:spcPct val="150000"/>
              </a:lnSpc>
            </a:pPr>
            <a:r>
              <a:rPr lang="en-US" altLang="zh-TW" dirty="0">
                <a:sym typeface="+mn-ea"/>
              </a:rPr>
              <a:t>                      </a:t>
            </a:r>
            <a:r>
              <a:rPr lang="en-US" altLang="zh-TW" sz="24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TW" altLang="en-US" sz="2400" b="1" dirty="0">
                <a:latin typeface="Microsoft YaHei UI" panose="020B0503020204020204" pitchFamily="34" charset="-122"/>
                <a:ea typeface="Microsoft YaHei UI" panose="020B0503020204020204" pitchFamily="34" charset="-122"/>
                <a:cs typeface="微软雅黑" panose="020B0503020204020204" pitchFamily="34" charset="-122"/>
                <a:sym typeface="+mn-ea"/>
              </a:rPr>
              <a:t>大群中的乘法協作</a:t>
            </a:r>
            <a:r>
              <a:rPr lang="zh-TW" altLang="en-US" sz="2400" b="1" dirty="0" smtClean="0">
                <a:latin typeface="Microsoft YaHei UI" panose="020B0503020204020204" pitchFamily="34" charset="-122"/>
                <a:ea typeface="Microsoft YaHei UI" panose="020B0503020204020204" pitchFamily="34" charset="-122"/>
                <a:cs typeface="微软雅黑" panose="020B0503020204020204" pitchFamily="34" charset="-122"/>
                <a:sym typeface="+mn-ea"/>
              </a:rPr>
              <a:t>之三</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sym typeface="+mn-ea"/>
              </a:rPr>
              <a:t>：</a:t>
            </a:r>
            <a:r>
              <a:rPr lang="zh-TW" altLang="en-US" sz="2400" dirty="0" smtClean="0">
                <a:latin typeface="Microsoft YaHei Light" panose="020B0502040204020203" pitchFamily="34" charset="-122"/>
                <a:ea typeface="Microsoft YaHei Light" panose="020B0502040204020203" pitchFamily="34" charset="-122"/>
                <a:cs typeface="微软雅黑" panose="020B0503020204020204" pitchFamily="34" charset="-122"/>
                <a:sym typeface="+mn-ea"/>
              </a:rPr>
              <a:t>夠大，量變引發質變。能收到足夠的錢，邀約「課主」們提供各自領域的「洞見」。也才有足夠的人數對課主們分享的內容，進行分組討論。</a:t>
            </a:r>
            <a:r>
              <a:rPr lang="zh-TW" altLang="en-US" sz="2400" dirty="0">
                <a:latin typeface="Microsoft YaHei Light" panose="020B0502040204020203" pitchFamily="34" charset="-122"/>
                <a:ea typeface="Microsoft YaHei Light" panose="020B0502040204020203" pitchFamily="34" charset="-122"/>
                <a:cs typeface="微软雅黑" panose="020B0503020204020204" pitchFamily="34" charset="-122"/>
                <a:sym typeface="+mn-ea"/>
              </a:rPr>
              <a:t>人</a:t>
            </a:r>
            <a:r>
              <a:rPr lang="zh-TW" altLang="en-US" sz="2400" dirty="0" smtClean="0">
                <a:latin typeface="Microsoft YaHei Light" panose="020B0502040204020203" pitchFamily="34" charset="-122"/>
                <a:ea typeface="Microsoft YaHei Light" panose="020B0502040204020203" pitchFamily="34" charset="-122"/>
                <a:cs typeface="微软雅黑" panose="020B0503020204020204" pitchFamily="34" charset="-122"/>
                <a:sym typeface="+mn-ea"/>
              </a:rPr>
              <a:t>多，課主們會更來勁。</a:t>
            </a:r>
          </a:p>
        </p:txBody>
      </p:sp>
      <p:sp>
        <p:nvSpPr>
          <p:cNvPr id="6" name="文本框 5"/>
          <p:cNvSpPr txBox="1"/>
          <p:nvPr/>
        </p:nvSpPr>
        <p:spPr>
          <a:xfrm>
            <a:off x="417195" y="3615055"/>
            <a:ext cx="9428480" cy="1753235"/>
          </a:xfrm>
          <a:prstGeom prst="rect">
            <a:avLst/>
          </a:prstGeom>
          <a:noFill/>
        </p:spPr>
        <p:txBody>
          <a:bodyPr wrap="square" rtlCol="0" anchor="t">
            <a:spAutoFit/>
          </a:bodyPr>
          <a:lstStyle/>
          <a:p>
            <a:pPr marL="1511935" indent="-1511935">
              <a:lnSpc>
                <a:spcPct val="150000"/>
              </a:lnSpc>
            </a:pPr>
            <a:r>
              <a:rPr lang="en-US" altLang="zh-TW" dirty="0" smtClean="0">
                <a:sym typeface="+mn-ea"/>
              </a:rPr>
              <a:t>                      </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TW" altLang="en-US" sz="2400" b="1" dirty="0" smtClean="0">
                <a:latin typeface="Microsoft YaHei UI" panose="020B0503020204020204" pitchFamily="34" charset="-122"/>
                <a:ea typeface="Microsoft YaHei UI" panose="020B0503020204020204" pitchFamily="34" charset="-122"/>
                <a:cs typeface="微软雅黑" panose="020B0503020204020204" pitchFamily="34" charset="-122"/>
                <a:sym typeface="+mn-ea"/>
              </a:rPr>
              <a:t>外群</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sym typeface="+mn-ea"/>
              </a:rPr>
              <a:t>：</a:t>
            </a:r>
            <a:r>
              <a:rPr lang="zh-TW" altLang="en-US" sz="2400" dirty="0" smtClean="0">
                <a:latin typeface="Microsoft YaHei Light" panose="020B0502040204020203" pitchFamily="34" charset="-122"/>
                <a:ea typeface="Microsoft YaHei Light" panose="020B0502040204020203" pitchFamily="34" charset="-122"/>
                <a:cs typeface="微软雅黑" panose="020B0503020204020204" pitchFamily="34" charset="-122"/>
                <a:sym typeface="+mn-ea"/>
              </a:rPr>
              <a:t>如，「均優學習論壇」，人數可以到數百人，是三層套嵌結構，一般還要加上 </a:t>
            </a:r>
            <a:r>
              <a:rPr lang="en-US" altLang="zh-TW" sz="2400" dirty="0" smtClean="0">
                <a:latin typeface="Microsoft YaHei Light" panose="020B0502040204020203" pitchFamily="34" charset="-122"/>
                <a:ea typeface="Microsoft YaHei Light" panose="020B0502040204020203" pitchFamily="34" charset="-122"/>
                <a:cs typeface="微软雅黑" panose="020B0503020204020204" pitchFamily="34" charset="-122"/>
                <a:sym typeface="+mn-ea"/>
              </a:rPr>
              <a:t>OST</a:t>
            </a:r>
            <a:r>
              <a:rPr lang="zh-TW" altLang="en-US" sz="2400" dirty="0" smtClean="0">
                <a:latin typeface="Microsoft YaHei Light" panose="020B0502040204020203" pitchFamily="34" charset="-122"/>
                <a:ea typeface="Microsoft YaHei Light" panose="020B0502040204020203" pitchFamily="34" charset="-122"/>
                <a:cs typeface="微软雅黑" panose="020B0503020204020204" pitchFamily="34" charset="-122"/>
                <a:sym typeface="+mn-ea"/>
              </a:rPr>
              <a:t>、世界咖啡館、晚會、社群聚會、場外聊天交流</a:t>
            </a:r>
            <a:r>
              <a:rPr lang="en-US" altLang="zh-TW" sz="2400" dirty="0" smtClean="0">
                <a:latin typeface="Microsoft YaHei Light" panose="020B0502040204020203" pitchFamily="34" charset="-122"/>
                <a:ea typeface="Microsoft YaHei Light" panose="020B0502040204020203" pitchFamily="34" charset="-122"/>
                <a:cs typeface="微软雅黑" panose="020B0503020204020204" pitchFamily="34" charset="-122"/>
                <a:sym typeface="+mn-ea"/>
              </a:rPr>
              <a:t>…</a:t>
            </a:r>
            <a:r>
              <a:rPr lang="zh-TW" altLang="en-US" sz="2400" dirty="0" smtClean="0">
                <a:latin typeface="Microsoft YaHei Light" panose="020B0502040204020203" pitchFamily="34" charset="-122"/>
                <a:ea typeface="Microsoft YaHei Light" panose="020B0502040204020203" pitchFamily="34" charset="-122"/>
                <a:cs typeface="微软雅黑" panose="020B0503020204020204" pitchFamily="34" charset="-122"/>
                <a:sym typeface="+mn-ea"/>
              </a:rPr>
              <a:t>等多種形式，才會有群學的效果</a:t>
            </a:r>
            <a:r>
              <a:rPr lang="zh-TW" altLang="en-US" sz="2400" dirty="0" smtClean="0">
                <a:latin typeface="Microsoft YaHei UI" panose="020B0503020204020204" pitchFamily="34" charset="-122"/>
                <a:ea typeface="Microsoft YaHei UI" panose="020B0503020204020204" pitchFamily="34" charset="-122"/>
                <a:cs typeface="微软雅黑" panose="020B0503020204020204" pitchFamily="34" charset="-122"/>
                <a:sym typeface="+mn-ea"/>
              </a:rPr>
              <a:t>。</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6725"/>
  <p:tag name="KSO_WM_BEAUTIFY_FLAG" val="#wm#"/>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1"/>
  <p:tag name="KSO_WM_SLIDE_INDEX" val="1"/>
  <p:tag name="KSO_WM_SLIDE_ITEM_CNT" val="0"/>
  <p:tag name="KSO_WM_SLIDE_LAYOUT" val="a_b_j"/>
  <p:tag name="KSO_WM_SLIDE_LAYOUT_CNT" val="1_3_1"/>
  <p:tag name="KSO_WM_SLIDE_TYPE" val="title"/>
  <p:tag name="KSO_WM_SLIDE_SUBTYPE" val="pureTxt"/>
  <p:tag name="KSO_WM_BEAUTIFY_FLAG" val="#wm#"/>
  <p:tag name="KSO_WM_TEMPLATE_THUMBS_INDEX" val="1、2、3、4、5、"/>
  <p:tag name="KSO_WM_TEMPLATE_SUBCATEGORY" val="0"/>
  <p:tag name="KSO_WM_TEMPLATE_MASTER_TYPE" val="1"/>
  <p:tag name="KSO_WM_TEMPLATE_COLOR_TYPE" val="0"/>
</p:tagLst>
</file>

<file path=ppt/tags/tag104.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6725"/>
  <p:tag name="KSO_WM_UNIT_TYPE" val="b"/>
  <p:tag name="KSO_WM_UNIT_INDEX" val="2"/>
  <p:tag name="KSO_WM_UNIT_ID" val="custom20186725_1*b*2"/>
  <p:tag name="KSO_WM_UNIT_LAYERLEVEL" val="1"/>
  <p:tag name="KSO_WM_UNIT_VALUE" val="5"/>
  <p:tag name="KSO_WM_UNIT_ISCONTENTSTITLE" val="0"/>
  <p:tag name="KSO_WM_UNIT_HIGHLIGHT" val="0"/>
  <p:tag name="KSO_WM_UNIT_COMPATIBLE" val="0"/>
  <p:tag name="KSO_WM_BEAUTIFY_FLAG" val="#wm#"/>
  <p:tag name="KSO_WM_UNIT_PRESET_TEXT" val="BUSINESS"/>
  <p:tag name="KSO_WM_UNIT_ISNUMDGMTITLE" val="0"/>
  <p:tag name="KSO_WM_UNIT_NOCLEAR" val="0"/>
  <p:tag name="KSO_WM_UNIT_DIAGRAM_ISNUMVISUAL" val="0"/>
  <p:tag name="KSO_WM_UNIT_DIAGRAM_ISREFERUNIT" val="0"/>
</p:tagLst>
</file>

<file path=ppt/tags/tag105.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6725"/>
  <p:tag name="KSO_WM_UNIT_TYPE" val="b"/>
  <p:tag name="KSO_WM_UNIT_INDEX" val="3"/>
  <p:tag name="KSO_WM_UNIT_ID" val="custom20186725_1*b*3"/>
  <p:tag name="KSO_WM_UNIT_LAYERLEVEL" val="1"/>
  <p:tag name="KSO_WM_UNIT_VALUE" val="4"/>
  <p:tag name="KSO_WM_UNIT_ISCONTENTSTITLE" val="0"/>
  <p:tag name="KSO_WM_UNIT_HIGHLIGHT" val="0"/>
  <p:tag name="KSO_WM_UNIT_COMPATIBLE" val="0"/>
  <p:tag name="KSO_WM_BEAUTIFY_FLAG" val="#wm#"/>
  <p:tag name="KSO_WM_UNIT_PRESET_TEXT" val="REPORT"/>
  <p:tag name="KSO_WM_UNIT_ISNUMDGMTITLE" val="0"/>
  <p:tag name="KSO_WM_UNIT_NOCLEAR" val="0"/>
  <p:tag name="KSO_WM_UNIT_DIAGRAM_ISNUMVISUAL" val="0"/>
  <p:tag name="KSO_WM_UNIT_DIAGRAM_ISREFERUNIT" val="0"/>
</p:tagLst>
</file>

<file path=ppt/tags/tag10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0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0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0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11.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12.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1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1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1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1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17.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18.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19.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2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2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2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24.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25.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26.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2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2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2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3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31.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32.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3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3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3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36.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37.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3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3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4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4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42.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4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4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4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4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47.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4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49.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549,&quot;width&quot;:2637}"/>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5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5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5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5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5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5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56.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57.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549,&quot;width&quot;:2637}"/>
</p:tagLst>
</file>

<file path=ppt/tags/tag158.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59.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549,&quot;width&quot;:2637}"/>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6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61.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6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6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6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65.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6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67.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68.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69.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70.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549,&quot;width&quot;:2637}"/>
</p:tagLst>
</file>

<file path=ppt/tags/tag17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7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7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7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75.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76.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549,&quot;width&quot;:2637}"/>
</p:tagLst>
</file>

<file path=ppt/tags/tag177.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78.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549,&quot;width&quot;:2637}"/>
</p:tagLst>
</file>

<file path=ppt/tags/tag179.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80.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549,&quot;width&quot;:2637}"/>
</p:tagLst>
</file>

<file path=ppt/tags/tag18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8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8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8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85.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8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8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8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8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0.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91.xml><?xml version="1.0" encoding="utf-8"?>
<p:tagLst xmlns:a="http://schemas.openxmlformats.org/drawingml/2006/main" xmlns:r="http://schemas.openxmlformats.org/officeDocument/2006/relationships" xmlns:p="http://schemas.openxmlformats.org/presentationml/2006/main">
  <p:tag name="KSO_WM_SLIDE_ID" val="custom20186725_5"/>
  <p:tag name="KSO_WM_SLIDE_ITEM_CNT" val="0"/>
  <p:tag name="KSO_WM_SLIDE_INDEX" val="5"/>
  <p:tag name="KSO_WM_TAG_VERSION" val="1.0"/>
  <p:tag name="KSO_WM_BEAUTIFY_FLAG" val="#wm#"/>
  <p:tag name="KSO_WM_TEMPLATE_CATEGORY" val="custom"/>
  <p:tag name="KSO_WM_TEMPLATE_INDEX" val="20186725"/>
  <p:tag name="KSO_WM_SLIDE_LAYOUT" val="a_f"/>
  <p:tag name="KSO_WM_SLIDE_LAYOUT_CNT" val="1_2"/>
  <p:tag name="KSO_WM_SLIDE_TYPE" val="endPage"/>
  <p:tag name="KSO_WM_SLIDE_SUBTYPE" val="pureTxt"/>
  <p:tag name="KSO_WM_TEMPLATE_SUBCATEGORY" val="0"/>
  <p:tag name="KSO_WM_SLIDE_COLORSCHEME_VERSION" val="3.2"/>
  <p:tag name="KSO_WM_TEMPLATE_MASTER_TYPE" val="1"/>
  <p:tag name="KSO_WM_TEMPLATE_COLOR_TYPE" val="0"/>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6725"/>
  <p:tag name="KSO_WM_BEAUTIFY_FLAG" val="#wm#"/>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BEAUTIFY_FLAG" val="#wm#"/>
  <p:tag name="KSO_WM_TEMPLATE_THUMBS_INDEX" val="1、2、3、4、5"/>
  <p:tag name="KSO_WM_TEMPLATE_SUBCATEGORY" val="ai"/>
  <p:tag name="KSO_WM_TEMPLATE_MASTER_TYPE" val="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SLIDE_BACKGROUND_TYPE" val="general"/>
</p:tagLst>
</file>

<file path=ppt/tags/tag36.xml><?xml version="1.0" encoding="utf-8"?>
<p:tagLst xmlns:a="http://schemas.openxmlformats.org/drawingml/2006/main" xmlns:r="http://schemas.openxmlformats.org/officeDocument/2006/relationships" xmlns:p="http://schemas.openxmlformats.org/presentationml/2006/main">
  <p:tag name="KSO_WM_SLIDE_BACKGROUND_TYPE" val="general"/>
</p:tagLst>
</file>

<file path=ppt/tags/tag37.xml><?xml version="1.0" encoding="utf-8"?>
<p:tagLst xmlns:a="http://schemas.openxmlformats.org/drawingml/2006/main" xmlns:r="http://schemas.openxmlformats.org/officeDocument/2006/relationships" xmlns:p="http://schemas.openxmlformats.org/presentationml/2006/main">
  <p:tag name="KSO_WM_SLIDE_BACKGROUND_TYPE" val="general"/>
</p:tagLst>
</file>

<file path=ppt/tags/tag38.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TYPE" val="general"/>
</p:tagLst>
</file>

<file path=ppt/tags/tag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6725_1*i*3"/>
  <p:tag name="KSO_WM_TEMPLATE_CATEGORY" val="custom"/>
  <p:tag name="KSO_WM_TEMPLATE_INDEX" val="20186725"/>
  <p:tag name="KSO_WM_UNIT_INDEX" val="3"/>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TYPE" val="general"/>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TYPE" val="general"/>
</p:tagLst>
</file>

<file path=ppt/tags/tag42.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2*i*1"/>
  <p:tag name="KSO_WM_UNIT_LAYERLEVEL" val="1"/>
  <p:tag name="KSO_WM_TAG_VERSION" val="1.0"/>
  <p:tag name="KSO_WM_BEAUTIFY_FLAG" val="#wm#"/>
  <p:tag name="KSO_WM_UNIT_BK_DARK_LIGHT" val="2"/>
  <p:tag name="KSO_WM_UNIT_SUBTYPE" val="h"/>
  <p:tag name="KSO_WM_UNIT_TYPE" val="i"/>
  <p:tag name="KSO_WM_UNIT_INDEX" val="1"/>
</p:tagLst>
</file>

<file path=ppt/tags/tag43.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Lst>
</file>

<file path=ppt/tags/tag44.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Lst>
</file>

<file path=ppt/tags/tag45.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6725_1*i*4"/>
  <p:tag name="KSO_WM_TEMPLATE_CATEGORY" val="custom"/>
  <p:tag name="KSO_WM_TEMPLATE_INDEX" val="20186725"/>
  <p:tag name="KSO_WM_UNIT_INDEX" val="4"/>
</p:tagLst>
</file>

<file path=ppt/tags/tag50.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i*1"/>
  <p:tag name="KSO_WM_UNIT_LAYERLEVEL" val="1"/>
  <p:tag name="KSO_WM_TAG_VERSION" val="1.0"/>
  <p:tag name="KSO_WM_BEAUTIFY_FLAG" val="#wm#"/>
  <p:tag name="KSO_WM_UNIT_SUBTYPE" val="h"/>
  <p:tag name="KSO_WM_UNIT_TYPE" val="i"/>
  <p:tag name="KSO_WM_UNIT_INDEX" val="1"/>
  <p:tag name="KSO_WM_UNIT_BK_DARK_LIGHT" val="2"/>
</p:tagLst>
</file>

<file path=ppt/tags/tag51.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Lst>
</file>

<file path=ppt/tags/tag52.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Lst>
</file>

<file path=ppt/tags/tag53.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Lst>
</file>

<file path=ppt/tags/tag54.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SLIDE_BACKGROUND_TYPE" val="topBottom"/>
</p:tagLst>
</file>

<file path=ppt/tags/tag61.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i*1"/>
  <p:tag name="KSO_WM_UNIT_LAYERLEVEL" val="1"/>
  <p:tag name="KSO_WM_TAG_VERSION" val="1.0"/>
  <p:tag name="KSO_WM_BEAUTIFY_FLAG" val="#wm#"/>
  <p:tag name="KSO_WM_UNIT_SUBTYPE" val="h"/>
  <p:tag name="KSO_WM_UNIT_TYPE" val="i"/>
  <p:tag name="KSO_WM_UNIT_INDEX" val="1"/>
  <p:tag name="KSO_WM_UNIT_BK_DARK_LIGHT" val="2"/>
</p:tagLst>
</file>

<file path=ppt/tags/tag62.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SLIDE_BACKGROUND_TYPE" val="bottomTop"/>
</p:tagLst>
</file>

<file path=ppt/tags/tag69.xml><?xml version="1.0" encoding="utf-8"?>
<p:tagLst xmlns:a="http://schemas.openxmlformats.org/drawingml/2006/main" xmlns:r="http://schemas.openxmlformats.org/officeDocument/2006/relationships" xmlns:p="http://schemas.openxmlformats.org/presentationml/2006/main">
  <p:tag name="KSO_WM_SLIDE_BACKGROUND_TYPE" val="bottomTop"/>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SLIDE_BACKGROUND_TYPE" val="bottomTop"/>
</p:tagLst>
</file>

<file path=ppt/tags/tag71.xml><?xml version="1.0" encoding="utf-8"?>
<p:tagLst xmlns:a="http://schemas.openxmlformats.org/drawingml/2006/main" xmlns:r="http://schemas.openxmlformats.org/officeDocument/2006/relationships" xmlns:p="http://schemas.openxmlformats.org/presentationml/2006/main">
  <p:tag name="KSO_WM_SLIDE_BACKGROUND_TYPE" val="bottomTop"/>
</p:tagLst>
</file>

<file path=ppt/tags/tag72.xml><?xml version="1.0" encoding="utf-8"?>
<p:tagLst xmlns:a="http://schemas.openxmlformats.org/drawingml/2006/main" xmlns:r="http://schemas.openxmlformats.org/officeDocument/2006/relationships" xmlns:p="http://schemas.openxmlformats.org/presentationml/2006/main">
  <p:tag name="KSO_WM_SLIDE_BACKGROUND_TYPE" val="bottomTop"/>
</p:tagLst>
</file>

<file path=ppt/tags/tag73.xml><?xml version="1.0" encoding="utf-8"?>
<p:tagLst xmlns:a="http://schemas.openxmlformats.org/drawingml/2006/main" xmlns:r="http://schemas.openxmlformats.org/officeDocument/2006/relationships" xmlns:p="http://schemas.openxmlformats.org/presentationml/2006/main">
  <p:tag name="KSO_WM_SLIDE_BACKGROUND_TYPE" val="bottomTop"/>
</p:tagLst>
</file>

<file path=ppt/tags/tag74.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i*1"/>
  <p:tag name="KSO_WM_UNIT_LAYERLEVEL" val="1"/>
  <p:tag name="KSO_WM_TAG_VERSION" val="1.0"/>
  <p:tag name="KSO_WM_BEAUTIFY_FLAG" val="#wm#"/>
  <p:tag name="KSO_WM_UNIT_SUBTYPE" val="h"/>
  <p:tag name="KSO_WM_UNIT_TYPE" val="i"/>
  <p:tag name="KSO_WM_UNIT_INDEX" val="1"/>
  <p:tag name="KSO_WM_UNIT_BK_DARK_LIGHT" val="2"/>
</p:tagLst>
</file>

<file path=ppt/tags/tag75.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i*1"/>
  <p:tag name="KSO_WM_UNIT_LAYERLEVEL" val="1"/>
  <p:tag name="KSO_WM_TAG_VERSION" val="1.0"/>
  <p:tag name="KSO_WM_BEAUTIFY_FLAG" val="#wm#"/>
  <p:tag name="KSO_WM_UNIT_SUBTYPE" val="h"/>
  <p:tag name="KSO_WM_UNIT_TYPE" val="i"/>
  <p:tag name="KSO_WM_UNIT_INDEX" val="1"/>
  <p:tag name="KSO_WM_UNIT_BK_DARK_LIGHT" val="2"/>
</p:tagLst>
</file>

<file path=ppt/tags/tag82.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Lst>
</file>

<file path=ppt/tags/tag83.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Lst>
</file>

<file path=ppt/tags/tag84.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Lst>
</file>

<file path=ppt/tags/tag85.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Lst>
</file>

<file path=ppt/tags/tag86.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Lst>
</file>

<file path=ppt/tags/tag87.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SLIDE_BACKGROUND_TYPE" val="belt"/>
</p:tagLst>
</file>

<file path=ppt/tags/tag96.xml><?xml version="1.0" encoding="utf-8"?>
<p:tagLst xmlns:a="http://schemas.openxmlformats.org/drawingml/2006/main" xmlns:r="http://schemas.openxmlformats.org/officeDocument/2006/relationships" xmlns:p="http://schemas.openxmlformats.org/presentationml/2006/main">
  <p:tag name="KSO_WM_SLIDE_BACKGROUND_TYPE" val="belt"/>
</p:tagLst>
</file>

<file path=ppt/tags/tag97.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7*i*1"/>
  <p:tag name="KSO_WM_UNIT_LAYERLEVEL" val="1"/>
  <p:tag name="KSO_WM_TAG_VERSION" val="1.0"/>
  <p:tag name="KSO_WM_BEAUTIFY_FLAG" val="#wm#"/>
  <p:tag name="KSO_WM_UNIT_SUBTYPE" val="h"/>
  <p:tag name="KSO_WM_UNIT_TYPE" val="i"/>
  <p:tag name="KSO_WM_UNIT_INDEX" val="1"/>
  <p:tag name="KSO_WM_UNIT_BK_DARK_LIGHT" val="2"/>
</p:tagLst>
</file>

<file path=ppt/tags/tag98.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主题">
  <a:themeElements>
    <a:clrScheme name="20186725">
      <a:dk1>
        <a:srgbClr val="000000"/>
      </a:dk1>
      <a:lt1>
        <a:srgbClr val="FFFFFF"/>
      </a:lt1>
      <a:dk2>
        <a:srgbClr val="F0F0F0"/>
      </a:dk2>
      <a:lt2>
        <a:srgbClr val="FFFFFF"/>
      </a:lt2>
      <a:accent1>
        <a:srgbClr val="1B5B8F"/>
      </a:accent1>
      <a:accent2>
        <a:srgbClr val="2D6A7E"/>
      </a:accent2>
      <a:accent3>
        <a:srgbClr val="3F786C"/>
      </a:accent3>
      <a:accent4>
        <a:srgbClr val="52875B"/>
      </a:accent4>
      <a:accent5>
        <a:srgbClr val="649549"/>
      </a:accent5>
      <a:accent6>
        <a:srgbClr val="76A438"/>
      </a:accent6>
      <a:hlink>
        <a:srgbClr val="0F6FC6"/>
      </a:hlink>
      <a:folHlink>
        <a:srgbClr val="BFBFB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2968</Words>
  <Application>Microsoft Office PowerPoint</Application>
  <PresentationFormat>自訂</PresentationFormat>
  <Paragraphs>220</Paragraphs>
  <Slides>41</Slides>
  <Notes>13</Notes>
  <HiddenSlides>0</HiddenSlides>
  <MMClips>0</MMClips>
  <ScaleCrop>false</ScaleCrop>
  <HeadingPairs>
    <vt:vector size="4" baseType="variant">
      <vt:variant>
        <vt:lpstr>佈景主題</vt:lpstr>
      </vt:variant>
      <vt:variant>
        <vt:i4>2</vt:i4>
      </vt:variant>
      <vt:variant>
        <vt:lpstr>投影片標題</vt:lpstr>
      </vt:variant>
      <vt:variant>
        <vt:i4>41</vt:i4>
      </vt:variant>
    </vt:vector>
  </HeadingPairs>
  <TitlesOfParts>
    <vt:vector size="43" baseType="lpstr">
      <vt:lpstr>Office 主题</vt:lpstr>
      <vt:lpstr>1_Office 主题</vt:lpstr>
      <vt:lpstr>PowerPoint 簡報</vt:lpstr>
      <vt:lpstr>小群內的分工</vt:lpstr>
      <vt:lpstr>PowerPoint 簡報</vt:lpstr>
      <vt:lpstr>PowerPoint 簡報</vt:lpstr>
      <vt:lpstr>PowerPoint 簡報</vt:lpstr>
      <vt:lpstr>適當的規模</vt:lpstr>
      <vt:lpstr>PowerPoint 簡報</vt:lpstr>
      <vt:lpstr>PowerPoint 簡報</vt:lpstr>
      <vt:lpstr>PowerPoint 簡報</vt:lpstr>
      <vt:lpstr>效率：(與英明領導無關)</vt:lpstr>
      <vt:lpstr>PowerPoint 簡報</vt:lpstr>
      <vt:lpstr>PowerPoint 簡報</vt:lpstr>
      <vt:lpstr>PowerPoint 簡報</vt:lpstr>
      <vt:lpstr>對的開始與結束時機</vt:lpstr>
      <vt:lpstr>PowerPoint 簡報</vt:lpstr>
      <vt:lpstr>PowerPoint 簡報</vt:lpstr>
      <vt:lpstr>PowerPoint 簡報</vt:lpstr>
      <vt:lpstr>PowerPoint 簡報</vt:lpstr>
      <vt:lpstr>PowerPoint 簡報</vt:lpstr>
      <vt:lpstr>綜整向量的注意事項</vt:lpstr>
      <vt:lpstr>PowerPoint 簡報</vt:lpstr>
      <vt:lpstr>學習者的主體意願</vt:lpstr>
      <vt:lpstr>PowerPoint 簡報</vt:lpstr>
      <vt:lpstr>——環境</vt:lpstr>
      <vt:lpstr>構建多元的環境，回應多元的需求 </vt:lpstr>
      <vt:lpstr>構建群學中的安全環境</vt:lpstr>
      <vt:lpstr>PowerPoint 簡報</vt:lpstr>
      <vt:lpstr>群學如何增加洞見?</vt:lpstr>
      <vt:lpstr>PowerPoint 簡報</vt:lpstr>
      <vt:lpstr>PowerPoint 簡報</vt:lpstr>
      <vt:lpstr>PowerPoint 簡報</vt:lpstr>
      <vt:lpstr>PowerPoint 簡報</vt:lpstr>
      <vt:lpstr>百花齊放——群學的多元形式</vt:lpstr>
      <vt:lpstr>PowerPoint 簡報</vt:lpstr>
      <vt:lpstr>PowerPoint 簡報</vt:lpstr>
      <vt:lpstr>PowerPoint 簡報</vt:lpstr>
      <vt:lpstr>百川入海——群學的設計原則</vt:lpstr>
      <vt:lpstr>PowerPoint 簡報</vt:lpstr>
      <vt:lpstr>百家爭鳴——群學的暢想</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Administrator</dc:creator>
  <cp:lastModifiedBy>lingyu</cp:lastModifiedBy>
  <cp:revision>37</cp:revision>
  <dcterms:created xsi:type="dcterms:W3CDTF">2021-06-11T03:14:00Z</dcterms:created>
  <dcterms:modified xsi:type="dcterms:W3CDTF">2021-12-22T08:36:21Z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24FCB4C7A72B4B18BCD9765455BB2C75</vt:lpwstr>
  </property>
  <property fmtid="{D5CDD505-2E9C-101B-9397-08002B2CF9AE}" pid="3" name="KSOProductBuildVer">
    <vt:lpwstr>2052-11.1.0.10577</vt:lpwstr>
  </property>
</Properties>
</file>