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7" r:id="rId4"/>
    <p:sldId id="266" r:id="rId5"/>
    <p:sldId id="268" r:id="rId6"/>
    <p:sldId id="270" r:id="rId7"/>
    <p:sldId id="271" r:id="rId8"/>
    <p:sldId id="272" r:id="rId9"/>
    <p:sldId id="273" r:id="rId10"/>
    <p:sldId id="262" r:id="rId11"/>
    <p:sldId id="274" r:id="rId12"/>
    <p:sldId id="275" r:id="rId13"/>
    <p:sldId id="264" r:id="rId14"/>
    <p:sldId id="276" r:id="rId15"/>
    <p:sldId id="263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31"/>
    <p:restoredTop sz="76959" autoAdjust="0"/>
  </p:normalViewPr>
  <p:slideViewPr>
    <p:cSldViewPr>
      <p:cViewPr varScale="1">
        <p:scale>
          <a:sx n="65" d="100"/>
          <a:sy n="65" d="100"/>
        </p:scale>
        <p:origin x="208" y="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85FD6-CC7A-B542-9E6A-96218CD948C4}" type="datetimeFigureOut">
              <a:rPr kumimoji="1" lang="zh-TW" altLang="en-US" smtClean="0"/>
              <a:t>2020/7/16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E9C3B-22A3-7440-891F-B2DB5F120F4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6046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0E9C3B-22A3-7440-891F-B2DB5F120F41}" type="slidenum">
              <a:rPr kumimoji="1" lang="zh-TW" altLang="en-US" smtClean="0"/>
              <a:t>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15519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0E9C3B-22A3-7440-891F-B2DB5F120F41}" type="slidenum">
              <a:rPr kumimoji="1" lang="zh-TW" altLang="en-US" smtClean="0"/>
              <a:t>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10158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0E9C3B-22A3-7440-891F-B2DB5F120F41}" type="slidenum">
              <a:rPr kumimoji="1" lang="zh-TW" altLang="en-US" smtClean="0"/>
              <a:t>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80415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E9C3B-22A3-7440-891F-B2DB5F120F41}" type="slidenum">
              <a:rPr kumimoji="1" lang="zh-TW" altLang="en-US" smtClean="0"/>
              <a:t>8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42787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E9C3B-22A3-7440-891F-B2DB5F120F41}" type="slidenum">
              <a:rPr kumimoji="1" lang="zh-TW" altLang="en-US" smtClean="0"/>
              <a:t>9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33540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2020/7/16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2020/7/16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2020/7/16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2020/7/16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教育中商業與公共的份際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2637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公共服務／商品服務之間的份際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全部採用公共服務邏輯，容易掉入政府失靈的陷阱。</a:t>
            </a: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全部採用商品服務邏輯，容易掉入市場失靈的陷阱。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6618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台灣教育現況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強迫入學條例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vs.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實驗教育申請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經費補助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1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、學前教育階段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 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公立幼兒園：免學費</a:t>
            </a: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　　　 私立幼兒園：每學期最高補助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15,000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元</a:t>
            </a: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、義務教育階段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3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、高中職、五專前三年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     (1)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技職專專業科群、五專前三年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不分公私立，全面免納學費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     (2)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公私立高中者家戶所得總額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148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萬以下者，免納學費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     (3)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私立高中者家戶所得總額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148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萬以上者，免納學費</a:t>
            </a:r>
          </a:p>
        </p:txBody>
      </p:sp>
    </p:spTree>
    <p:extLst>
      <p:ext uri="{BB962C8B-B14F-4D97-AF65-F5344CB8AC3E}">
        <p14:creationId xmlns:p14="http://schemas.microsoft.com/office/powerpoint/2010/main" val="3811274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實驗教育經費補助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、義務教育階段：無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、高中職、五專前三年：有</a:t>
            </a:r>
          </a:p>
        </p:txBody>
      </p:sp>
    </p:spTree>
    <p:extLst>
      <p:ext uri="{BB962C8B-B14F-4D97-AF65-F5344CB8AC3E}">
        <p14:creationId xmlns:p14="http://schemas.microsoft.com/office/powerpoint/2010/main" val="3184675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思考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誰可以參與實驗教育？</a:t>
            </a: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誰可以辦理實驗教育團體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機構？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受監督範圍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財務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課程內容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marL="0" indent="0">
              <a:lnSpc>
                <a:spcPct val="150000"/>
              </a:lnSpc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3980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保障學生學習權及家長教育選擇權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非以營利為目的，採用實驗教育，以培養德、智、體、群、美五育均衡發展之健全國民為目的所辦理之教育。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申請制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個人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實驗教育名稱、目的、方式、內容、預期成效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團體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、機構：計畫經費來源及財務規劃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256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討論題綱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在實驗教育中實施教育券會促進公共性或商業性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為什麼總是右派在支持教育券，而不是左派人士倡議？</a:t>
            </a:r>
          </a:p>
          <a:p>
            <a:pPr marL="0" indent="0">
              <a:buNone/>
            </a:pP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公共服務從業人員的勞動條件為何？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　是否以提供職務保障為必要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鐵飯碗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2143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644940"/>
              </p:ext>
            </p:extLst>
          </p:nvPr>
        </p:nvGraphicFramePr>
        <p:xfrm>
          <a:off x="457200" y="1600200"/>
          <a:ext cx="8229600" cy="3535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itchFamily="65" charset="-120"/>
                          <a:ea typeface="標楷體" pitchFamily="65" charset="-120"/>
                        </a:rPr>
                        <a:t>公共服務本質要件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itchFamily="65" charset="-120"/>
                          <a:ea typeface="標楷體" pitchFamily="65" charset="-120"/>
                        </a:rPr>
                        <a:t>商品服務本質要件</a:t>
                      </a:r>
                      <a:endParaRPr lang="en-US" altLang="zh-TW" sz="2800" dirty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itchFamily="65" charset="-120"/>
                          <a:ea typeface="標楷體" pitchFamily="65" charset="-120"/>
                        </a:rPr>
                        <a:t>平等參與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itchFamily="65" charset="-120"/>
                          <a:ea typeface="標楷體" pitchFamily="65" charset="-120"/>
                        </a:rPr>
                        <a:t>供需法則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itchFamily="65" charset="-120"/>
                          <a:ea typeface="標楷體" pitchFamily="65" charset="-120"/>
                        </a:rPr>
                        <a:t>公益規準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itchFamily="65" charset="-120"/>
                          <a:ea typeface="標楷體" pitchFamily="65" charset="-120"/>
                        </a:rPr>
                        <a:t>促銷賣相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itchFamily="65" charset="-120"/>
                          <a:ea typeface="標楷體" pitchFamily="65" charset="-120"/>
                        </a:rPr>
                        <a:t>社會分擔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itchFamily="65" charset="-120"/>
                          <a:ea typeface="標楷體" pitchFamily="65" charset="-120"/>
                        </a:rPr>
                        <a:t>各自負擔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itchFamily="65" charset="-120"/>
                          <a:ea typeface="標楷體" pitchFamily="65" charset="-120"/>
                        </a:rPr>
                        <a:t>權責相符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itchFamily="65" charset="-120"/>
                          <a:ea typeface="標楷體" pitchFamily="65" charset="-120"/>
                        </a:rPr>
                        <a:t>權利金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itchFamily="65" charset="-120"/>
                          <a:ea typeface="標楷體" pitchFamily="65" charset="-120"/>
                        </a:rPr>
                        <a:t>公開透明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itchFamily="65" charset="-120"/>
                          <a:ea typeface="標楷體" pitchFamily="65" charset="-120"/>
                        </a:rPr>
                        <a:t>商業機密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7" name="內容版面配置區 6">
            <a:extLst>
              <a:ext uri="{FF2B5EF4-FFF2-40B4-BE49-F238E27FC236}">
                <a16:creationId xmlns:a16="http://schemas.microsoft.com/office/drawing/2014/main" id="{8D9FD0A0-593E-6A44-8FA2-27088C5F06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4824"/>
            <a:ext cx="9098754" cy="3096344"/>
          </a:xfrm>
        </p:spPr>
      </p:pic>
    </p:spTree>
    <p:extLst>
      <p:ext uri="{BB962C8B-B14F-4D97-AF65-F5344CB8AC3E}">
        <p14:creationId xmlns:p14="http://schemas.microsoft.com/office/powerpoint/2010/main" val="3005017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實驗教育是什麼？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為鼓勵教育創新與實驗，保障學生學習權及家長教育選擇權。亦即，每個人都有動手打造符合自己需求的教育的權利。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實驗教育三法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高級中等以下教育階段非學校型態實驗教育實施條例：個人、團體、機構實驗教育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學校型態實驗教育實施條例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公立國民小學及國民中學委託私人辦理條例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655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實驗教育是什麼？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就教育本身：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知識的生產本身具備外部效益（公益規準）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教育應是反壓迫、反主流、反壟斷的（平等參與）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CN" altLang="en-US" dirty="0">
                <a:latin typeface="標楷體" pitchFamily="65" charset="-120"/>
                <a:ea typeface="標楷體" pitchFamily="65" charset="-120"/>
              </a:rPr>
              <a:t>教育應是反黑箱、反獨裁，朝向公開透明的（公開透明）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教育應具有「準公共財」的性質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987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實驗教育是什麼？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就實驗教育而言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具備獨特性跟創新的意涵，具外部效益。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對學習者本身，實驗教育提供全人發展的環境。 </a:t>
            </a: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對話性、參與性​：公共治理氛圍與民主溝通。（公開透</a:t>
            </a:r>
            <a:r>
              <a:rPr lang="zh-CN" altLang="en-US" dirty="0">
                <a:latin typeface="標楷體" pitchFamily="65" charset="-120"/>
                <a:ea typeface="標楷體" pitchFamily="65" charset="-120"/>
              </a:rPr>
              <a:t>明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、權責相符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*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6081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實驗教育是什麼？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實驗教育的實然面：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平等參與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←→</a:t>
            </a:r>
            <a:r>
              <a:rPr lang="zh-CN" altLang="en-US" dirty="0">
                <a:latin typeface="標楷體" pitchFamily="65" charset="-120"/>
                <a:ea typeface="標楷體" pitchFamily="65" charset="-120"/>
              </a:rPr>
              <a:t>供需法則：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高收費、價高者得？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公益規準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←→</a:t>
            </a:r>
            <a:r>
              <a:rPr lang="zh-CN" altLang="en-US" dirty="0">
                <a:latin typeface="標楷體" pitchFamily="65" charset="-120"/>
                <a:ea typeface="標楷體" pitchFamily="65" charset="-120"/>
              </a:rPr>
              <a:t>促銷賣相：追求名師？</a:t>
            </a:r>
            <a:endParaRPr lang="en-US" altLang="zh-CN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社會分擔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←→</a:t>
            </a:r>
            <a:r>
              <a:rPr lang="zh-CN" altLang="en-US" dirty="0">
                <a:latin typeface="標楷體" pitchFamily="65" charset="-120"/>
                <a:ea typeface="標楷體" pitchFamily="65" charset="-120"/>
              </a:rPr>
              <a:t>各自負擔</a:t>
            </a:r>
            <a:endParaRPr lang="en-US" altLang="zh-CN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權責相符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←→</a:t>
            </a:r>
            <a:r>
              <a:rPr lang="zh-CN" altLang="en-US" dirty="0">
                <a:latin typeface="標楷體" pitchFamily="65" charset="-120"/>
                <a:ea typeface="標楷體" pitchFamily="65" charset="-120"/>
              </a:rPr>
              <a:t>權利金制：高補助、低要求？</a:t>
            </a:r>
            <a:endParaRPr lang="en-US" altLang="zh-CN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公開透明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←→</a:t>
            </a:r>
            <a:r>
              <a:rPr lang="zh-CN" altLang="en-US" dirty="0">
                <a:latin typeface="標楷體" pitchFamily="65" charset="-120"/>
                <a:ea typeface="標楷體" pitchFamily="65" charset="-120"/>
              </a:rPr>
              <a:t>商業機密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4588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公共服務的實驗教育長甚麼樣子？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以「實驗教育公共化：部分班級辦理實驗教育」為例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推動內容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在公立中小學中，以「班級」為單位，拉出實驗教育的空間。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推動目的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為公立學校內部分有實驗教育動能熱情的教師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開創與體制外相近的實驗教育工作空間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為體制內中低社經、弱勢家庭或特殊需求但無法經學校特教鑑定取得特殊生身分，卻又不適應目前體制內教學方式之學生，有平等教育選擇權以及享有國民教育經費水準的平等受教權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對照公共服務本質要件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平等參與：只要有意願的家長、學生都有加入的權利。</a:t>
            </a: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公益規準：不迫於課綱限制、主科進度壓縮，以促進學習者適性發展為目標。</a:t>
            </a: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社會分擔：場地是國家的，教師則為國家聘用。</a:t>
            </a: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權責相符：公立學校接受越多的集體分擔、接受越多監督。</a:t>
            </a: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公開透明：委託公正第三方辦理用抽籤。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284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商業服務的實驗教育長甚麼樣子？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以台灣實驗教育部分現狀為例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對照商品服務本質要件</a:t>
            </a: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1700" dirty="0">
                <a:latin typeface="標楷體" pitchFamily="65" charset="-120"/>
                <a:ea typeface="標楷體" pitchFamily="65" charset="-120"/>
              </a:rPr>
              <a:t>供需法則：高昂的實驗教育；入學機制具選擇性，並不一定包容特殊需求及弱勢生，而是可負擔者拿。</a:t>
            </a:r>
            <a:endParaRPr lang="en-US" altLang="zh-TW" sz="1700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1700" dirty="0">
                <a:latin typeface="標楷體" pitchFamily="65" charset="-120"/>
                <a:ea typeface="標楷體" pitchFamily="65" charset="-120"/>
              </a:rPr>
              <a:t>促銷賣相：將利益放在教學目標之前，有意願辦學者，不一定有前述全人發展的理念，而是販賣某些情節（培育國際化、高科技人才等）讓家長、學生趨之若鶩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，招生順利，組織迅速擴張。</a:t>
            </a:r>
            <a:endParaRPr lang="en-US" altLang="zh-TW" sz="1700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1700" dirty="0">
                <a:latin typeface="標楷體" pitchFamily="65" charset="-120"/>
                <a:ea typeface="標楷體" pitchFamily="65" charset="-120"/>
              </a:rPr>
              <a:t>各自分擔：使用者付費，經濟能力成為門檻。</a:t>
            </a:r>
            <a:endParaRPr lang="en-US" altLang="zh-TW" sz="1700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1700" dirty="0">
                <a:latin typeface="標楷體" pitchFamily="65" charset="-120"/>
                <a:ea typeface="標楷體" pitchFamily="65" charset="-120"/>
              </a:rPr>
              <a:t>權利金：部分要求高補貼低介入</a:t>
            </a:r>
          </a:p>
          <a:p>
            <a:pPr lvl="1"/>
            <a:r>
              <a:rPr lang="zh-TW" altLang="en-US" sz="1700" dirty="0">
                <a:latin typeface="標楷體" pitchFamily="65" charset="-120"/>
                <a:ea typeface="標楷體" pitchFamily="65" charset="-120"/>
              </a:rPr>
              <a:t>商業機密：教育理念、課程設計、教室開放與教學過程並不一定可供大眾檢視。親師生等利害關係人，不一定能透過民主機制，參與該教育組織的決策與經營。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團體間交流少，將課程設計、活動內容視為團體中的智慧財。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039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854</Words>
  <Application>Microsoft Macintosh PowerPoint</Application>
  <PresentationFormat>如螢幕大小 (4:3)</PresentationFormat>
  <Paragraphs>98</Paragraphs>
  <Slides>15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0" baseType="lpstr">
      <vt:lpstr>新細明體</vt:lpstr>
      <vt:lpstr>標楷體</vt:lpstr>
      <vt:lpstr>Arial</vt:lpstr>
      <vt:lpstr>Calibri</vt:lpstr>
      <vt:lpstr>Office 佈景主題</vt:lpstr>
      <vt:lpstr>教育中商業與公共的份際</vt:lpstr>
      <vt:lpstr>PowerPoint 簡報</vt:lpstr>
      <vt:lpstr>PowerPoint 簡報</vt:lpstr>
      <vt:lpstr>實驗教育是什麼？</vt:lpstr>
      <vt:lpstr>實驗教育是什麼？</vt:lpstr>
      <vt:lpstr>實驗教育是什麼？</vt:lpstr>
      <vt:lpstr>實驗教育是什麼？</vt:lpstr>
      <vt:lpstr>公共服務的實驗教育長甚麼樣子？</vt:lpstr>
      <vt:lpstr>商業服務的實驗教育長甚麼樣子？</vt:lpstr>
      <vt:lpstr>公共服務／商品服務之間的份際</vt:lpstr>
      <vt:lpstr>台灣教育現況</vt:lpstr>
      <vt:lpstr>PowerPoint 簡報</vt:lpstr>
      <vt:lpstr>思考</vt:lpstr>
      <vt:lpstr>PowerPoint 簡報</vt:lpstr>
      <vt:lpstr>討論題綱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教育中商業與公共的份際</dc:title>
  <dc:creator>lingyu</dc:creator>
  <cp:lastModifiedBy>穎瑄 柯</cp:lastModifiedBy>
  <cp:revision>27</cp:revision>
  <dcterms:created xsi:type="dcterms:W3CDTF">2020-07-13T11:36:39Z</dcterms:created>
  <dcterms:modified xsi:type="dcterms:W3CDTF">2020-07-16T09:42:36Z</dcterms:modified>
</cp:coreProperties>
</file>