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rgbClr val="CBCCD3"/>
          </a:solidFill>
        </a:fill>
      </a:tcStyle>
    </a:wholeTbl>
    <a:band2H>
      <a:tcTxStyle b="def" i="def"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381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381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rgbClr val="FFCCD1"/>
          </a:solidFill>
        </a:fill>
      </a:tcStyle>
    </a:wholeTbl>
    <a:band2H>
      <a:tcTxStyle b="def" i="def"/>
      <a:tcStyle>
        <a:tcBdr/>
        <a:fill>
          <a:solidFill>
            <a:srgbClr val="FFE7E9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381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381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rgbClr val="CBD0DD"/>
          </a:solidFill>
        </a:fill>
      </a:tcStyle>
    </a:wholeTbl>
    <a:band2H>
      <a:tcTxStyle b="def" i="def"/>
      <a:tcStyle>
        <a:tcBdr/>
        <a:fill>
          <a:solidFill>
            <a:srgbClr val="E7E9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381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381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 b="def" i="def"/>
      <a:tcStyle>
        <a:tcBdr/>
        <a:fill>
          <a:solidFill>
            <a:srgbClr val="FEF6E0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6E0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rgbClr val="CBCCD3"/>
          </a:solidFill>
        </a:fill>
      </a:tcStyle>
    </a:wholeTbl>
    <a:band2H>
      <a:tcTxStyle b="def" i="def"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38100" cap="flat">
              <a:solidFill>
                <a:srgbClr val="FEF6E0"/>
              </a:solidFill>
              <a:prstDash val="solid"/>
              <a:round/>
            </a:ln>
          </a:top>
          <a:bottom>
            <a:ln w="127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EF6E0"/>
      </a:tcTxStyle>
      <a:tcStyle>
        <a:tcBdr>
          <a:left>
            <a:ln w="12700" cap="flat">
              <a:solidFill>
                <a:srgbClr val="FEF6E0"/>
              </a:solidFill>
              <a:prstDash val="solid"/>
              <a:round/>
            </a:ln>
          </a:left>
          <a:right>
            <a:ln w="12700" cap="flat">
              <a:solidFill>
                <a:srgbClr val="FEF6E0"/>
              </a:solidFill>
              <a:prstDash val="solid"/>
              <a:round/>
            </a:ln>
          </a:right>
          <a:top>
            <a:ln w="12700" cap="flat">
              <a:solidFill>
                <a:srgbClr val="FEF6E0"/>
              </a:solidFill>
              <a:prstDash val="solid"/>
              <a:round/>
            </a:ln>
          </a:top>
          <a:bottom>
            <a:ln w="38100" cap="flat">
              <a:solidFill>
                <a:srgbClr val="FEF6E0"/>
              </a:solidFill>
              <a:prstDash val="solid"/>
              <a:round/>
            </a:ln>
          </a:bottom>
          <a:insideH>
            <a:ln w="12700" cap="flat">
              <a:solidFill>
                <a:srgbClr val="FEF6E0"/>
              </a:solidFill>
              <a:prstDash val="solid"/>
              <a:round/>
            </a:ln>
          </a:insideH>
          <a:insideV>
            <a:ln w="12700" cap="flat">
              <a:solidFill>
                <a:srgbClr val="FEF6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大標題文字"/>
          <p:cNvSpPr txBox="1"/>
          <p:nvPr>
            <p:ph type="title"/>
          </p:nvPr>
        </p:nvSpPr>
        <p:spPr>
          <a:xfrm>
            <a:off x="4611199" y="3098500"/>
            <a:ext cx="16386902" cy="1470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19" name="內文層級一…"/>
          <p:cNvSpPr txBox="1"/>
          <p:nvPr>
            <p:ph type="body" sz="quarter" idx="1"/>
          </p:nvPr>
        </p:nvSpPr>
        <p:spPr>
          <a:xfrm>
            <a:off x="4801849" y="4416700"/>
            <a:ext cx="8494802" cy="1752601"/>
          </a:xfrm>
          <a:prstGeom prst="rect">
            <a:avLst/>
          </a:prstGeom>
        </p:spPr>
        <p:txBody>
          <a:bodyPr/>
          <a:lstStyle>
            <a:lvl1pPr marL="450850" indent="-444500" algn="ctr">
              <a:buClrTx/>
              <a:buSzTx/>
              <a:buFontTx/>
              <a:buNone/>
            </a:lvl1pPr>
            <a:lvl2pPr marL="450850" indent="12700" algn="ctr">
              <a:buClrTx/>
              <a:buSzTx/>
              <a:buFontTx/>
              <a:buNone/>
            </a:lvl2pPr>
            <a:lvl3pPr marL="450850" indent="469900" algn="ctr">
              <a:buClrTx/>
              <a:buSzTx/>
              <a:buFontTx/>
              <a:buNone/>
            </a:lvl3pPr>
            <a:lvl4pPr marL="450850" indent="927100" algn="ctr">
              <a:buClrTx/>
              <a:buSzTx/>
              <a:buFontTx/>
              <a:buNone/>
            </a:lvl4pPr>
            <a:lvl5pPr marL="450850" indent="1384300" algn="ctr">
              <a:buClrTx/>
              <a:buSzTx/>
              <a:buFontTx/>
              <a:buNone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0" name="Google Shape;17;p3"/>
          <p:cNvSpPr/>
          <p:nvPr/>
        </p:nvSpPr>
        <p:spPr>
          <a:xfrm>
            <a:off x="2372569" y="8228148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0B1D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1" name="Google Shape;20;p3"/>
          <p:cNvSpPr/>
          <p:nvPr/>
        </p:nvSpPr>
        <p:spPr>
          <a:xfrm>
            <a:off x="4725544" y="8228148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2" name="Google Shape;23;p3"/>
          <p:cNvSpPr/>
          <p:nvPr/>
        </p:nvSpPr>
        <p:spPr>
          <a:xfrm>
            <a:off x="3549057" y="6169295"/>
            <a:ext cx="2352975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0B1D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" name="Google Shape;26;p3"/>
          <p:cNvSpPr/>
          <p:nvPr/>
        </p:nvSpPr>
        <p:spPr>
          <a:xfrm>
            <a:off x="2372569" y="4110442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EBC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" name="Google Shape;29;p3"/>
          <p:cNvSpPr/>
          <p:nvPr/>
        </p:nvSpPr>
        <p:spPr>
          <a:xfrm>
            <a:off x="1196083" y="2051590"/>
            <a:ext cx="2352975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5" name="Google Shape;32;p3"/>
          <p:cNvSpPr/>
          <p:nvPr/>
        </p:nvSpPr>
        <p:spPr>
          <a:xfrm>
            <a:off x="19595" y="-7263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0B1D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6" name="Google Shape;35;p3"/>
          <p:cNvSpPr/>
          <p:nvPr/>
        </p:nvSpPr>
        <p:spPr>
          <a:xfrm rot="10800000">
            <a:off x="3408445" y="3421529"/>
            <a:ext cx="1093623" cy="956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0B1D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" name="Google Shape;38;p3"/>
          <p:cNvSpPr/>
          <p:nvPr/>
        </p:nvSpPr>
        <p:spPr>
          <a:xfrm>
            <a:off x="19595" y="8228148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8" name="Google Shape;41;p3"/>
          <p:cNvSpPr/>
          <p:nvPr/>
        </p:nvSpPr>
        <p:spPr>
          <a:xfrm rot="10800000">
            <a:off x="16268628" y="670283"/>
            <a:ext cx="1093623" cy="956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0B1D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9" name="Google Shape;44;p3"/>
          <p:cNvSpPr/>
          <p:nvPr/>
        </p:nvSpPr>
        <p:spPr>
          <a:xfrm>
            <a:off x="15638958" y="8228148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EBC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" name="Google Shape;47;p3"/>
          <p:cNvSpPr/>
          <p:nvPr/>
        </p:nvSpPr>
        <p:spPr>
          <a:xfrm rot="10800000">
            <a:off x="1196082" y="8228147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1" name="Google Shape;50;p3"/>
          <p:cNvSpPr/>
          <p:nvPr/>
        </p:nvSpPr>
        <p:spPr>
          <a:xfrm rot="10800000">
            <a:off x="15394482" y="8438304"/>
            <a:ext cx="1093623" cy="956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" name="Google Shape;53;p3"/>
          <p:cNvSpPr/>
          <p:nvPr/>
        </p:nvSpPr>
        <p:spPr>
          <a:xfrm>
            <a:off x="15941298" y="1208898"/>
            <a:ext cx="956098" cy="836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EBC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3" name="Google Shape;56;p3"/>
          <p:cNvSpPr/>
          <p:nvPr/>
        </p:nvSpPr>
        <p:spPr>
          <a:xfrm>
            <a:off x="19595" y="4110442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0B1D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" name="Google Shape;59;p3"/>
          <p:cNvSpPr/>
          <p:nvPr/>
        </p:nvSpPr>
        <p:spPr>
          <a:xfrm rot="10800000">
            <a:off x="19595" y="6169293"/>
            <a:ext cx="2352975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FEBC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5" name="Google Shape;62;p3"/>
          <p:cNvSpPr/>
          <p:nvPr/>
        </p:nvSpPr>
        <p:spPr>
          <a:xfrm>
            <a:off x="-1156892" y="2051590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6" name="Google Shape;65;p3"/>
          <p:cNvSpPr/>
          <p:nvPr/>
        </p:nvSpPr>
        <p:spPr>
          <a:xfrm rot="10800000">
            <a:off x="-1147367" y="8228147"/>
            <a:ext cx="2352976" cy="2058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00B1D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內文層級一…"/>
          <p:cNvSpPr txBox="1"/>
          <p:nvPr>
            <p:ph type="body" sz="quarter" idx="1"/>
          </p:nvPr>
        </p:nvSpPr>
        <p:spPr>
          <a:xfrm>
            <a:off x="2041849" y="3149425"/>
            <a:ext cx="4038601" cy="4526101"/>
          </a:xfrm>
          <a:prstGeom prst="rect">
            <a:avLst/>
          </a:prstGeom>
        </p:spPr>
        <p:txBody>
          <a:bodyPr/>
          <a:lstStyle>
            <a:lvl1pPr indent="-406400">
              <a:spcBef>
                <a:spcPts val="500"/>
              </a:spcBef>
              <a:buClr>
                <a:srgbClr val="FEF6E0"/>
              </a:buClr>
              <a:buSzPts val="2800"/>
              <a:defRPr sz="2800">
                <a:solidFill>
                  <a:srgbClr val="FEF6E0"/>
                </a:solidFill>
              </a:defRPr>
            </a:lvl1pPr>
            <a:lvl2pPr marL="977900" indent="-444500">
              <a:spcBef>
                <a:spcPts val="500"/>
              </a:spcBef>
              <a:buClr>
                <a:srgbClr val="FEF6E0"/>
              </a:buClr>
              <a:buSzPts val="2800"/>
              <a:defRPr sz="2800">
                <a:solidFill>
                  <a:srgbClr val="FEF6E0"/>
                </a:solidFill>
              </a:defRPr>
            </a:lvl2pPr>
            <a:lvl3pPr marL="1513839" indent="-497839">
              <a:spcBef>
                <a:spcPts val="500"/>
              </a:spcBef>
              <a:buClr>
                <a:srgbClr val="FEF6E0"/>
              </a:buClr>
              <a:buSzPts val="2800"/>
              <a:defRPr sz="2800">
                <a:solidFill>
                  <a:srgbClr val="FEF6E0"/>
                </a:solidFill>
              </a:defRPr>
            </a:lvl3pPr>
            <a:lvl4pPr marL="2019300" indent="-533400">
              <a:spcBef>
                <a:spcPts val="500"/>
              </a:spcBef>
              <a:buClr>
                <a:srgbClr val="FEF6E0"/>
              </a:buClr>
              <a:buSzPts val="2800"/>
              <a:defRPr sz="2800">
                <a:solidFill>
                  <a:srgbClr val="FEF6E0"/>
                </a:solidFill>
              </a:defRPr>
            </a:lvl4pPr>
            <a:lvl5pPr marL="2476500" indent="-533400">
              <a:spcBef>
                <a:spcPts val="500"/>
              </a:spcBef>
              <a:buClr>
                <a:srgbClr val="FEF6E0"/>
              </a:buClr>
              <a:buSzPts val="2800"/>
              <a:defRPr sz="2800">
                <a:solidFill>
                  <a:srgbClr val="FEF6E0"/>
                </a:solidFill>
              </a:defRPr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5" name="Google Shape;76;p6"/>
          <p:cNvSpPr txBox="1"/>
          <p:nvPr>
            <p:ph type="body" sz="quarter" idx="21"/>
          </p:nvPr>
        </p:nvSpPr>
        <p:spPr>
          <a:xfrm>
            <a:off x="6710899" y="3149425"/>
            <a:ext cx="4038601" cy="4526101"/>
          </a:xfrm>
          <a:prstGeom prst="rect">
            <a:avLst/>
          </a:prstGeom>
        </p:spPr>
        <p:txBody>
          <a:bodyPr/>
          <a:lstStyle/>
          <a:p>
            <a:pPr indent="-406400">
              <a:spcBef>
                <a:spcPts val="500"/>
              </a:spcBef>
              <a:buClr>
                <a:srgbClr val="FEF6E0"/>
              </a:buClr>
              <a:buSzPts val="2800"/>
              <a:defRPr sz="2800">
                <a:solidFill>
                  <a:srgbClr val="FEF6E0"/>
                </a:solidFill>
              </a:defRPr>
            </a:pPr>
          </a:p>
        </p:txBody>
      </p:sp>
      <p:sp>
        <p:nvSpPr>
          <p:cNvPr id="46" name="大標題文字"/>
          <p:cNvSpPr txBox="1"/>
          <p:nvPr>
            <p:ph type="title"/>
          </p:nvPr>
        </p:nvSpPr>
        <p:spPr>
          <a:xfrm>
            <a:off x="-65125" y="880600"/>
            <a:ext cx="15637500" cy="14700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EBC1D"/>
                </a:solidFill>
              </a:defRPr>
            </a:lvl1pPr>
          </a:lstStyle>
          <a:p>
            <a:pPr/>
            <a:r>
              <a:t>大標題文字</a:t>
            </a:r>
          </a:p>
        </p:txBody>
      </p:sp>
      <p:grpSp>
        <p:nvGrpSpPr>
          <p:cNvPr id="80" name="Google Shape;78;p6"/>
          <p:cNvGrpSpPr/>
          <p:nvPr/>
        </p:nvGrpSpPr>
        <p:grpSpPr>
          <a:xfrm>
            <a:off x="-601127" y="8275364"/>
            <a:ext cx="19546690" cy="2011651"/>
            <a:chOff x="0" y="0"/>
            <a:chExt cx="19546688" cy="2011650"/>
          </a:xfrm>
        </p:grpSpPr>
        <p:sp>
          <p:nvSpPr>
            <p:cNvPr id="47" name="Google Shape;80;p6"/>
            <p:cNvSpPr/>
            <p:nvPr/>
          </p:nvSpPr>
          <p:spPr>
            <a:xfrm>
              <a:off x="1718134" y="1005817"/>
              <a:ext cx="1149523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" name="Google Shape;83;p6"/>
            <p:cNvSpPr/>
            <p:nvPr/>
          </p:nvSpPr>
          <p:spPr>
            <a:xfrm>
              <a:off x="2868100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" name="Google Shape;86;p6"/>
            <p:cNvSpPr/>
            <p:nvPr/>
          </p:nvSpPr>
          <p:spPr>
            <a:xfrm>
              <a:off x="568166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0" name="Google Shape;89;p6"/>
            <p:cNvSpPr/>
            <p:nvPr/>
          </p:nvSpPr>
          <p:spPr>
            <a:xfrm>
              <a:off x="6317540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" name="Google Shape;92;p6"/>
            <p:cNvSpPr/>
            <p:nvPr/>
          </p:nvSpPr>
          <p:spPr>
            <a:xfrm>
              <a:off x="7467507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" name="Google Shape;95;p6"/>
            <p:cNvSpPr/>
            <p:nvPr/>
          </p:nvSpPr>
          <p:spPr>
            <a:xfrm>
              <a:off x="5167573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3" name="Google Shape;98;p6"/>
            <p:cNvSpPr/>
            <p:nvPr/>
          </p:nvSpPr>
          <p:spPr>
            <a:xfrm>
              <a:off x="4017606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4" name="Google Shape;101;p6"/>
            <p:cNvSpPr/>
            <p:nvPr/>
          </p:nvSpPr>
          <p:spPr>
            <a:xfrm>
              <a:off x="8617013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5" name="Google Shape;104;p6"/>
            <p:cNvSpPr/>
            <p:nvPr/>
          </p:nvSpPr>
          <p:spPr>
            <a:xfrm>
              <a:off x="2299933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" name="Google Shape;107;p6"/>
            <p:cNvSpPr/>
            <p:nvPr/>
          </p:nvSpPr>
          <p:spPr>
            <a:xfrm>
              <a:off x="3449900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" name="Google Shape;110;p6"/>
            <p:cNvSpPr/>
            <p:nvPr/>
          </p:nvSpPr>
          <p:spPr>
            <a:xfrm>
              <a:off x="1149966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8" name="Google Shape;113;p6"/>
            <p:cNvSpPr/>
            <p:nvPr/>
          </p:nvSpPr>
          <p:spPr>
            <a:xfrm>
              <a:off x="-1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" name="Google Shape;116;p6"/>
            <p:cNvSpPr/>
            <p:nvPr/>
          </p:nvSpPr>
          <p:spPr>
            <a:xfrm>
              <a:off x="6899340" y="0"/>
              <a:ext cx="1149523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" name="Google Shape;119;p6"/>
            <p:cNvSpPr/>
            <p:nvPr/>
          </p:nvSpPr>
          <p:spPr>
            <a:xfrm>
              <a:off x="8049307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" name="Google Shape;122;p6"/>
            <p:cNvSpPr/>
            <p:nvPr/>
          </p:nvSpPr>
          <p:spPr>
            <a:xfrm>
              <a:off x="5749373" y="0"/>
              <a:ext cx="1149523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" name="Google Shape;125;p6"/>
            <p:cNvSpPr/>
            <p:nvPr/>
          </p:nvSpPr>
          <p:spPr>
            <a:xfrm>
              <a:off x="4599406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" name="Google Shape;128;p6"/>
            <p:cNvSpPr/>
            <p:nvPr/>
          </p:nvSpPr>
          <p:spPr>
            <a:xfrm>
              <a:off x="9198813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4" name="Google Shape;131;p6"/>
            <p:cNvSpPr/>
            <p:nvPr/>
          </p:nvSpPr>
          <p:spPr>
            <a:xfrm>
              <a:off x="10916486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5" name="Google Shape;134;p6"/>
            <p:cNvSpPr/>
            <p:nvPr/>
          </p:nvSpPr>
          <p:spPr>
            <a:xfrm>
              <a:off x="12066452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" name="Google Shape;137;p6"/>
            <p:cNvSpPr/>
            <p:nvPr/>
          </p:nvSpPr>
          <p:spPr>
            <a:xfrm>
              <a:off x="15515893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" name="Google Shape;140;p6"/>
            <p:cNvSpPr/>
            <p:nvPr/>
          </p:nvSpPr>
          <p:spPr>
            <a:xfrm>
              <a:off x="16665860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8" name="Google Shape;143;p6"/>
            <p:cNvSpPr/>
            <p:nvPr/>
          </p:nvSpPr>
          <p:spPr>
            <a:xfrm>
              <a:off x="14365926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" name="Google Shape;146;p6"/>
            <p:cNvSpPr/>
            <p:nvPr/>
          </p:nvSpPr>
          <p:spPr>
            <a:xfrm>
              <a:off x="13215959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0" name="Google Shape;149;p6"/>
            <p:cNvSpPr/>
            <p:nvPr/>
          </p:nvSpPr>
          <p:spPr>
            <a:xfrm>
              <a:off x="17815365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1" name="Google Shape;152;p6"/>
            <p:cNvSpPr/>
            <p:nvPr/>
          </p:nvSpPr>
          <p:spPr>
            <a:xfrm>
              <a:off x="11498285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" name="Google Shape;155;p6"/>
            <p:cNvSpPr/>
            <p:nvPr/>
          </p:nvSpPr>
          <p:spPr>
            <a:xfrm>
              <a:off x="12648252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" name="Google Shape;158;p6"/>
            <p:cNvSpPr/>
            <p:nvPr/>
          </p:nvSpPr>
          <p:spPr>
            <a:xfrm>
              <a:off x="10348318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4" name="Google Shape;161;p6"/>
            <p:cNvSpPr/>
            <p:nvPr/>
          </p:nvSpPr>
          <p:spPr>
            <a:xfrm>
              <a:off x="16097693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" name="Google Shape;164;p6"/>
            <p:cNvSpPr/>
            <p:nvPr/>
          </p:nvSpPr>
          <p:spPr>
            <a:xfrm>
              <a:off x="17247660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" name="Google Shape;167;p6"/>
            <p:cNvSpPr/>
            <p:nvPr/>
          </p:nvSpPr>
          <p:spPr>
            <a:xfrm>
              <a:off x="14947726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7" name="Google Shape;170;p6"/>
            <p:cNvSpPr/>
            <p:nvPr/>
          </p:nvSpPr>
          <p:spPr>
            <a:xfrm>
              <a:off x="13797757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" name="Google Shape;173;p6"/>
            <p:cNvSpPr/>
            <p:nvPr/>
          </p:nvSpPr>
          <p:spPr>
            <a:xfrm>
              <a:off x="18397165" y="0"/>
              <a:ext cx="1149524" cy="10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" name="Google Shape;176;p6"/>
            <p:cNvSpPr/>
            <p:nvPr/>
          </p:nvSpPr>
          <p:spPr>
            <a:xfrm>
              <a:off x="9773566" y="1005817"/>
              <a:ext cx="1149524" cy="10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EBC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8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內文層級一…"/>
          <p:cNvSpPr txBox="1"/>
          <p:nvPr>
            <p:ph type="body" sz="quarter" idx="1"/>
          </p:nvPr>
        </p:nvSpPr>
        <p:spPr>
          <a:xfrm>
            <a:off x="1963624" y="3794450"/>
            <a:ext cx="5111701" cy="5853001"/>
          </a:xfrm>
          <a:prstGeom prst="rect">
            <a:avLst/>
          </a:prstGeom>
        </p:spPr>
        <p:txBody>
          <a:bodyPr/>
          <a:lstStyle>
            <a:lvl1pPr indent="-431800">
              <a:buClr>
                <a:schemeClr val="accent1"/>
              </a:buClr>
              <a:buSzPts val="3200"/>
              <a:defRPr sz="3200"/>
            </a:lvl1pPr>
            <a:lvl2pPr marL="972457" indent="-464457">
              <a:buClr>
                <a:schemeClr val="accent1"/>
              </a:buClr>
              <a:buSzPts val="3200"/>
              <a:defRPr sz="3200"/>
            </a:lvl2pPr>
            <a:lvl3pPr marL="1498600" indent="-508000">
              <a:buClr>
                <a:schemeClr val="accent1"/>
              </a:buClr>
              <a:buSzPts val="3200"/>
              <a:defRPr sz="3200"/>
            </a:lvl3pPr>
            <a:lvl4pPr marL="2042160" indent="-568960">
              <a:buClr>
                <a:schemeClr val="accent1"/>
              </a:buClr>
              <a:buSzPts val="3200"/>
              <a:defRPr sz="3200"/>
            </a:lvl4pPr>
            <a:lvl5pPr marL="2499360" indent="-568960">
              <a:buClr>
                <a:schemeClr val="accent1"/>
              </a:buClr>
              <a:buSzPts val="3200"/>
              <a:defRPr sz="3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9" name="大標題文字"/>
          <p:cNvSpPr txBox="1"/>
          <p:nvPr>
            <p:ph type="title"/>
          </p:nvPr>
        </p:nvSpPr>
        <p:spPr>
          <a:xfrm>
            <a:off x="-419250" y="854025"/>
            <a:ext cx="16386901" cy="1470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90" name="Google Shape;183;p8"/>
          <p:cNvSpPr txBox="1"/>
          <p:nvPr>
            <p:ph type="body" sz="quarter" idx="21"/>
          </p:nvPr>
        </p:nvSpPr>
        <p:spPr>
          <a:xfrm>
            <a:off x="8581300" y="3743900"/>
            <a:ext cx="5111701" cy="5853001"/>
          </a:xfrm>
          <a:prstGeom prst="rect">
            <a:avLst/>
          </a:prstGeom>
        </p:spPr>
        <p:txBody>
          <a:bodyPr/>
          <a:lstStyle/>
          <a:p>
            <a:pPr indent="-431800">
              <a:buClr>
                <a:schemeClr val="accent1"/>
              </a:buClr>
              <a:buSzPts val="3200"/>
              <a:defRPr sz="3200"/>
            </a:pPr>
          </a:p>
        </p:txBody>
      </p:sp>
      <p:sp>
        <p:nvSpPr>
          <p:cNvPr id="9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85;p9"/>
          <p:cNvSpPr/>
          <p:nvPr>
            <p:ph type="pic" sz="quarter" idx="21"/>
          </p:nvPr>
        </p:nvSpPr>
        <p:spPr>
          <a:xfrm>
            <a:off x="11149738" y="2905674"/>
            <a:ext cx="5486401" cy="4114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9" name="內文層級一…"/>
          <p:cNvSpPr txBox="1"/>
          <p:nvPr>
            <p:ph type="body" sz="quarter" idx="1"/>
          </p:nvPr>
        </p:nvSpPr>
        <p:spPr>
          <a:xfrm>
            <a:off x="1403712" y="6564313"/>
            <a:ext cx="7772401" cy="1500301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0" name="大標題文字"/>
          <p:cNvSpPr txBox="1"/>
          <p:nvPr>
            <p:ph type="title"/>
          </p:nvPr>
        </p:nvSpPr>
        <p:spPr>
          <a:xfrm>
            <a:off x="-419250" y="854025"/>
            <a:ext cx="16386901" cy="1470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10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24;p4"/>
          <p:cNvSpPr/>
          <p:nvPr/>
        </p:nvSpPr>
        <p:spPr>
          <a:xfrm>
            <a:off x="0" y="-1"/>
            <a:ext cx="18288000" cy="975602"/>
          </a:xfrm>
          <a:prstGeom prst="rect">
            <a:avLst/>
          </a:prstGeom>
          <a:solidFill>
            <a:srgbClr val="00B1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111" name="Google Shape;25;p4"/>
          <p:cNvGrpSpPr/>
          <p:nvPr/>
        </p:nvGrpSpPr>
        <p:grpSpPr>
          <a:xfrm>
            <a:off x="1660785" y="2382511"/>
            <a:ext cx="1491526" cy="91653"/>
            <a:chOff x="0" y="0"/>
            <a:chExt cx="1491525" cy="91652"/>
          </a:xfrm>
        </p:grpSpPr>
        <p:sp>
          <p:nvSpPr>
            <p:cNvPr id="109" name="Google Shape;26;p4"/>
            <p:cNvSpPr/>
            <p:nvPr/>
          </p:nvSpPr>
          <p:spPr>
            <a:xfrm rot="16200000">
              <a:off x="1072840" y="-327033"/>
              <a:ext cx="91653" cy="74571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10" name="Google Shape;27;p4"/>
            <p:cNvSpPr/>
            <p:nvPr/>
          </p:nvSpPr>
          <p:spPr>
            <a:xfrm rot="16200000">
              <a:off x="330185" y="-330186"/>
              <a:ext cx="91653" cy="75202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8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12" name="大標題文字"/>
          <p:cNvSpPr txBox="1"/>
          <p:nvPr>
            <p:ph type="title"/>
          </p:nvPr>
        </p:nvSpPr>
        <p:spPr>
          <a:xfrm>
            <a:off x="1458900" y="2637300"/>
            <a:ext cx="15377400" cy="10704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defRPr sz="5200"/>
            </a:lvl1pPr>
          </a:lstStyle>
          <a:p>
            <a:pPr/>
            <a:r>
              <a:t>大標題文字</a:t>
            </a:r>
          </a:p>
        </p:txBody>
      </p:sp>
      <p:sp>
        <p:nvSpPr>
          <p:cNvPr id="113" name="內文層級一…"/>
          <p:cNvSpPr txBox="1"/>
          <p:nvPr>
            <p:ph type="body" sz="half" idx="1"/>
          </p:nvPr>
        </p:nvSpPr>
        <p:spPr>
          <a:xfrm>
            <a:off x="1458900" y="4157750"/>
            <a:ext cx="15377400" cy="4522201"/>
          </a:xfrm>
          <a:prstGeom prst="rect">
            <a:avLst/>
          </a:prstGeom>
        </p:spPr>
        <p:txBody>
          <a:bodyPr lIns="91424" tIns="91424" rIns="91424" bIns="91424"/>
          <a:lstStyle>
            <a:lvl1pPr marL="914400" indent="-622300">
              <a:spcBef>
                <a:spcPts val="0"/>
              </a:spcBef>
              <a:buChar char="●"/>
            </a:lvl1pPr>
            <a:lvl2pPr marL="1828800" indent="-596900">
              <a:spcBef>
                <a:spcPts val="0"/>
              </a:spcBef>
              <a:buChar char="○"/>
            </a:lvl2pPr>
            <a:lvl3pPr marL="2743200" indent="-596900">
              <a:spcBef>
                <a:spcPts val="0"/>
              </a:spcBef>
              <a:buChar char="■"/>
            </a:lvl3pPr>
            <a:lvl4pPr marL="3657600" indent="-596900">
              <a:spcBef>
                <a:spcPts val="0"/>
              </a:spcBef>
              <a:buChar char="●"/>
            </a:lvl4pPr>
            <a:lvl5pPr marL="4572000" indent="-596900">
              <a:spcBef>
                <a:spcPts val="0"/>
              </a:spcBef>
              <a:buChar char="○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4" name="幻燈片編號"/>
          <p:cNvSpPr txBox="1"/>
          <p:nvPr>
            <p:ph type="sldNum" sz="quarter" idx="2"/>
          </p:nvPr>
        </p:nvSpPr>
        <p:spPr>
          <a:xfrm>
            <a:off x="17776686" y="9703185"/>
            <a:ext cx="393319" cy="380234"/>
          </a:xfrm>
          <a:prstGeom prst="rect">
            <a:avLst/>
          </a:prstGeom>
        </p:spPr>
        <p:txBody>
          <a:bodyPr lIns="91424" tIns="91424" rIns="91424" bIns="91424">
            <a:normAutofit fontScale="100000" lnSpcReduction="0"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EF6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8839200" y="9260681"/>
            <a:ext cx="4267200" cy="5476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chemeClr val="accent5"/>
          </a:solidFill>
          <a:uFillTx/>
          <a:latin typeface="Raleway Black"/>
          <a:ea typeface="Raleway Black"/>
          <a:cs typeface="Raleway Black"/>
          <a:sym typeface="Raleway Blac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chemeClr val="accent5"/>
          </a:solidFill>
          <a:uFillTx/>
          <a:latin typeface="Raleway Black"/>
          <a:ea typeface="Raleway Black"/>
          <a:cs typeface="Raleway Black"/>
          <a:sym typeface="Raleway Blac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chemeClr val="accent5"/>
          </a:solidFill>
          <a:uFillTx/>
          <a:latin typeface="Raleway Black"/>
          <a:ea typeface="Raleway Black"/>
          <a:cs typeface="Raleway Black"/>
          <a:sym typeface="Raleway Blac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chemeClr val="accent5"/>
          </a:solidFill>
          <a:uFillTx/>
          <a:latin typeface="Raleway Black"/>
          <a:ea typeface="Raleway Black"/>
          <a:cs typeface="Raleway Black"/>
          <a:sym typeface="Raleway Blac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chemeClr val="accent5"/>
          </a:solidFill>
          <a:uFillTx/>
          <a:latin typeface="Raleway Black"/>
          <a:ea typeface="Raleway Black"/>
          <a:cs typeface="Raleway Black"/>
          <a:sym typeface="Raleway Blac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chemeClr val="accent5"/>
          </a:solidFill>
          <a:uFillTx/>
          <a:latin typeface="Raleway Black"/>
          <a:ea typeface="Raleway Black"/>
          <a:cs typeface="Raleway Black"/>
          <a:sym typeface="Raleway Blac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chemeClr val="accent5"/>
          </a:solidFill>
          <a:uFillTx/>
          <a:latin typeface="Raleway Black"/>
          <a:ea typeface="Raleway Black"/>
          <a:cs typeface="Raleway Black"/>
          <a:sym typeface="Raleway Blac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chemeClr val="accent5"/>
          </a:solidFill>
          <a:uFillTx/>
          <a:latin typeface="Raleway Black"/>
          <a:ea typeface="Raleway Black"/>
          <a:cs typeface="Raleway Black"/>
          <a:sym typeface="Raleway Blac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500" u="none">
          <a:solidFill>
            <a:schemeClr val="accent5"/>
          </a:solidFill>
          <a:uFillTx/>
          <a:latin typeface="Raleway Black"/>
          <a:ea typeface="Raleway Black"/>
          <a:cs typeface="Raleway Black"/>
          <a:sym typeface="Raleway Black"/>
        </a:defRPr>
      </a:lvl9pPr>
    </p:titleStyle>
    <p:bodyStyle>
      <a:lvl1pPr marL="457200" marR="0" indent="-4508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3500"/>
        <a:buFont typeface="Helvetica"/>
        <a:buChar char="•"/>
        <a:tabLst/>
        <a:defRPr b="0" baseline="0" cap="none" i="0" spc="0" strike="noStrike" sz="3500" u="none">
          <a:solidFill>
            <a:schemeClr val="accent4"/>
          </a:solidFill>
          <a:uFillTx/>
          <a:latin typeface="Cabin"/>
          <a:ea typeface="Cabin"/>
          <a:cs typeface="Cabin"/>
          <a:sym typeface="Cabin"/>
        </a:defRPr>
      </a:lvl1pPr>
      <a:lvl2pPr marL="914400" marR="0" indent="-4508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3500"/>
        <a:buFont typeface="Helvetica"/>
        <a:buChar char="–"/>
        <a:tabLst/>
        <a:defRPr b="0" baseline="0" cap="none" i="0" spc="0" strike="noStrike" sz="3500" u="none">
          <a:solidFill>
            <a:schemeClr val="accent4"/>
          </a:solidFill>
          <a:uFillTx/>
          <a:latin typeface="Cabin"/>
          <a:ea typeface="Cabin"/>
          <a:cs typeface="Cabin"/>
          <a:sym typeface="Cabin"/>
        </a:defRPr>
      </a:lvl2pPr>
      <a:lvl3pPr marL="1371600" marR="0" indent="-4508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3500"/>
        <a:buFont typeface="Helvetica"/>
        <a:buChar char="•"/>
        <a:tabLst/>
        <a:defRPr b="0" baseline="0" cap="none" i="0" spc="0" strike="noStrike" sz="3500" u="none">
          <a:solidFill>
            <a:schemeClr val="accent4"/>
          </a:solidFill>
          <a:uFillTx/>
          <a:latin typeface="Cabin"/>
          <a:ea typeface="Cabin"/>
          <a:cs typeface="Cabin"/>
          <a:sym typeface="Cabin"/>
        </a:defRPr>
      </a:lvl3pPr>
      <a:lvl4pPr marL="1828800" marR="0" indent="-4508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3500"/>
        <a:buFont typeface="Helvetica"/>
        <a:buChar char="–"/>
        <a:tabLst/>
        <a:defRPr b="0" baseline="0" cap="none" i="0" spc="0" strike="noStrike" sz="3500" u="none">
          <a:solidFill>
            <a:schemeClr val="accent4"/>
          </a:solidFill>
          <a:uFillTx/>
          <a:latin typeface="Cabin"/>
          <a:ea typeface="Cabin"/>
          <a:cs typeface="Cabin"/>
          <a:sym typeface="Cabin"/>
        </a:defRPr>
      </a:lvl4pPr>
      <a:lvl5pPr marL="2286000" marR="0" indent="-4508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3500"/>
        <a:buFont typeface="Helvetica"/>
        <a:buChar char="»"/>
        <a:tabLst/>
        <a:defRPr b="0" baseline="0" cap="none" i="0" spc="0" strike="noStrike" sz="3500" u="none">
          <a:solidFill>
            <a:schemeClr val="accent4"/>
          </a:solidFill>
          <a:uFillTx/>
          <a:latin typeface="Cabin"/>
          <a:ea typeface="Cabin"/>
          <a:cs typeface="Cabin"/>
          <a:sym typeface="Cabin"/>
        </a:defRPr>
      </a:lvl5pPr>
      <a:lvl6pPr marL="2743200" marR="0" indent="-4508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3500"/>
        <a:buFont typeface="Helvetica"/>
        <a:buChar char="•"/>
        <a:tabLst/>
        <a:defRPr b="0" baseline="0" cap="none" i="0" spc="0" strike="noStrike" sz="3500" u="none">
          <a:solidFill>
            <a:schemeClr val="accent4"/>
          </a:solidFill>
          <a:uFillTx/>
          <a:latin typeface="Cabin"/>
          <a:ea typeface="Cabin"/>
          <a:cs typeface="Cabin"/>
          <a:sym typeface="Cabin"/>
        </a:defRPr>
      </a:lvl6pPr>
      <a:lvl7pPr marL="3200400" marR="0" indent="-4508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3500"/>
        <a:buFont typeface="Helvetica"/>
        <a:buChar char="•"/>
        <a:tabLst/>
        <a:defRPr b="0" baseline="0" cap="none" i="0" spc="0" strike="noStrike" sz="3500" u="none">
          <a:solidFill>
            <a:schemeClr val="accent4"/>
          </a:solidFill>
          <a:uFillTx/>
          <a:latin typeface="Cabin"/>
          <a:ea typeface="Cabin"/>
          <a:cs typeface="Cabin"/>
          <a:sym typeface="Cabin"/>
        </a:defRPr>
      </a:lvl7pPr>
      <a:lvl8pPr marL="3657600" marR="0" indent="-4508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3500"/>
        <a:buFont typeface="Helvetica"/>
        <a:buChar char="•"/>
        <a:tabLst/>
        <a:defRPr b="0" baseline="0" cap="none" i="0" spc="0" strike="noStrike" sz="3500" u="none">
          <a:solidFill>
            <a:schemeClr val="accent4"/>
          </a:solidFill>
          <a:uFillTx/>
          <a:latin typeface="Cabin"/>
          <a:ea typeface="Cabin"/>
          <a:cs typeface="Cabin"/>
          <a:sym typeface="Cabin"/>
        </a:defRPr>
      </a:lvl8pPr>
      <a:lvl9pPr marL="4114800" marR="0" indent="-4508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ts val="3500"/>
        <a:buFont typeface="Helvetica"/>
        <a:buChar char="•"/>
        <a:tabLst/>
        <a:defRPr b="0" baseline="0" cap="none" i="0" spc="0" strike="noStrike" sz="3500" u="none">
          <a:solidFill>
            <a:schemeClr val="accent4"/>
          </a:solidFill>
          <a:uFillTx/>
          <a:latin typeface="Cabin"/>
          <a:ea typeface="Cabin"/>
          <a:cs typeface="Cabin"/>
          <a:sym typeface="Cabi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zh.m.wikipedia.org/zh-tw/%E5%85%AC%E5%9C%B0%E6%82%B2%E5%8A%87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udicrous-tracker-99f.notion.site/ChatGPT-AI-7f51addddeb145feab25a35534e47edc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amma.app/docs/AI--9o1gpylt3qyikd0?mode=doc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ixabay.com/" TargetMode="External"/><Relationship Id="rId3" Type="http://schemas.openxmlformats.org/officeDocument/2006/relationships/hyperlink" Target="https://www.freepik.com/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hyperlink" Target="https://suno.com/song/af6f38e4-0eba-4b76-b33d-2777560f0509" TargetMode="External"/><Relationship Id="rId4" Type="http://schemas.openxmlformats.org/officeDocument/2006/relationships/hyperlink" Target="https://suno.com/explore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hyperlink" Target="https://suno.com/song/a5e2198a-f352-4abb-9a24-7f81b143ded3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suno.com/song/388db8c5-70f4-426e-aa76-47823266cf3a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hyperlink" Target="https://suno.com/song/b279b77c-17fb-4025-9995-6d303b986b5f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92;p10"/>
          <p:cNvSpPr txBox="1"/>
          <p:nvPr/>
        </p:nvSpPr>
        <p:spPr>
          <a:xfrm>
            <a:off x="5842903" y="2461879"/>
            <a:ext cx="9684601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9600">
                <a:solidFill>
                  <a:schemeClr val="accent5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復盤與補遺</a:t>
            </a:r>
          </a:p>
        </p:txBody>
      </p:sp>
      <p:sp>
        <p:nvSpPr>
          <p:cNvPr id="124" name="Google Shape;193;p10"/>
          <p:cNvSpPr txBox="1"/>
          <p:nvPr/>
        </p:nvSpPr>
        <p:spPr>
          <a:xfrm>
            <a:off x="6216939" y="5068982"/>
            <a:ext cx="8936527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30004"/>
              </a:lnSpc>
              <a:defRPr sz="5400">
                <a:solidFill>
                  <a:schemeClr val="accent3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分享達人：丁丁、賜萍、翰駿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03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377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2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3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4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5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6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7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8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9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0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1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2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3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4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5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6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7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8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9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00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01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02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04" name="Google Shape;288;p11"/>
          <p:cNvSpPr txBox="1"/>
          <p:nvPr/>
        </p:nvSpPr>
        <p:spPr>
          <a:xfrm>
            <a:off x="809894" y="1640646"/>
            <a:ext cx="1020860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44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共振：讓人意識到「群我」存在的意義</a:t>
            </a:r>
          </a:p>
        </p:txBody>
      </p:sp>
      <p:sp>
        <p:nvSpPr>
          <p:cNvPr id="405" name="Google Shape;296;p11"/>
          <p:cNvSpPr/>
          <p:nvPr/>
        </p:nvSpPr>
        <p:spPr>
          <a:xfrm flipH="1">
            <a:off x="5985589" y="4721639"/>
            <a:ext cx="1" cy="4337854"/>
          </a:xfrm>
          <a:prstGeom prst="line">
            <a:avLst/>
          </a:prstGeom>
          <a:ln w="28575">
            <a:solidFill>
              <a:schemeClr val="accent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6" name="Google Shape;289;p11"/>
          <p:cNvSpPr txBox="1"/>
          <p:nvPr/>
        </p:nvSpPr>
        <p:spPr>
          <a:xfrm>
            <a:off x="74770" y="4393808"/>
            <a:ext cx="5692065" cy="6498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95211">
              <a:lnSpc>
                <a:spcPct val="140016"/>
              </a:lnSpc>
              <a:defRPr b="1"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一、討論模式</a:t>
            </a:r>
          </a:p>
          <a:p>
            <a:pPr lvl="1" indent="295211">
              <a:lnSpc>
                <a:spcPct val="140016"/>
              </a:lnSpc>
              <a:defRPr sz="10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br>
              <a:rPr b="1" sz="2600"/>
            </a:br>
            <a:r>
              <a:rPr sz="2600"/>
              <a:t>人在「獨自創作」與「群內成員間相互響應」時，兩者大腦的工作模式完全不同，後者會讓大腦井噴出更多的想法。</a:t>
            </a:r>
            <a:endParaRPr sz="2600"/>
          </a:p>
          <a:p>
            <a:pPr lvl="1" indent="295211">
              <a:lnSpc>
                <a:spcPct val="140016"/>
              </a:lnSpc>
              <a:defRPr sz="10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【</a:t>
            </a:r>
            <a:r>
              <a:t>舉例</a:t>
            </a:r>
            <a:r>
              <a:t>】</a:t>
            </a:r>
            <a:r>
              <a:t>自己一個人思考問題如大海撈針，在群體討論裡有經驗可以對照、歸納、有他人的論證可以參考、駁斥，有助於思路的建構。</a:t>
            </a:r>
          </a:p>
        </p:txBody>
      </p:sp>
      <p:sp>
        <p:nvSpPr>
          <p:cNvPr id="407" name="Google Shape;296;p11"/>
          <p:cNvSpPr/>
          <p:nvPr/>
        </p:nvSpPr>
        <p:spPr>
          <a:xfrm flipH="1">
            <a:off x="12125059" y="4721640"/>
            <a:ext cx="1" cy="4337854"/>
          </a:xfrm>
          <a:prstGeom prst="line">
            <a:avLst/>
          </a:prstGeom>
          <a:ln w="28575">
            <a:solidFill>
              <a:schemeClr val="accent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8" name="Google Shape;289;p11"/>
          <p:cNvSpPr txBox="1"/>
          <p:nvPr/>
        </p:nvSpPr>
        <p:spPr>
          <a:xfrm>
            <a:off x="6216927" y="4393808"/>
            <a:ext cx="5862545" cy="6160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95211">
              <a:lnSpc>
                <a:spcPct val="140016"/>
              </a:lnSpc>
              <a:defRPr b="1"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二、相互糾錯</a:t>
            </a:r>
            <a:br/>
            <a:endParaRPr sz="1000"/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群的經驗總和，遠大於單一成員的經驗。在善意與相挺的情境下，源自單一成員相對有限經驗的盲點與錯誤可以被「群」糾正。</a:t>
            </a:r>
          </a:p>
          <a:p>
            <a:pPr lvl="1" indent="295211">
              <a:lnSpc>
                <a:spcPct val="140016"/>
              </a:lnSpc>
              <a:defRPr sz="10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【</a:t>
            </a:r>
            <a:r>
              <a:t>舉例</a:t>
            </a:r>
            <a:r>
              <a:t>】</a:t>
            </a:r>
            <a:r>
              <a:t>學術著作為何需要將成果與社群同儕對話？科學社群藉由不同實驗條件產出的成果形成最大解釋程度的假說。</a:t>
            </a:r>
          </a:p>
        </p:txBody>
      </p:sp>
      <p:sp>
        <p:nvSpPr>
          <p:cNvPr id="409" name="Google Shape;289;p11"/>
          <p:cNvSpPr txBox="1"/>
          <p:nvPr/>
        </p:nvSpPr>
        <p:spPr>
          <a:xfrm>
            <a:off x="12234904" y="4393808"/>
            <a:ext cx="5862545" cy="660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95211">
              <a:lnSpc>
                <a:spcPct val="140016"/>
              </a:lnSpc>
              <a:defRPr b="1"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三、平行運作</a:t>
            </a:r>
            <a:br/>
            <a:endParaRPr sz="1000"/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基於比較利益，在有限的時間內為了達到最大效益的產出而展開的協作。</a:t>
            </a:r>
            <a:endParaRPr sz="1000"/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</a:p>
          <a:p>
            <a:pPr lvl="1" indent="295211">
              <a:lnSpc>
                <a:spcPct val="140016"/>
              </a:lnSpc>
              <a:defRPr sz="10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【</a:t>
            </a:r>
            <a:r>
              <a:t>舉例</a:t>
            </a:r>
            <a:r>
              <a:t>】</a:t>
            </a:r>
            <a:r>
              <a:t>分工協作讓產出更豐富。例如小組</a:t>
            </a:r>
            <a:r>
              <a:t>A</a:t>
            </a:r>
            <a:r>
              <a:t>探討不同的同村共養案例、小組</a:t>
            </a:r>
            <a:r>
              <a:t>B</a:t>
            </a:r>
            <a:r>
              <a:t>產出學習者參與自我學習治理的四個層次、小組</a:t>
            </a:r>
            <a:r>
              <a:t>C</a:t>
            </a:r>
            <a:r>
              <a:t>解決各自對群學的疑惑。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38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412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3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4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5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6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7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8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9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0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1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2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3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4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5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6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7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8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9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0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1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2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3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4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5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6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7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39" name="Google Shape;288;p11"/>
          <p:cNvSpPr txBox="1"/>
          <p:nvPr/>
        </p:nvSpPr>
        <p:spPr>
          <a:xfrm>
            <a:off x="809894" y="1640646"/>
            <a:ext cx="1020860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44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共振：讓人意識到「群我」存在的意義</a:t>
            </a:r>
          </a:p>
        </p:txBody>
      </p:sp>
      <p:sp>
        <p:nvSpPr>
          <p:cNvPr id="440" name="Google Shape;296;p11"/>
          <p:cNvSpPr/>
          <p:nvPr/>
        </p:nvSpPr>
        <p:spPr>
          <a:xfrm flipH="1">
            <a:off x="9301903" y="4737678"/>
            <a:ext cx="1" cy="4337854"/>
          </a:xfrm>
          <a:prstGeom prst="line">
            <a:avLst/>
          </a:prstGeom>
          <a:ln w="28575">
            <a:solidFill>
              <a:schemeClr val="accent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1" name="Google Shape;289;p11"/>
          <p:cNvSpPr txBox="1"/>
          <p:nvPr/>
        </p:nvSpPr>
        <p:spPr>
          <a:xfrm>
            <a:off x="901715" y="5117788"/>
            <a:ext cx="7340570" cy="5502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95211">
              <a:lnSpc>
                <a:spcPct val="140016"/>
              </a:lnSpc>
              <a:defRPr b="1"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四、安全與信任</a:t>
            </a:r>
            <a:br/>
            <a:endParaRPr sz="1000"/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被社群支持、被接住、有安全感。</a:t>
            </a:r>
          </a:p>
          <a:p>
            <a:pPr lvl="1" indent="295211">
              <a:lnSpc>
                <a:spcPct val="140016"/>
              </a:lnSpc>
              <a:defRPr sz="10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【</a:t>
            </a:r>
            <a:r>
              <a:t>舉例</a:t>
            </a:r>
            <a:r>
              <a:t>】</a:t>
            </a:r>
            <a:r>
              <a:t>涂爾幹解釋「自殺率」，不管個別具體個案生前是何種「走不下去」的生命困境，不同範疇（如性別、宗教）內穩定的「自殺率」趨勢，顯示了不同群體的人們受「集體連帶」影響的差異。新教的自殺率大於天主教。伊斯蘭教施捨奉獻、相互救濟。</a:t>
            </a:r>
          </a:p>
        </p:txBody>
      </p:sp>
      <p:sp>
        <p:nvSpPr>
          <p:cNvPr id="442" name="Google Shape;289;p11"/>
          <p:cNvSpPr txBox="1"/>
          <p:nvPr/>
        </p:nvSpPr>
        <p:spPr>
          <a:xfrm>
            <a:off x="9827758" y="5117788"/>
            <a:ext cx="7340569" cy="4199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95211">
              <a:lnSpc>
                <a:spcPct val="140016"/>
              </a:lnSpc>
              <a:defRPr b="1"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五、立約承責</a:t>
            </a:r>
            <a:br/>
            <a:endParaRPr sz="1000"/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使權責相符，避免「</a:t>
            </a:r>
            <a:r>
              <a:rPr u="sng">
                <a:solidFill>
                  <a:srgbClr val="0084B9"/>
                </a:solidFill>
                <a:uFill>
                  <a:solidFill>
                    <a:srgbClr val="0084B9"/>
                  </a:solidFill>
                </a:uFill>
                <a:hlinkClick r:id="rId2" invalidUrl="" action="" tgtFrame="" tooltip="" history="1" highlightClick="0" endSnd="0"/>
              </a:rPr>
              <a:t>公共財的悲歌</a:t>
            </a:r>
            <a:r>
              <a:t>」（對於公有資源都只想無節制的消耗，卻不願意承擔相應的責任或遵守約定）、「搭便車」的情況發生</a:t>
            </a:r>
          </a:p>
          <a:p>
            <a:pPr lvl="1" indent="295211">
              <a:lnSpc>
                <a:spcPct val="140016"/>
              </a:lnSpc>
              <a:defRPr sz="10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</a:p>
          <a:p>
            <a:pPr lvl="1" indent="295211">
              <a:lnSpc>
                <a:spcPct val="140016"/>
              </a:lnSpc>
              <a:defRPr sz="26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【</a:t>
            </a:r>
            <a:r>
              <a:t>舉例</a:t>
            </a:r>
            <a:r>
              <a:t>】</a:t>
            </a:r>
            <a:r>
              <a:t>落花生課主、參課者承擔的責任；小組內的分工。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71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445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46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47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48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49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0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1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2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3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4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5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6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7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8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59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0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1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2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3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4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5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6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7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8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9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0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72" name="Google Shape;288;p11"/>
          <p:cNvSpPr txBox="1"/>
          <p:nvPr/>
        </p:nvSpPr>
        <p:spPr>
          <a:xfrm>
            <a:off x="1517718" y="1378508"/>
            <a:ext cx="815327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AI </a:t>
            </a:r>
            <a:r>
              <a:t>目前的進展</a:t>
            </a:r>
          </a:p>
        </p:txBody>
      </p:sp>
      <p:sp>
        <p:nvSpPr>
          <p:cNvPr id="473" name="Google Shape;289;p11"/>
          <p:cNvSpPr txBox="1"/>
          <p:nvPr/>
        </p:nvSpPr>
        <p:spPr>
          <a:xfrm>
            <a:off x="1111775" y="4395959"/>
            <a:ext cx="15917601" cy="594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1.</a:t>
            </a:r>
            <a:r>
              <a:t>已產生數百項應用，成為生意，有生態系排行</a:t>
            </a:r>
          </a:p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</a:t>
            </a:r>
            <a:r>
              <a:t>.</a:t>
            </a:r>
            <a:r>
              <a:t>由單模態走向多模態</a:t>
            </a:r>
          </a:p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3.</a:t>
            </a:r>
            <a:r>
              <a:t>大語言模型已和具型機器人開始整合</a:t>
            </a:r>
          </a:p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4</a:t>
            </a:r>
            <a:r>
              <a:t>.</a:t>
            </a:r>
            <a:r>
              <a:t>還處於模仿階段，</a:t>
            </a:r>
            <a:r>
              <a:t>LLM </a:t>
            </a:r>
            <a:r>
              <a:t>尚未達成自主學習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502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476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7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8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9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0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1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2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3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4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5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6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7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8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9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0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1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2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3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4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5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6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7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8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9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00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01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03" name="Google Shape;288;p11"/>
          <p:cNvSpPr txBox="1"/>
          <p:nvPr/>
        </p:nvSpPr>
        <p:spPr>
          <a:xfrm>
            <a:off x="2430827" y="1272969"/>
            <a:ext cx="6599165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對 </a:t>
            </a:r>
            <a:r>
              <a:t>AI </a:t>
            </a:r>
            <a:r>
              <a:t>的擔憂</a:t>
            </a:r>
          </a:p>
        </p:txBody>
      </p:sp>
      <p:sp>
        <p:nvSpPr>
          <p:cNvPr id="504" name="Google Shape;289;p11"/>
          <p:cNvSpPr txBox="1"/>
          <p:nvPr/>
        </p:nvSpPr>
        <p:spPr>
          <a:xfrm>
            <a:off x="1111775" y="4395959"/>
            <a:ext cx="15917601" cy="594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1.</a:t>
            </a:r>
            <a:r>
              <a:t>人類社會被淹沒在 </a:t>
            </a:r>
            <a:r>
              <a:t>AI </a:t>
            </a:r>
            <a:r>
              <a:t>提供的噪音與噪點中</a:t>
            </a:r>
          </a:p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</a:t>
            </a:r>
            <a:r>
              <a:t>.</a:t>
            </a:r>
            <a:r>
              <a:t>工作與分工重新洗牌，人類社會來不及適應</a:t>
            </a:r>
          </a:p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3.</a:t>
            </a:r>
            <a:r>
              <a:t>武器化</a:t>
            </a:r>
          </a:p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4</a:t>
            </a:r>
            <a:r>
              <a:t>.</a:t>
            </a:r>
            <a:r>
              <a:t>社會不公平失去最基本的制約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533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507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08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09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0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1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2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3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4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5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6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7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8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9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0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1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2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3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4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5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6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7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8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9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30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31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32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534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5516" y="4133100"/>
            <a:ext cx="13436968" cy="5994313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Google Shape;288;p11"/>
          <p:cNvSpPr txBox="1"/>
          <p:nvPr/>
        </p:nvSpPr>
        <p:spPr>
          <a:xfrm>
            <a:off x="843790" y="548596"/>
            <a:ext cx="8040694" cy="292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突現</a:t>
            </a:r>
            <a:r>
              <a:t>(emergence)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238;p28"/>
          <p:cNvSpPr txBox="1"/>
          <p:nvPr>
            <p:ph type="title"/>
          </p:nvPr>
        </p:nvSpPr>
        <p:spPr>
          <a:xfrm>
            <a:off x="1458899" y="2637300"/>
            <a:ext cx="15377401" cy="1070401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defTabSz="786384">
              <a:defRPr sz="3956"/>
            </a:pPr>
          </a:p>
        </p:txBody>
      </p:sp>
      <p:sp>
        <p:nvSpPr>
          <p:cNvPr id="538" name="Google Shape;239;p28"/>
          <p:cNvSpPr txBox="1"/>
          <p:nvPr>
            <p:ph type="body" sz="half" idx="1"/>
          </p:nvPr>
        </p:nvSpPr>
        <p:spPr>
          <a:xfrm>
            <a:off x="1458899" y="4157750"/>
            <a:ext cx="15377401" cy="4522201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marL="0" indent="0">
              <a:spcBef>
                <a:spcPts val="2400"/>
              </a:spcBef>
              <a:buSzTx/>
              <a:buNone/>
            </a:pPr>
          </a:p>
        </p:txBody>
      </p:sp>
      <p:pic>
        <p:nvPicPr>
          <p:cNvPr id="539" name="Google Shape;240;p28" descr="Google Shape;240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Google Shape;241;p28"/>
          <p:cNvSpPr txBox="1"/>
          <p:nvPr/>
        </p:nvSpPr>
        <p:spPr>
          <a:xfrm>
            <a:off x="471500" y="709449"/>
            <a:ext cx="10785600" cy="277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 algn="ctr">
              <a:defRPr b="1" sz="72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AI</a:t>
            </a:r>
            <a:r>
              <a:t>取代人的第一個天花板</a:t>
            </a:r>
          </a:p>
          <a:p>
            <a:pPr algn="ctr">
              <a:defRPr b="1" sz="72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產能過剩 → 經濟窒息</a:t>
            </a:r>
          </a:p>
        </p:txBody>
      </p:sp>
      <p:sp>
        <p:nvSpPr>
          <p:cNvPr id="541" name="Google Shape;242;p28"/>
          <p:cNvSpPr txBox="1"/>
          <p:nvPr/>
        </p:nvSpPr>
        <p:spPr>
          <a:xfrm>
            <a:off x="896449" y="4695300"/>
            <a:ext cx="16532402" cy="6128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555555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一、產能過剩 → 裁人或減薪。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25400" indent="-50800"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二</a:t>
            </a:r>
            <a:r>
              <a:rPr>
                <a:solidFill>
                  <a:srgbClr val="555555"/>
                </a:solidFill>
              </a:rPr>
              <a:t>、人民開始不敢花錢，因為不知道明天還有沒有工作。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三</a:t>
            </a:r>
            <a:r>
              <a:rPr>
                <a:solidFill>
                  <a:srgbClr val="555555"/>
                </a:solidFill>
              </a:rPr>
              <a:t>、整個社會的消費不足，產能進一步過剩。</a:t>
            </a:r>
            <a:endParaRPr>
              <a:solidFill>
                <a:srgbClr val="555555"/>
              </a:solidFill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555555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以上 一</a:t>
            </a:r>
            <a:r>
              <a:t>~</a:t>
            </a:r>
            <a:r>
              <a:t>三 構成自我增強的循環：</a:t>
            </a:r>
          </a:p>
          <a:p>
            <a:pPr indent="914400"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555555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經濟週期下行階段是這樣，日本失落的 </a:t>
            </a:r>
            <a:r>
              <a:t>30 </a:t>
            </a:r>
            <a:r>
              <a:t>年也是這樣。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247;p29"/>
          <p:cNvSpPr txBox="1"/>
          <p:nvPr>
            <p:ph type="title"/>
          </p:nvPr>
        </p:nvSpPr>
        <p:spPr>
          <a:xfrm>
            <a:off x="1458899" y="2637300"/>
            <a:ext cx="15377401" cy="1070401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defTabSz="786384">
              <a:defRPr sz="3956"/>
            </a:pPr>
          </a:p>
        </p:txBody>
      </p:sp>
      <p:sp>
        <p:nvSpPr>
          <p:cNvPr id="544" name="Google Shape;248;p29"/>
          <p:cNvSpPr txBox="1"/>
          <p:nvPr>
            <p:ph type="body" sz="half" idx="1"/>
          </p:nvPr>
        </p:nvSpPr>
        <p:spPr>
          <a:xfrm>
            <a:off x="1458899" y="4157750"/>
            <a:ext cx="15377401" cy="4522201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marL="0" indent="0">
              <a:spcBef>
                <a:spcPts val="2400"/>
              </a:spcBef>
              <a:buSzTx/>
              <a:buNone/>
            </a:pPr>
          </a:p>
        </p:txBody>
      </p:sp>
      <p:pic>
        <p:nvPicPr>
          <p:cNvPr id="545" name="Google Shape;249;p29" descr="Google Shape;249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Google Shape;250;p29"/>
          <p:cNvSpPr txBox="1"/>
          <p:nvPr/>
        </p:nvSpPr>
        <p:spPr>
          <a:xfrm>
            <a:off x="471500" y="709449"/>
            <a:ext cx="10785600" cy="277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 algn="ctr">
              <a:defRPr b="1" sz="72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AI</a:t>
            </a:r>
            <a:r>
              <a:t>取代人的第二個天花板</a:t>
            </a:r>
          </a:p>
          <a:p>
            <a:pPr algn="ctr">
              <a:defRPr b="1" sz="72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人類＋</a:t>
            </a:r>
            <a:r>
              <a:t>AI → </a:t>
            </a:r>
            <a:r>
              <a:t>碳排失控</a:t>
            </a:r>
          </a:p>
        </p:txBody>
      </p:sp>
      <p:sp>
        <p:nvSpPr>
          <p:cNvPr id="547" name="Google Shape;251;p29"/>
          <p:cNvSpPr txBox="1"/>
          <p:nvPr/>
        </p:nvSpPr>
        <p:spPr>
          <a:xfrm>
            <a:off x="896449" y="4695300"/>
            <a:ext cx="16532402" cy="6128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555555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一、思考是非常耗能</a:t>
            </a:r>
            <a:r>
              <a:t>(</a:t>
            </a:r>
            <a:r>
              <a:t>自由能</a:t>
            </a:r>
            <a:r>
              <a:t>)</a:t>
            </a:r>
            <a:r>
              <a:t>的事。</a:t>
            </a:r>
          </a:p>
          <a:p>
            <a:pPr indent="914400"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555555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大腦大約只佔人體 </a:t>
            </a:r>
            <a:r>
              <a:t>2% </a:t>
            </a:r>
            <a:r>
              <a:t>至 </a:t>
            </a:r>
            <a:r>
              <a:t>3% </a:t>
            </a:r>
            <a:r>
              <a:t>重量，卻消耗了人體約 </a:t>
            </a:r>
            <a:r>
              <a:t>20% </a:t>
            </a:r>
            <a:r>
              <a:t>的能量。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25400" indent="-50800"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二</a:t>
            </a:r>
            <a:r>
              <a:rPr>
                <a:solidFill>
                  <a:srgbClr val="555555"/>
                </a:solidFill>
              </a:rPr>
              <a:t>、 為了獲得</a:t>
            </a:r>
            <a:r>
              <a:rPr>
                <a:solidFill>
                  <a:srgbClr val="555555"/>
                </a:solidFill>
              </a:rPr>
              <a:t>AI</a:t>
            </a:r>
            <a:r>
              <a:rPr>
                <a:solidFill>
                  <a:srgbClr val="555555"/>
                </a:solidFill>
              </a:rPr>
              <a:t>微小的效能提升，可能需要指數級的算力增加。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三</a:t>
            </a:r>
            <a:r>
              <a:rPr>
                <a:solidFill>
                  <a:srgbClr val="555555"/>
                </a:solidFill>
              </a:rPr>
              <a:t>、整個人類社會不只是單一 </a:t>
            </a:r>
            <a:r>
              <a:rPr>
                <a:solidFill>
                  <a:srgbClr val="555555"/>
                </a:solidFill>
              </a:rPr>
              <a:t>AI </a:t>
            </a:r>
            <a:r>
              <a:rPr>
                <a:solidFill>
                  <a:srgbClr val="555555"/>
                </a:solidFill>
              </a:rPr>
              <a:t>的能耗正在飆升，數量也在飆升。</a:t>
            </a:r>
            <a:endParaRPr>
              <a:solidFill>
                <a:srgbClr val="555555"/>
              </a:solidFill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555555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人類必須共用大模型，並且搭配節能的邊緣智慧</a:t>
            </a:r>
            <a:r>
              <a:t>(Edge AI &amp; TinyML)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256;p30"/>
          <p:cNvSpPr txBox="1"/>
          <p:nvPr>
            <p:ph type="title"/>
          </p:nvPr>
        </p:nvSpPr>
        <p:spPr>
          <a:xfrm>
            <a:off x="1458899" y="2637300"/>
            <a:ext cx="15377401" cy="1070401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defTabSz="786384">
              <a:defRPr sz="3956"/>
            </a:pPr>
          </a:p>
        </p:txBody>
      </p:sp>
      <p:sp>
        <p:nvSpPr>
          <p:cNvPr id="550" name="Google Shape;257;p30"/>
          <p:cNvSpPr txBox="1"/>
          <p:nvPr>
            <p:ph type="body" sz="half" idx="1"/>
          </p:nvPr>
        </p:nvSpPr>
        <p:spPr>
          <a:xfrm>
            <a:off x="1458899" y="4157750"/>
            <a:ext cx="15377401" cy="4522201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marL="0" indent="0">
              <a:spcBef>
                <a:spcPts val="2400"/>
              </a:spcBef>
              <a:buSzTx/>
              <a:buNone/>
            </a:pPr>
          </a:p>
        </p:txBody>
      </p:sp>
      <p:pic>
        <p:nvPicPr>
          <p:cNvPr id="551" name="Google Shape;258;p30" descr="Google Shape;258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Google Shape;259;p30"/>
          <p:cNvSpPr txBox="1"/>
          <p:nvPr/>
        </p:nvSpPr>
        <p:spPr>
          <a:xfrm>
            <a:off x="471500" y="709449"/>
            <a:ext cx="10785600" cy="277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 algn="ctr">
              <a:defRPr b="1" sz="72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AI</a:t>
            </a:r>
            <a:r>
              <a:t>取代人的第三個天花板</a:t>
            </a:r>
          </a:p>
          <a:p>
            <a:pPr algn="ctr">
              <a:defRPr b="1" sz="72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飼料雞社會 → 巨嬰社會</a:t>
            </a:r>
          </a:p>
        </p:txBody>
      </p:sp>
      <p:sp>
        <p:nvSpPr>
          <p:cNvPr id="553" name="Google Shape;260;p30"/>
          <p:cNvSpPr txBox="1"/>
          <p:nvPr/>
        </p:nvSpPr>
        <p:spPr>
          <a:xfrm>
            <a:off x="896449" y="4695300"/>
            <a:ext cx="16532402" cy="6128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555555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一、「科層暨市場體制」下，資本主義制度最想讓人民成為：</a:t>
            </a:r>
          </a:p>
          <a:p>
            <a:pPr indent="914400"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555555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「有用的勞動力」＋「乖巧的市場鵝」。這樣主要問題就都解決了。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25400" indent="-50800"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二</a:t>
            </a:r>
            <a:r>
              <a:rPr>
                <a:solidFill>
                  <a:srgbClr val="555555"/>
                </a:solidFill>
              </a:rPr>
              <a:t>、當前社會則想要把人變成「黏在裝置上」的成癮者。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三</a:t>
            </a:r>
            <a:r>
              <a:rPr>
                <a:solidFill>
                  <a:srgbClr val="555555"/>
                </a:solidFill>
              </a:rPr>
              <a:t>、如果 </a:t>
            </a:r>
            <a:r>
              <a:rPr>
                <a:solidFill>
                  <a:srgbClr val="555555"/>
                </a:solidFill>
              </a:rPr>
              <a:t>AI </a:t>
            </a:r>
            <a:r>
              <a:rPr>
                <a:solidFill>
                  <a:srgbClr val="555555"/>
                </a:solidFill>
              </a:rPr>
              <a:t>把事都辦了，人類就沒有從小「由犯錯中成長」的空間。</a:t>
            </a:r>
            <a:endParaRPr>
              <a:solidFill>
                <a:srgbClr val="555555"/>
              </a:solidFill>
            </a:endParaRPr>
          </a:p>
          <a:p>
            <a:pPr>
              <a:lnSpc>
                <a:spcPct val="115000"/>
              </a:lnSpc>
              <a:spcBef>
                <a:spcPts val="2400"/>
              </a:spcBef>
              <a:defRPr b="1" sz="4000">
                <a:solidFill>
                  <a:srgbClr val="555555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回到第二張投影片的第一種情況，如果人類社會變巨嬰，必滅。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582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556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57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58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59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0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1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2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3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4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5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6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7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8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9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0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1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2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3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4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5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6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7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8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9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80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81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83" name="Google Shape;288;p11"/>
          <p:cNvSpPr txBox="1"/>
          <p:nvPr/>
        </p:nvSpPr>
        <p:spPr>
          <a:xfrm>
            <a:off x="989298" y="1272969"/>
            <a:ext cx="908388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孫賜萍老師的心法</a:t>
            </a:r>
          </a:p>
        </p:txBody>
      </p:sp>
      <p:sp>
        <p:nvSpPr>
          <p:cNvPr id="584" name="Google Shape;289;p11"/>
          <p:cNvSpPr txBox="1"/>
          <p:nvPr/>
        </p:nvSpPr>
        <p:spPr>
          <a:xfrm>
            <a:off x="1029881" y="4664535"/>
            <a:ext cx="16235747" cy="3805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 sz="6600" u="sng">
                <a:solidFill>
                  <a:srgbClr val="0084B9"/>
                </a:solidFill>
                <a:uFill>
                  <a:solidFill>
                    <a:srgbClr val="0084B9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84B9"/>
                </a:solidFill>
                <a:uFill>
                  <a:solidFill>
                    <a:srgbClr val="0084B9"/>
                  </a:solidFill>
                </a:uFill>
                <a:hlinkClick r:id="rId2" invalidUrl="" action="" tgtFrame="" tooltip="" history="1" highlightClick="0" endSnd="0"/>
              </a:rPr>
              <a:t>https://ludicrous-tracker-99f.notion.site/ChatGPT-AI-7f51addddeb145feab25a35534e47edc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613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587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88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89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0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1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2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3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4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5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6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7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8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99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0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1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2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3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4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5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6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7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8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09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0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1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2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614" name="Google Shape;288;p11"/>
          <p:cNvSpPr txBox="1"/>
          <p:nvPr/>
        </p:nvSpPr>
        <p:spPr>
          <a:xfrm>
            <a:off x="989298" y="1272969"/>
            <a:ext cx="908388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Gamma </a:t>
            </a:r>
            <a:r>
              <a:t>做剪報</a:t>
            </a:r>
          </a:p>
        </p:txBody>
      </p:sp>
      <p:sp>
        <p:nvSpPr>
          <p:cNvPr id="615" name="Google Shape;289;p11"/>
          <p:cNvSpPr txBox="1"/>
          <p:nvPr/>
        </p:nvSpPr>
        <p:spPr>
          <a:xfrm>
            <a:off x="1029881" y="4664535"/>
            <a:ext cx="16235747" cy="287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 sz="8000" u="sng">
                <a:solidFill>
                  <a:srgbClr val="0084B9"/>
                </a:solidFill>
                <a:uFill>
                  <a:solidFill>
                    <a:srgbClr val="0084B9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84B9"/>
                </a:solidFill>
                <a:uFill>
                  <a:solidFill>
                    <a:srgbClr val="0084B9"/>
                  </a:solidFill>
                </a:uFill>
                <a:hlinkClick r:id="rId2" invalidUrl="" action="" tgtFrame="" tooltip="" history="1" highlightClick="0" endSnd="0"/>
              </a:rPr>
              <a:t>https://gamma.app/docs/AI--9o1gpylt3qyikd0?mode=doc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153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127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8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9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0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1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2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3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4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5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6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7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8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9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0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1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2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3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4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5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6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7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8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9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50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51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52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54" name="Google Shape;288;p11"/>
          <p:cNvSpPr txBox="1"/>
          <p:nvPr/>
        </p:nvSpPr>
        <p:spPr>
          <a:xfrm>
            <a:off x="3216163" y="1378508"/>
            <a:ext cx="4419798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本日流程</a:t>
            </a:r>
          </a:p>
        </p:txBody>
      </p:sp>
      <p:sp>
        <p:nvSpPr>
          <p:cNvPr id="155" name="Google Shape;289;p11"/>
          <p:cNvSpPr txBox="1"/>
          <p:nvPr/>
        </p:nvSpPr>
        <p:spPr>
          <a:xfrm>
            <a:off x="1877399" y="4234343"/>
            <a:ext cx="14681987" cy="609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5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【</a:t>
            </a:r>
            <a:r>
              <a:t>三個段落</a:t>
            </a:r>
            <a:r>
              <a:t>】</a:t>
            </a:r>
          </a:p>
          <a:p>
            <a:pPr>
              <a:lnSpc>
                <a:spcPct val="15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1.</a:t>
            </a:r>
            <a:r>
              <a:t>復盤與補遺</a:t>
            </a:r>
          </a:p>
          <a:p>
            <a:pPr>
              <a:lnSpc>
                <a:spcPct val="15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</a:t>
            </a:r>
            <a:r>
              <a:t>.</a:t>
            </a:r>
            <a:r>
              <a:t>全班討論</a:t>
            </a:r>
          </a:p>
          <a:p>
            <a:pPr>
              <a:lnSpc>
                <a:spcPct val="15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3.</a:t>
            </a:r>
            <a:r>
              <a:t>分組討論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644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618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9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0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1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2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3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4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5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6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7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8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9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0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1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2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3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4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5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6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7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8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39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40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41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42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43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645" name="Google Shape;288;p11"/>
          <p:cNvSpPr txBox="1"/>
          <p:nvPr/>
        </p:nvSpPr>
        <p:spPr>
          <a:xfrm>
            <a:off x="989298" y="1272969"/>
            <a:ext cx="908388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「秒出」做剪報</a:t>
            </a:r>
          </a:p>
        </p:txBody>
      </p:sp>
      <p:sp>
        <p:nvSpPr>
          <p:cNvPr id="646" name="Google Shape;289;p11"/>
          <p:cNvSpPr txBox="1"/>
          <p:nvPr/>
        </p:nvSpPr>
        <p:spPr>
          <a:xfrm>
            <a:off x="2373092" y="5475418"/>
            <a:ext cx="14186294" cy="1357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 sz="96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https://zxznppt.com/pptx/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圖片 4" descr="圖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731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677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651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52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53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54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55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56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57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58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59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0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1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2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3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4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5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6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7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8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69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0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1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2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3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4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5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76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678" name="Google Shape;288;p11"/>
          <p:cNvSpPr txBox="1"/>
          <p:nvPr/>
        </p:nvSpPr>
        <p:spPr>
          <a:xfrm>
            <a:off x="989298" y="1272969"/>
            <a:ext cx="908388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ChatGPT </a:t>
            </a:r>
            <a:r>
              <a:t>指令大全</a:t>
            </a:r>
          </a:p>
        </p:txBody>
      </p:sp>
      <p:sp>
        <p:nvSpPr>
          <p:cNvPr id="679" name="Google Shape;289;p11"/>
          <p:cNvSpPr txBox="1"/>
          <p:nvPr/>
        </p:nvSpPr>
        <p:spPr>
          <a:xfrm>
            <a:off x="2607977" y="4761932"/>
            <a:ext cx="14186295" cy="3432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 sz="96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https://www.explainthis.io/zh-hant/chatgpt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198;p11"/>
          <p:cNvSpPr/>
          <p:nvPr/>
        </p:nvSpPr>
        <p:spPr>
          <a:xfrm>
            <a:off x="65461" y="-35926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708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682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83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84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85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86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87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88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89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0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1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2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3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4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5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6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7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8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99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00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01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02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03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04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05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06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07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709" name="Google Shape;288;p11"/>
          <p:cNvSpPr txBox="1"/>
          <p:nvPr/>
        </p:nvSpPr>
        <p:spPr>
          <a:xfrm>
            <a:off x="2066105" y="1378508"/>
            <a:ext cx="6507056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新的現場生態</a:t>
            </a:r>
          </a:p>
        </p:txBody>
      </p:sp>
      <p:sp>
        <p:nvSpPr>
          <p:cNvPr id="710" name="Google Shape;289;p11"/>
          <p:cNvSpPr txBox="1"/>
          <p:nvPr/>
        </p:nvSpPr>
        <p:spPr>
          <a:xfrm>
            <a:off x="1877399" y="4234343"/>
            <a:ext cx="14681987" cy="586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辯論或對抗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角色扮演互動局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事先分工設定不同角色的初始腳本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課堂上，由 </a:t>
            </a:r>
            <a:r>
              <a:t>AI </a:t>
            </a:r>
            <a:r>
              <a:t>陪伴互動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739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713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14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15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16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17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18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19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0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1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2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3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4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5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6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7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8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29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0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1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2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3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4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5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6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7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38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740" name="Google Shape;288;p11"/>
          <p:cNvSpPr txBox="1"/>
          <p:nvPr/>
        </p:nvSpPr>
        <p:spPr>
          <a:xfrm>
            <a:off x="3071823" y="1378508"/>
            <a:ext cx="4799026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影片素材</a:t>
            </a:r>
          </a:p>
        </p:txBody>
      </p:sp>
      <p:sp>
        <p:nvSpPr>
          <p:cNvPr id="741" name="Google Shape;289;p11"/>
          <p:cNvSpPr txBox="1"/>
          <p:nvPr/>
        </p:nvSpPr>
        <p:spPr>
          <a:xfrm>
            <a:off x="1877399" y="4234343"/>
            <a:ext cx="14681987" cy="4259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84B9"/>
                </a:solidFill>
                <a:uFill>
                  <a:solidFill>
                    <a:srgbClr val="0084B9"/>
                  </a:solidFill>
                </a:uFill>
                <a:hlinkClick r:id="rId2" invalidUrl="" action="" tgtFrame="" tooltip="" history="1" highlightClick="0" endSnd="0"/>
              </a:rPr>
              <a:t>https://pixabay.com/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84B9"/>
                </a:solidFill>
                <a:uFill>
                  <a:solidFill>
                    <a:srgbClr val="0084B9"/>
                  </a:solidFill>
                </a:uFill>
                <a:hlinkClick r:id="rId3" invalidUrl="" action="" tgtFrame="" tooltip="" history="1" highlightClick="0" endSnd="0"/>
              </a:rPr>
              <a:t>https://www.freepik.com/</a:t>
            </a:r>
            <a:r>
              <a:t> </a:t>
            </a:r>
            <a:r>
              <a:rPr sz="6000"/>
              <a:t>（孫賜萍）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770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744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45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46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47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48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49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0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1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2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3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4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5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6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7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8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59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0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1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2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3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4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5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6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7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8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69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771" name="Google Shape;288;p11"/>
          <p:cNvSpPr txBox="1"/>
          <p:nvPr/>
        </p:nvSpPr>
        <p:spPr>
          <a:xfrm>
            <a:off x="2639684" y="1378508"/>
            <a:ext cx="5688094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AI </a:t>
            </a:r>
            <a:r>
              <a:t>協助剪片</a:t>
            </a:r>
          </a:p>
        </p:txBody>
      </p:sp>
      <p:sp>
        <p:nvSpPr>
          <p:cNvPr id="772" name="Google Shape;289;p11"/>
          <p:cNvSpPr txBox="1"/>
          <p:nvPr/>
        </p:nvSpPr>
        <p:spPr>
          <a:xfrm>
            <a:off x="1877399" y="4234343"/>
            <a:ext cx="14681987" cy="589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剪映：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材料為圖照或精準的短影換片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要領：以文稿生成</a:t>
            </a:r>
            <a:r>
              <a:t>=&gt;</a:t>
            </a:r>
            <a:r>
              <a:t>換片</a:t>
            </a:r>
            <a:r>
              <a:t>=&gt;</a:t>
            </a:r>
            <a:r>
              <a:t>換音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一年內，短影片生成必會成熟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801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775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76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77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78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79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0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1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2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3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4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5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6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7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8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89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0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1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2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3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4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5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6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7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8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99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800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802" name="Google Shape;288;p11"/>
          <p:cNvSpPr txBox="1"/>
          <p:nvPr/>
        </p:nvSpPr>
        <p:spPr>
          <a:xfrm>
            <a:off x="2639684" y="1378508"/>
            <a:ext cx="5688094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補遺</a:t>
            </a:r>
          </a:p>
        </p:txBody>
      </p:sp>
      <p:sp>
        <p:nvSpPr>
          <p:cNvPr id="803" name="Google Shape;289;p11"/>
          <p:cNvSpPr txBox="1"/>
          <p:nvPr/>
        </p:nvSpPr>
        <p:spPr>
          <a:xfrm>
            <a:off x="1877399" y="4234343"/>
            <a:ext cx="14681987" cy="5917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剪映：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SUNO</a:t>
            </a:r>
            <a:r>
              <a:t>：譚翰駿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虛擬主播 ：孫賜萍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為影片摘要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61;p14" descr="Google Shape;61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Google Shape;62;p14"/>
          <p:cNvSpPr txBox="1"/>
          <p:nvPr/>
        </p:nvSpPr>
        <p:spPr>
          <a:xfrm>
            <a:off x="1408200" y="4622349"/>
            <a:ext cx="15471600" cy="163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/>
          <a:p>
            <a:pPr algn="ctr">
              <a:lnSpc>
                <a:spcPct val="115000"/>
              </a:lnSpc>
              <a:defRPr b="1" sz="72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Suno</a:t>
            </a:r>
            <a:r>
              <a:t>簡易音樂教學</a:t>
            </a:r>
          </a:p>
        </p:txBody>
      </p:sp>
      <p:sp>
        <p:nvSpPr>
          <p:cNvPr id="807" name="Google Shape;63;p14"/>
          <p:cNvSpPr txBox="1"/>
          <p:nvPr/>
        </p:nvSpPr>
        <p:spPr>
          <a:xfrm>
            <a:off x="2814449" y="6910918"/>
            <a:ext cx="12334801" cy="1632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/>
          <a:p>
            <a:pPr>
              <a:lnSpc>
                <a:spcPct val="115000"/>
              </a:lnSpc>
              <a:defRPr sz="23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報告：譚翰駿</a:t>
            </a:r>
          </a:p>
          <a:p>
            <a:pPr>
              <a:lnSpc>
                <a:spcPct val="115000"/>
              </a:lnSpc>
              <a:defRPr sz="23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23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時間：</a:t>
            </a:r>
            <a:r>
              <a:t>2024.05.13</a:t>
            </a:r>
          </a:p>
        </p:txBody>
      </p:sp>
      <p:sp>
        <p:nvSpPr>
          <p:cNvPr id="808" name="Google Shape;64;p14"/>
          <p:cNvSpPr txBox="1"/>
          <p:nvPr/>
        </p:nvSpPr>
        <p:spPr>
          <a:xfrm>
            <a:off x="856599" y="920799"/>
            <a:ext cx="8629802" cy="366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 algn="ctr">
              <a:defRPr b="1" sz="10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AI</a:t>
            </a:r>
            <a:r>
              <a:t>音樂生成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61;p14" descr="Google Shape;61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Google Shape;62;p14"/>
          <p:cNvSpPr txBox="1"/>
          <p:nvPr/>
        </p:nvSpPr>
        <p:spPr>
          <a:xfrm>
            <a:off x="1408200" y="4622349"/>
            <a:ext cx="15471600" cy="163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/>
          <a:p>
            <a:pPr algn="ctr">
              <a:lnSpc>
                <a:spcPct val="115000"/>
              </a:lnSpc>
              <a:defRPr b="1" sz="72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Suno</a:t>
            </a:r>
            <a:r>
              <a:t>簡易音樂教學</a:t>
            </a:r>
          </a:p>
        </p:txBody>
      </p:sp>
      <p:sp>
        <p:nvSpPr>
          <p:cNvPr id="812" name="Google Shape;63;p14"/>
          <p:cNvSpPr txBox="1"/>
          <p:nvPr/>
        </p:nvSpPr>
        <p:spPr>
          <a:xfrm>
            <a:off x="2814449" y="6910918"/>
            <a:ext cx="12334801" cy="1632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/>
          <a:p>
            <a:pPr>
              <a:lnSpc>
                <a:spcPct val="115000"/>
              </a:lnSpc>
              <a:defRPr sz="23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報告：譚翰駿</a:t>
            </a:r>
          </a:p>
          <a:p>
            <a:pPr>
              <a:lnSpc>
                <a:spcPct val="115000"/>
              </a:lnSpc>
              <a:defRPr sz="23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23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時間：</a:t>
            </a:r>
            <a:r>
              <a:t>2024.05.13</a:t>
            </a:r>
          </a:p>
        </p:txBody>
      </p:sp>
      <p:sp>
        <p:nvSpPr>
          <p:cNvPr id="813" name="Google Shape;64;p14"/>
          <p:cNvSpPr txBox="1"/>
          <p:nvPr/>
        </p:nvSpPr>
        <p:spPr>
          <a:xfrm>
            <a:off x="856599" y="920799"/>
            <a:ext cx="8629802" cy="366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 algn="ctr">
              <a:defRPr b="1" sz="10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AI</a:t>
            </a:r>
            <a:r>
              <a:t>音樂生成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69;p15" descr="Google Shape;69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Google Shape;70;p15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9350850" y="7423600"/>
            <a:ext cx="3586801" cy="129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>
            <a:lvl1pPr algn="ctr">
              <a:defRPr b="1" sz="5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試做曲目</a:t>
            </a:r>
          </a:p>
        </p:txBody>
      </p:sp>
      <p:sp>
        <p:nvSpPr>
          <p:cNvPr id="817" name="Google Shape;71;p15">
            <a:hlinkClick r:id="rId4" invalidUrl="" action="" tgtFrame="" tooltip="" history="1" highlightClick="0" endSnd="0"/>
          </p:cNvPr>
          <p:cNvSpPr txBox="1"/>
          <p:nvPr/>
        </p:nvSpPr>
        <p:spPr>
          <a:xfrm>
            <a:off x="5350350" y="7135952"/>
            <a:ext cx="3586801" cy="186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/>
          <a:p>
            <a:pPr algn="ctr">
              <a:defRPr b="1" sz="5200"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t>Suno Explorer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184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158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59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0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1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2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3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4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5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6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7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8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9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0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1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2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3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4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5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6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7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8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9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0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1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2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3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185" name="Google Shape;288;p11"/>
          <p:cNvSpPr txBox="1"/>
          <p:nvPr/>
        </p:nvSpPr>
        <p:spPr>
          <a:xfrm>
            <a:off x="989298" y="1272969"/>
            <a:ext cx="9083880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確保不落伍的方法</a:t>
            </a:r>
          </a:p>
        </p:txBody>
      </p:sp>
      <p:sp>
        <p:nvSpPr>
          <p:cNvPr id="186" name="Google Shape;289;p11"/>
          <p:cNvSpPr txBox="1"/>
          <p:nvPr/>
        </p:nvSpPr>
        <p:spPr>
          <a:xfrm>
            <a:off x="1029881" y="4664535"/>
            <a:ext cx="16235747" cy="508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5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在高速變遷時代，所有事情以很快速度折舊，唯一確保不落伍的方法就是：讓自己一直維持在學習的脈絡中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76;p16" descr="Google Shape;76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0" name="Google Shape;77;p16"/>
          <p:cNvSpPr txBox="1"/>
          <p:nvPr>
            <p:ph type="title"/>
          </p:nvPr>
        </p:nvSpPr>
        <p:spPr>
          <a:xfrm>
            <a:off x="623399" y="890050"/>
            <a:ext cx="17041202" cy="1414801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defTabSz="411479">
              <a:defRPr b="1" sz="315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AI</a:t>
            </a:r>
            <a:r>
              <a:t>音樂生成</a:t>
            </a:r>
          </a:p>
        </p:txBody>
      </p:sp>
      <p:pic>
        <p:nvPicPr>
          <p:cNvPr id="821" name="Google Shape;78;p16" descr="Google Shape;78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9050" y="115450"/>
            <a:ext cx="11308955" cy="101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Google Shape;79;p16"/>
          <p:cNvSpPr txBox="1"/>
          <p:nvPr/>
        </p:nvSpPr>
        <p:spPr>
          <a:xfrm>
            <a:off x="163649" y="3975299"/>
            <a:ext cx="6691802" cy="4243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>
              <a:lnSpc>
                <a:spcPct val="80000"/>
              </a:lnSpc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Explorer</a:t>
            </a:r>
          </a:p>
          <a:p>
            <a:pPr>
              <a:lnSpc>
                <a:spcPct val="80000"/>
              </a:lnSpc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lnSpc>
                <a:spcPct val="80000"/>
              </a:lnSpc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可於此任意瀏覽各式各樣的音樂風格。</a:t>
            </a:r>
          </a:p>
          <a:p>
            <a:pPr>
              <a:lnSpc>
                <a:spcPct val="80000"/>
              </a:lnSpc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lnSpc>
                <a:spcPct val="80000"/>
              </a:lnSpc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找靈感、認識各種音樂類型。</a:t>
            </a:r>
          </a:p>
          <a:p>
            <a:pPr>
              <a:lnSpc>
                <a:spcPct val="80000"/>
              </a:lnSpc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lnSpc>
                <a:spcPct val="80000"/>
              </a:lnSpc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生成限制：</a:t>
            </a:r>
            <a:r>
              <a:t>3</a:t>
            </a:r>
            <a:r>
              <a:t>分</a:t>
            </a:r>
            <a:r>
              <a:t>30</a:t>
            </a:r>
            <a:r>
              <a:t>內</a:t>
            </a:r>
            <a:r>
              <a:t>(premiere)</a:t>
            </a:r>
          </a:p>
        </p:txBody>
      </p:sp>
      <p:pic>
        <p:nvPicPr>
          <p:cNvPr id="823" name="Google Shape;80;p16" descr="Google Shape;80;p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399" y="8634900"/>
            <a:ext cx="3712585" cy="1652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6" name="Google Shape;81;p16"/>
          <p:cNvGrpSpPr/>
          <p:nvPr/>
        </p:nvGrpSpPr>
        <p:grpSpPr>
          <a:xfrm>
            <a:off x="3524036" y="7591020"/>
            <a:ext cx="3331028" cy="2696144"/>
            <a:chOff x="0" y="0"/>
            <a:chExt cx="3331027" cy="2696143"/>
          </a:xfrm>
        </p:grpSpPr>
        <p:sp>
          <p:nvSpPr>
            <p:cNvPr id="824" name="箭頭"/>
            <p:cNvSpPr/>
            <p:nvPr/>
          </p:nvSpPr>
          <p:spPr>
            <a:xfrm rot="20155774">
              <a:off x="210601" y="521527"/>
              <a:ext cx="2909825" cy="165309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>
              <a:solidFill>
                <a:srgbClr val="FEBC1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825" name="也有中文音樂風格"/>
            <p:cNvSpPr txBox="1"/>
            <p:nvPr/>
          </p:nvSpPr>
          <p:spPr>
            <a:xfrm rot="20155774">
              <a:off x="610669" y="903144"/>
              <a:ext cx="2487027" cy="72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algn="ctr"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也有中文音樂風格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6;p17" descr="Google Shape;86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Google Shape;87;p17">
            <a:hlinkClick r:id="rId3" invalidUrl="" action="" tgtFrame="" tooltip="" history="1" highlightClick="0" endSnd="0"/>
          </p:cNvPr>
          <p:cNvSpPr txBox="1"/>
          <p:nvPr>
            <p:ph type="title"/>
          </p:nvPr>
        </p:nvSpPr>
        <p:spPr>
          <a:xfrm>
            <a:off x="1076649" y="890050"/>
            <a:ext cx="7752000" cy="1145401"/>
          </a:xfrm>
          <a:prstGeom prst="rect">
            <a:avLst/>
          </a:prstGeom>
        </p:spPr>
        <p:txBody>
          <a:bodyPr lIns="182849" tIns="182849" rIns="182849" bIns="182849"/>
          <a:lstStyle>
            <a:lvl1pPr algn="ctr" defTabSz="868680">
              <a:defRPr sz="4370">
                <a:solidFill>
                  <a:srgbClr val="FF9900"/>
                </a:solidFill>
              </a:defRPr>
            </a:lvl1pPr>
          </a:lstStyle>
          <a:p>
            <a:pPr/>
            <a:r>
              <a:t>聽看看網站上熱門的作品</a:t>
            </a:r>
          </a:p>
        </p:txBody>
      </p:sp>
      <p:sp>
        <p:nvSpPr>
          <p:cNvPr id="830" name="Google Shape;88;p17"/>
          <p:cNvSpPr txBox="1"/>
          <p:nvPr>
            <p:ph type="body" idx="1"/>
          </p:nvPr>
        </p:nvSpPr>
        <p:spPr>
          <a:xfrm>
            <a:off x="623399" y="2304950"/>
            <a:ext cx="17041202" cy="6832800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marL="0" indent="0">
              <a:spcBef>
                <a:spcPts val="2400"/>
              </a:spcBef>
              <a:buSzTx/>
              <a:buNone/>
            </a:pPr>
          </a:p>
        </p:txBody>
      </p:sp>
      <p:pic>
        <p:nvPicPr>
          <p:cNvPr id="831" name="Google Shape;89;p17" descr="Google Shape;89;p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" y="2304950"/>
            <a:ext cx="18288007" cy="7982053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Google Shape;90;p17">
            <a:hlinkClick r:id="rId5" invalidUrl="" action="" tgtFrame="" tooltip="" history="1" highlightClick="0" endSnd="0"/>
          </p:cNvPr>
          <p:cNvSpPr txBox="1"/>
          <p:nvPr/>
        </p:nvSpPr>
        <p:spPr>
          <a:xfrm>
            <a:off x="9498700" y="890050"/>
            <a:ext cx="4946401" cy="114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normAutofit fontScale="100000" lnSpcReduction="0"/>
          </a:bodyPr>
          <a:lstStyle>
            <a:lvl1pPr algn="ctr" defTabSz="868680">
              <a:defRPr sz="4370">
                <a:solidFill>
                  <a:srgbClr val="FF9900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</a:lstStyle>
          <a:p>
            <a:pPr/>
            <a:r>
              <a:t>製作一樣的看看</a:t>
            </a:r>
          </a:p>
        </p:txBody>
      </p:sp>
      <p:sp>
        <p:nvSpPr>
          <p:cNvPr id="833" name="Google Shape;91;p17"/>
          <p:cNvSpPr txBox="1"/>
          <p:nvPr/>
        </p:nvSpPr>
        <p:spPr>
          <a:xfrm>
            <a:off x="8651399" y="921986"/>
            <a:ext cx="985201" cy="108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>
            <a:lvl1pPr algn="ctr">
              <a:defRPr sz="5000">
                <a:solidFill>
                  <a:srgbClr val="FF99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&amp;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96;p18" descr="Google Shape;96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6" name="Google Shape;97;p18"/>
          <p:cNvSpPr txBox="1"/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</p:spPr>
        <p:txBody>
          <a:bodyPr lIns="182849" tIns="182849" rIns="182849" bIns="182849"/>
          <a:lstStyle>
            <a:lvl1pPr defTabSz="868680">
              <a:defRPr sz="4370">
                <a:solidFill>
                  <a:srgbClr val="FF9900"/>
                </a:solidFill>
              </a:defRPr>
            </a:lvl1pPr>
          </a:lstStyle>
          <a:p>
            <a:pPr/>
            <a:r>
              <a:t>實際操作</a:t>
            </a:r>
          </a:p>
        </p:txBody>
      </p:sp>
      <p:pic>
        <p:nvPicPr>
          <p:cNvPr id="837" name="Google Shape;98;p18" descr="Google Shape;98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81450" y="4154401"/>
            <a:ext cx="7483151" cy="6132603"/>
          </a:xfrm>
          <a:prstGeom prst="rect">
            <a:avLst/>
          </a:prstGeom>
          <a:ln w="12700">
            <a:miter lim="400000"/>
          </a:ln>
        </p:spPr>
      </p:pic>
      <p:sp>
        <p:nvSpPr>
          <p:cNvPr id="838" name="Google Shape;99;p18"/>
          <p:cNvSpPr txBox="1"/>
          <p:nvPr/>
        </p:nvSpPr>
        <p:spPr>
          <a:xfrm>
            <a:off x="634243" y="4227685"/>
            <a:ext cx="8418602" cy="100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>
            <a:lvl1pPr algn="ctr"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點此可輸入歌詞、音樂類型及其他細節</a:t>
            </a:r>
          </a:p>
        </p:txBody>
      </p:sp>
      <p:sp>
        <p:nvSpPr>
          <p:cNvPr id="839" name="Google Shape;100;p18"/>
          <p:cNvSpPr txBox="1"/>
          <p:nvPr/>
        </p:nvSpPr>
        <p:spPr>
          <a:xfrm>
            <a:off x="-1" y="5785023"/>
            <a:ext cx="10014002" cy="163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/>
          <a:p>
            <a:pPr algn="ctr"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輸入對於想像中音樂的描述</a:t>
            </a:r>
          </a:p>
          <a:p>
            <a:pPr algn="ctr"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</a:t>
            </a:r>
            <a:r>
              <a:t>類型、特定樂器、氣氛等等</a:t>
            </a:r>
            <a:r>
              <a:t>)</a:t>
            </a:r>
          </a:p>
        </p:txBody>
      </p:sp>
      <p:sp>
        <p:nvSpPr>
          <p:cNvPr id="840" name="Google Shape;101;p18"/>
          <p:cNvSpPr txBox="1"/>
          <p:nvPr/>
        </p:nvSpPr>
        <p:spPr>
          <a:xfrm>
            <a:off x="634243" y="7376020"/>
            <a:ext cx="8418602" cy="100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>
            <a:lvl1pPr algn="ctr"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純音樂演奏（無人聲演唱）</a:t>
            </a:r>
          </a:p>
        </p:txBody>
      </p:sp>
      <p:sp>
        <p:nvSpPr>
          <p:cNvPr id="841" name="Google Shape;102;p18"/>
          <p:cNvSpPr txBox="1"/>
          <p:nvPr/>
        </p:nvSpPr>
        <p:spPr>
          <a:xfrm>
            <a:off x="634243" y="8384210"/>
            <a:ext cx="8418602" cy="100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>
            <a:lvl1pPr algn="ctr"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選擇模型</a:t>
            </a:r>
          </a:p>
        </p:txBody>
      </p:sp>
      <p:sp>
        <p:nvSpPr>
          <p:cNvPr id="842" name="Google Shape;103;p18"/>
          <p:cNvSpPr txBox="1"/>
          <p:nvPr/>
        </p:nvSpPr>
        <p:spPr>
          <a:xfrm>
            <a:off x="634243" y="9212981"/>
            <a:ext cx="8418602" cy="100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>
            <a:lvl1pPr algn="ctr">
              <a:defRPr sz="36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開始製作</a:t>
            </a:r>
          </a:p>
        </p:txBody>
      </p:sp>
      <p:sp>
        <p:nvSpPr>
          <p:cNvPr id="843" name="Google Shape;104;p18"/>
          <p:cNvSpPr/>
          <p:nvPr/>
        </p:nvSpPr>
        <p:spPr>
          <a:xfrm>
            <a:off x="9203353" y="4411629"/>
            <a:ext cx="1224001" cy="56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EBC1D"/>
            </a:solidFill>
          </a:ln>
        </p:spPr>
        <p:txBody>
          <a:bodyPr lIns="45719" rIns="45719" anchor="ctr"/>
          <a:lstStyle/>
          <a:p>
            <a:pPr algn="ctr">
              <a:defRPr sz="2800"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44" name="Google Shape;105;p18"/>
          <p:cNvSpPr/>
          <p:nvPr/>
        </p:nvSpPr>
        <p:spPr>
          <a:xfrm>
            <a:off x="9203353" y="6306706"/>
            <a:ext cx="1224001" cy="56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EBC1D"/>
            </a:solidFill>
          </a:ln>
        </p:spPr>
        <p:txBody>
          <a:bodyPr lIns="45719" rIns="45719" anchor="ctr"/>
          <a:lstStyle/>
          <a:p>
            <a:pPr algn="ctr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45" name="Google Shape;106;p18"/>
          <p:cNvSpPr/>
          <p:nvPr/>
        </p:nvSpPr>
        <p:spPr>
          <a:xfrm>
            <a:off x="9203353" y="7559964"/>
            <a:ext cx="1224001" cy="56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EBC1D"/>
            </a:solidFill>
          </a:ln>
        </p:spPr>
        <p:txBody>
          <a:bodyPr lIns="45719" rIns="45719" anchor="ctr"/>
          <a:lstStyle/>
          <a:p>
            <a:pPr algn="ctr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46" name="Google Shape;107;p18"/>
          <p:cNvSpPr/>
          <p:nvPr/>
        </p:nvSpPr>
        <p:spPr>
          <a:xfrm>
            <a:off x="9203353" y="8568152"/>
            <a:ext cx="1224001" cy="56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EBC1D"/>
            </a:solidFill>
          </a:ln>
        </p:spPr>
        <p:txBody>
          <a:bodyPr lIns="45719" rIns="45719" anchor="ctr"/>
          <a:lstStyle/>
          <a:p>
            <a:pPr algn="ctr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47" name="Google Shape;108;p18"/>
          <p:cNvSpPr/>
          <p:nvPr/>
        </p:nvSpPr>
        <p:spPr>
          <a:xfrm>
            <a:off x="9203353" y="9333740"/>
            <a:ext cx="1224001" cy="5634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EBC1D"/>
            </a:solidFill>
          </a:ln>
        </p:spPr>
        <p:txBody>
          <a:bodyPr lIns="45719" rIns="45719" anchor="ctr"/>
          <a:lstStyle/>
          <a:p>
            <a:pPr algn="ctr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113;p19" descr="Google Shape;113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0" name="Google Shape;114;p19"/>
          <p:cNvSpPr txBox="1"/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</p:spPr>
        <p:txBody>
          <a:bodyPr lIns="182849" tIns="182849" rIns="182849" bIns="182849"/>
          <a:lstStyle>
            <a:lvl1pPr defTabSz="868680">
              <a:defRPr sz="4370">
                <a:solidFill>
                  <a:srgbClr val="FF9900"/>
                </a:solidFill>
              </a:defRPr>
            </a:lvl1pPr>
          </a:lstStyle>
          <a:p>
            <a:pPr/>
            <a:r>
              <a:t>Custom Mode 特化模式       Ex:輸入日文版金剛經</a:t>
            </a:r>
          </a:p>
        </p:txBody>
      </p:sp>
      <p:sp>
        <p:nvSpPr>
          <p:cNvPr id="851" name="Google Shape;115;p19"/>
          <p:cNvSpPr txBox="1"/>
          <p:nvPr>
            <p:ph type="body" idx="1"/>
          </p:nvPr>
        </p:nvSpPr>
        <p:spPr>
          <a:xfrm>
            <a:off x="623399" y="2304950"/>
            <a:ext cx="17041202" cy="6832800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marL="0" indent="0">
              <a:spcBef>
                <a:spcPts val="2400"/>
              </a:spcBef>
              <a:buSzTx/>
              <a:buNone/>
            </a:pPr>
          </a:p>
        </p:txBody>
      </p:sp>
      <p:pic>
        <p:nvPicPr>
          <p:cNvPr id="852" name="Google Shape;116;p19" descr="Google Shape;116;p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399" y="2305050"/>
            <a:ext cx="6449402" cy="7981953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Google Shape;117;p19"/>
          <p:cNvSpPr/>
          <p:nvPr/>
        </p:nvSpPr>
        <p:spPr>
          <a:xfrm rot="3646644">
            <a:off x="3639444" y="7811665"/>
            <a:ext cx="914373" cy="1828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EBC1D"/>
            </a:solidFill>
          </a:ln>
        </p:spPr>
        <p:txBody>
          <a:bodyPr lIns="45719" rIns="45719" anchor="ctr"/>
          <a:lstStyle/>
          <a:p>
            <a:pPr algn="ctr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54" name="Google Shape;118;p19"/>
          <p:cNvSpPr txBox="1"/>
          <p:nvPr/>
        </p:nvSpPr>
        <p:spPr>
          <a:xfrm rot="19896335">
            <a:off x="3045890" y="8253447"/>
            <a:ext cx="2336721" cy="78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>
            <a:lvl1pPr algn="ctr">
              <a:defRPr b="1"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按下按鈕</a:t>
            </a:r>
          </a:p>
        </p:txBody>
      </p:sp>
      <p:sp>
        <p:nvSpPr>
          <p:cNvPr id="855" name="Google Shape;119;p19"/>
          <p:cNvSpPr/>
          <p:nvPr/>
        </p:nvSpPr>
        <p:spPr>
          <a:xfrm>
            <a:off x="7187100" y="4572000"/>
            <a:ext cx="3138000" cy="19044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EF6E0"/>
            </a:solidFill>
          </a:ln>
        </p:spPr>
        <p:txBody>
          <a:bodyPr lIns="45719" rIns="45719" anchor="ctr"/>
          <a:lstStyle/>
          <a:p>
            <a:pPr algn="ctr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856" name="Google Shape;120;p19" descr="Google Shape;120;p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9400" y="2305050"/>
            <a:ext cx="7058999" cy="6832799"/>
          </a:xfrm>
          <a:prstGeom prst="rect">
            <a:avLst/>
          </a:prstGeom>
          <a:ln w="12700">
            <a:miter lim="400000"/>
          </a:ln>
        </p:spPr>
      </p:pic>
      <p:sp>
        <p:nvSpPr>
          <p:cNvPr id="857" name="Google Shape;121;p19"/>
          <p:cNvSpPr txBox="1"/>
          <p:nvPr/>
        </p:nvSpPr>
        <p:spPr>
          <a:xfrm>
            <a:off x="7029299" y="5055600"/>
            <a:ext cx="3295801" cy="93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>
            <a:lvl1pPr algn="ctr">
              <a:defRPr sz="3200">
                <a:solidFill>
                  <a:srgbClr val="FEBC1D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幫你生成歌詞</a:t>
            </a:r>
          </a:p>
        </p:txBody>
      </p:sp>
      <p:pic>
        <p:nvPicPr>
          <p:cNvPr id="858" name="Google Shape;122;p19" descr="Google Shape;122;p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39400" y="9137749"/>
            <a:ext cx="7059001" cy="11454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1" name="Google Shape;123;p19"/>
          <p:cNvGrpSpPr/>
          <p:nvPr/>
        </p:nvGrpSpPr>
        <p:grpSpPr>
          <a:xfrm>
            <a:off x="7187100" y="8378749"/>
            <a:ext cx="3138000" cy="1904401"/>
            <a:chOff x="0" y="0"/>
            <a:chExt cx="3137999" cy="1904400"/>
          </a:xfrm>
        </p:grpSpPr>
        <p:sp>
          <p:nvSpPr>
            <p:cNvPr id="859" name="箭頭"/>
            <p:cNvSpPr/>
            <p:nvPr/>
          </p:nvSpPr>
          <p:spPr>
            <a:xfrm>
              <a:off x="0" y="0"/>
              <a:ext cx="3138000" cy="19044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>
              <a:solidFill>
                <a:srgbClr val="FEBC1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860" name="連歌名都生給你"/>
            <p:cNvSpPr txBox="1"/>
            <p:nvPr/>
          </p:nvSpPr>
          <p:spPr>
            <a:xfrm>
              <a:off x="4762" y="559800"/>
              <a:ext cx="2652376" cy="78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algn="ctr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/>
              <a:r>
                <a:t>連歌名都生給你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128;p20" descr="Google Shape;128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4" name="Google Shape;129;p20"/>
          <p:cNvSpPr txBox="1"/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defTabSz="429768">
              <a:defRPr sz="2162">
                <a:solidFill>
                  <a:srgbClr val="FF9900"/>
                </a:solidFill>
              </a:defRPr>
            </a:pPr>
            <a:r>
              <a:t>主題一樣也能生出不一樣的歌詞</a:t>
            </a:r>
          </a:p>
          <a:p>
            <a:pPr defTabSz="429768">
              <a:defRPr sz="2162">
                <a:solidFill>
                  <a:srgbClr val="FF9900"/>
                </a:solidFill>
              </a:defRPr>
            </a:pPr>
            <a:r>
              <a:t>(都是日文金剛經)</a:t>
            </a:r>
          </a:p>
        </p:txBody>
      </p:sp>
      <p:pic>
        <p:nvPicPr>
          <p:cNvPr id="865" name="Google Shape;130;p20" descr="Google Shape;130;p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8650" y="4020199"/>
            <a:ext cx="6957564" cy="6266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6" name="Google Shape;131;p20" descr="Google Shape;131;p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66213" y="4020199"/>
            <a:ext cx="7113139" cy="626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136;p21" descr="Google Shape;136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9" name="Google Shape;137;p21"/>
          <p:cNvSpPr txBox="1"/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</p:spPr>
        <p:txBody>
          <a:bodyPr lIns="182849" tIns="182849" rIns="182849" bIns="182849"/>
          <a:lstStyle>
            <a:lvl1pPr defTabSz="868680">
              <a:defRPr sz="4370">
                <a:solidFill>
                  <a:srgbClr val="FF9900"/>
                </a:solidFill>
              </a:defRPr>
            </a:lvl1pPr>
          </a:lstStyle>
          <a:p>
            <a:pPr/>
            <a:r>
              <a:t>音樂類型 - 該怎麼辦？</a:t>
            </a:r>
          </a:p>
        </p:txBody>
      </p:sp>
      <p:sp>
        <p:nvSpPr>
          <p:cNvPr id="870" name="Google Shape;138;p21"/>
          <p:cNvSpPr txBox="1"/>
          <p:nvPr>
            <p:ph type="body" sz="half" idx="1"/>
          </p:nvPr>
        </p:nvSpPr>
        <p:spPr>
          <a:xfrm>
            <a:off x="473500" y="3989549"/>
            <a:ext cx="9805201" cy="6297601"/>
          </a:xfrm>
          <a:prstGeom prst="rect">
            <a:avLst/>
          </a:prstGeom>
        </p:spPr>
        <p:txBody>
          <a:bodyPr lIns="182849" tIns="182849" rIns="182849" bIns="182849" anchor="ctr"/>
          <a:lstStyle/>
          <a:p>
            <a:pPr indent="-635000"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</a:defRPr>
            </a:pPr>
            <a:r>
              <a:t>曲風</a:t>
            </a:r>
            <a:r>
              <a:t>(</a:t>
            </a:r>
            <a:r>
              <a:t>可參考</a:t>
            </a:r>
            <a:r>
              <a:t>Explorer</a:t>
            </a:r>
            <a:r>
              <a:t>、</a:t>
            </a:r>
            <a:r>
              <a:t>EX:dream pop, city pop, jazz, blues, bossa nova…)</a:t>
            </a:r>
          </a:p>
          <a:p>
            <a:pPr indent="-635000"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</a:defRPr>
            </a:pPr>
            <a:r>
              <a:t>樂器種類</a:t>
            </a:r>
            <a:r>
              <a:t>(guitar, bass , drum , orchestra…)</a:t>
            </a:r>
          </a:p>
          <a:p>
            <a:pPr indent="-635000"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</a:defRPr>
            </a:pPr>
            <a:r>
              <a:t>速度 </a:t>
            </a:r>
            <a:r>
              <a:t>(</a:t>
            </a:r>
            <a:r>
              <a:t>可用</a:t>
            </a:r>
            <a:r>
              <a:t>BPM</a:t>
            </a:r>
            <a:r>
              <a:t>及古典樂的標記術語強調，但會有些微落差，</a:t>
            </a:r>
            <a:r>
              <a:t>EX:</a:t>
            </a:r>
            <a:r>
              <a:rPr i="1">
                <a:solidFill>
                  <a:srgbClr val="1B1B1B"/>
                </a:solidFill>
              </a:rPr>
              <a:t>adagietto</a:t>
            </a:r>
            <a:r>
              <a:rPr>
                <a:solidFill>
                  <a:srgbClr val="1B1B1B"/>
                </a:solidFill>
              </a:rPr>
              <a:t>小柔板</a:t>
            </a:r>
            <a:r>
              <a:rPr>
                <a:solidFill>
                  <a:srgbClr val="1B1B1B"/>
                </a:solidFill>
              </a:rPr>
              <a:t>(72-76)</a:t>
            </a:r>
            <a:r>
              <a:rPr>
                <a:solidFill>
                  <a:srgbClr val="1B1B1B"/>
                </a:solidFill>
              </a:rPr>
              <a:t>、</a:t>
            </a:r>
            <a:r>
              <a:rPr i="1">
                <a:solidFill>
                  <a:srgbClr val="1B1B1B"/>
                </a:solidFill>
              </a:rPr>
              <a:t>allegretto</a:t>
            </a:r>
            <a:r>
              <a:rPr>
                <a:solidFill>
                  <a:srgbClr val="1B1B1B"/>
                </a:solidFill>
              </a:rPr>
              <a:t>(112-120)</a:t>
            </a:r>
            <a:r>
              <a:rPr>
                <a:solidFill>
                  <a:srgbClr val="1B1B1B"/>
                </a:solidFill>
              </a:rPr>
              <a:t>、</a:t>
            </a:r>
            <a:r>
              <a:rPr i="1">
                <a:solidFill>
                  <a:srgbClr val="1B1B1B"/>
                </a:solidFill>
              </a:rPr>
              <a:t>andante</a:t>
            </a:r>
            <a:r>
              <a:rPr>
                <a:solidFill>
                  <a:srgbClr val="1B1B1B"/>
                </a:solidFill>
              </a:rPr>
              <a:t>行板</a:t>
            </a:r>
            <a:r>
              <a:rPr>
                <a:solidFill>
                  <a:srgbClr val="1B1B1B"/>
                </a:solidFill>
              </a:rPr>
              <a:t>76-108</a:t>
            </a:r>
            <a:endParaRPr>
              <a:solidFill>
                <a:srgbClr val="1B1B1B"/>
              </a:solidFill>
            </a:endParaRPr>
          </a:p>
          <a:p>
            <a:pPr indent="-635000"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</a:defRPr>
            </a:pPr>
            <a:r>
              <a:t>情緒氛圍描述</a:t>
            </a:r>
            <a:r>
              <a:t>(</a:t>
            </a:r>
            <a:r>
              <a:t>歡樂</a:t>
            </a:r>
            <a:r>
              <a:t>:joyful, </a:t>
            </a:r>
            <a:r>
              <a:t>悲傷</a:t>
            </a:r>
            <a:r>
              <a:t>:sorrow )</a:t>
            </a:r>
          </a:p>
          <a:p>
            <a:pPr indent="-635000">
              <a:buClr>
                <a:srgbClr val="000000"/>
              </a:buClr>
              <a:buSzPts val="2800"/>
              <a:defRPr sz="2800">
                <a:solidFill>
                  <a:srgbClr val="000000"/>
                </a:solidFill>
              </a:defRPr>
            </a:pPr>
            <a:r>
              <a:t>選擇男</a:t>
            </a:r>
            <a:r>
              <a:t>/</a:t>
            </a:r>
            <a:r>
              <a:t>女人聲</a:t>
            </a:r>
            <a:r>
              <a:t>(</a:t>
            </a:r>
            <a:r>
              <a:t>可細節描述，例如有人模擬初音未來</a:t>
            </a:r>
            <a:r>
              <a:t>)</a:t>
            </a:r>
          </a:p>
          <a:p>
            <a:pPr marL="0" indent="0">
              <a:spcBef>
                <a:spcPts val="24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描述會有單字限制，目前操作無法太精密</a:t>
            </a:r>
          </a:p>
        </p:txBody>
      </p:sp>
      <p:pic>
        <p:nvPicPr>
          <p:cNvPr id="871" name="Google Shape;139;p21" descr="Google Shape;139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19049" y="3989551"/>
            <a:ext cx="6668969" cy="6297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144;p22" descr="Google Shape;144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4" name="Google Shape;145;p22"/>
          <p:cNvSpPr txBox="1"/>
          <p:nvPr>
            <p:ph type="title"/>
          </p:nvPr>
        </p:nvSpPr>
        <p:spPr>
          <a:xfrm>
            <a:off x="623399" y="890050"/>
            <a:ext cx="17041202" cy="2151000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defTabSz="886968">
              <a:defRPr sz="5044">
                <a:solidFill>
                  <a:srgbClr val="FF9900"/>
                </a:solidFill>
              </a:defRPr>
            </a:pPr>
            <a:r>
              <a:t>中文：功能有限</a:t>
            </a:r>
          </a:p>
          <a:p>
            <a:pPr defTabSz="886968">
              <a:defRPr sz="5044">
                <a:solidFill>
                  <a:srgbClr val="FF9900"/>
                </a:solidFill>
              </a:defRPr>
            </a:pPr>
            <a:r>
              <a:t>曲風容易被「中文曲風」影響</a:t>
            </a:r>
          </a:p>
        </p:txBody>
      </p:sp>
      <p:pic>
        <p:nvPicPr>
          <p:cNvPr id="875" name="Google Shape;146;p22" descr="Google Shape;146;p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399" y="4025949"/>
            <a:ext cx="5209858" cy="626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6" name="Google Shape;147;p22" descr="Google Shape;147;p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07992" y="4025949"/>
            <a:ext cx="5656607" cy="6261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7" name="Google Shape;148;p22" descr="Google Shape;148;p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36483" y="5938935"/>
            <a:ext cx="4368355" cy="2435063"/>
          </a:xfrm>
          <a:prstGeom prst="rect">
            <a:avLst/>
          </a:prstGeom>
          <a:ln w="12700">
            <a:miter lim="400000"/>
          </a:ln>
        </p:spPr>
      </p:pic>
      <p:sp>
        <p:nvSpPr>
          <p:cNvPr id="878" name="Google Shape;149;p22"/>
          <p:cNvSpPr/>
          <p:nvPr/>
        </p:nvSpPr>
        <p:spPr>
          <a:xfrm>
            <a:off x="5242055" y="6722940"/>
            <a:ext cx="1891802" cy="8670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1D2"/>
          </a:solidFill>
          <a:ln>
            <a:solidFill>
              <a:srgbClr val="FEBC1D"/>
            </a:solidFill>
          </a:ln>
        </p:spPr>
        <p:txBody>
          <a:bodyPr lIns="45719" rIns="45719" anchor="ctr"/>
          <a:lstStyle/>
          <a:p>
            <a:pPr algn="ctr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879" name="Google Shape;150;p22"/>
          <p:cNvSpPr/>
          <p:nvPr/>
        </p:nvSpPr>
        <p:spPr>
          <a:xfrm>
            <a:off x="10602363" y="6722940"/>
            <a:ext cx="1891801" cy="8670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1D2"/>
          </a:solidFill>
          <a:ln>
            <a:solidFill>
              <a:srgbClr val="FEBC1D"/>
            </a:solidFill>
          </a:ln>
        </p:spPr>
        <p:txBody>
          <a:bodyPr lIns="45719" rIns="45719" anchor="ctr"/>
          <a:lstStyle/>
          <a:p>
            <a:pPr algn="ctr"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155;p23" descr="Google Shape;155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2" name="Google Shape;156;p23">
            <a:hlinkClick r:id="rId3" invalidUrl="" action="" tgtFrame="" tooltip="" history="1" highlightClick="0" endSnd="0"/>
          </p:cNvPr>
          <p:cNvSpPr txBox="1"/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</p:spPr>
        <p:txBody>
          <a:bodyPr lIns="182849" tIns="182849" rIns="182849" bIns="182849"/>
          <a:lstStyle>
            <a:lvl1pPr defTabSz="868680">
              <a:defRPr sz="4370">
                <a:solidFill>
                  <a:srgbClr val="FF9900"/>
                </a:solidFill>
              </a:defRPr>
            </a:lvl1pPr>
          </a:lstStyle>
          <a:p>
            <a:pPr/>
            <a:r>
              <a:t>自己動手打</a:t>
            </a:r>
          </a:p>
        </p:txBody>
      </p:sp>
      <p:sp>
        <p:nvSpPr>
          <p:cNvPr id="883" name="Google Shape;157;p23"/>
          <p:cNvSpPr txBox="1"/>
          <p:nvPr>
            <p:ph type="body" idx="1"/>
          </p:nvPr>
        </p:nvSpPr>
        <p:spPr>
          <a:xfrm>
            <a:off x="623399" y="2304950"/>
            <a:ext cx="17041202" cy="7981799"/>
          </a:xfrm>
          <a:prstGeom prst="rect">
            <a:avLst/>
          </a:prstGeom>
        </p:spPr>
        <p:txBody>
          <a:bodyPr lIns="182849" tIns="182849" rIns="182849" bIns="182849"/>
          <a:lstStyle>
            <a:lvl1pPr marL="0" indent="0">
              <a:spcBef>
                <a:spcPts val="2400"/>
              </a:spcBef>
              <a:buSzTx/>
              <a:buNone/>
            </a:lvl1pPr>
          </a:lstStyle>
          <a:p>
            <a:pPr/>
            <a:r>
              <a:t>​​</a:t>
            </a:r>
          </a:p>
        </p:txBody>
      </p:sp>
      <p:pic>
        <p:nvPicPr>
          <p:cNvPr id="884" name="Google Shape;158;p23" descr="Google Shape;158;p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95200" y="4000505"/>
            <a:ext cx="7266200" cy="6286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85" name="Google Shape;159;p23" descr="Google Shape;159;p2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61400" y="4000506"/>
            <a:ext cx="6831451" cy="6286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164;p24" descr="Google Shape;164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8" name="Google Shape;165;p24"/>
          <p:cNvSpPr txBox="1"/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</p:spPr>
        <p:txBody>
          <a:bodyPr lIns="182849" tIns="182849" rIns="182849" bIns="182849"/>
          <a:lstStyle>
            <a:lvl1pPr defTabSz="868680">
              <a:defRPr sz="4370">
                <a:solidFill>
                  <a:srgbClr val="FF9900"/>
                </a:solidFill>
              </a:defRPr>
            </a:lvl1pPr>
          </a:lstStyle>
          <a:p>
            <a:pPr/>
            <a:r>
              <a:t>總結</a:t>
            </a:r>
          </a:p>
        </p:txBody>
      </p:sp>
      <p:sp>
        <p:nvSpPr>
          <p:cNvPr id="889" name="Google Shape;166;p24"/>
          <p:cNvSpPr txBox="1"/>
          <p:nvPr>
            <p:ph type="body" sz="half" idx="1"/>
          </p:nvPr>
        </p:nvSpPr>
        <p:spPr>
          <a:xfrm>
            <a:off x="524849" y="4262149"/>
            <a:ext cx="8520602" cy="5709601"/>
          </a:xfrm>
          <a:prstGeom prst="rect">
            <a:avLst/>
          </a:prstGeom>
        </p:spPr>
        <p:txBody>
          <a:bodyPr lIns="182849" tIns="182849" rIns="182849" bIns="182849"/>
          <a:lstStyle/>
          <a:p>
            <a:pPr marL="0" indent="0">
              <a:buSzTx/>
              <a:buNone/>
              <a:defRPr sz="4000">
                <a:solidFill>
                  <a:srgbClr val="000000"/>
                </a:solidFill>
              </a:defRPr>
            </a:pPr>
            <a:r>
              <a:t>優點：</a:t>
            </a:r>
          </a:p>
          <a:p>
            <a:pPr indent="-660400">
              <a:spcBef>
                <a:spcPts val="2400"/>
              </a:spcBef>
              <a:buClr>
                <a:srgbClr val="000000"/>
              </a:buClr>
              <a:buSzPts val="3200"/>
              <a:buFontTx/>
              <a:buAutoNum type="arabicPeriod" startAt="1"/>
              <a:defRPr sz="3200">
                <a:solidFill>
                  <a:srgbClr val="000000"/>
                </a:solidFill>
              </a:defRPr>
            </a:pPr>
            <a:r>
              <a:t>給予所有人認識以及學習音樂的機會</a:t>
            </a:r>
          </a:p>
          <a:p>
            <a:pPr indent="-660400">
              <a:buClr>
                <a:srgbClr val="000000"/>
              </a:buClr>
              <a:buSzPts val="3200"/>
              <a:buFontTx/>
              <a:buAutoNum type="arabicPeriod" startAt="1"/>
              <a:defRPr sz="3200">
                <a:solidFill>
                  <a:srgbClr val="000000"/>
                </a:solidFill>
              </a:defRPr>
            </a:pPr>
            <a:r>
              <a:t>發展想像空間</a:t>
            </a:r>
          </a:p>
          <a:p>
            <a:pPr indent="-660400">
              <a:buClr>
                <a:srgbClr val="000000"/>
              </a:buClr>
              <a:buSzPts val="3200"/>
              <a:buFontTx/>
              <a:buAutoNum type="arabicPeriod" startAt="1"/>
              <a:defRPr sz="3200">
                <a:solidFill>
                  <a:srgbClr val="000000"/>
                </a:solidFill>
              </a:defRPr>
            </a:pPr>
            <a:r>
              <a:t>簡易、小型商業應用</a:t>
            </a:r>
          </a:p>
          <a:p>
            <a:pPr indent="-660400">
              <a:buClr>
                <a:srgbClr val="000000"/>
              </a:buClr>
              <a:buSzPts val="3200"/>
              <a:buFontTx/>
              <a:buAutoNum type="arabicPeriod" startAt="1"/>
              <a:defRPr sz="3200">
                <a:solidFill>
                  <a:srgbClr val="000000"/>
                </a:solidFill>
              </a:defRPr>
            </a:pPr>
            <a:r>
              <a:t>加速藝術市場汰換</a:t>
            </a:r>
          </a:p>
          <a:p>
            <a:pPr indent="-660400">
              <a:buClr>
                <a:srgbClr val="000000"/>
              </a:buClr>
              <a:buSzPts val="3200"/>
              <a:buFontTx/>
              <a:buAutoNum type="arabicPeriod" startAt="1"/>
              <a:defRPr sz="3200">
                <a:solidFill>
                  <a:srgbClr val="000000"/>
                </a:solidFill>
              </a:defRPr>
            </a:pPr>
            <a:r>
              <a:t>若普及能「有限度」提升藝文水準</a:t>
            </a:r>
            <a:br/>
          </a:p>
        </p:txBody>
      </p:sp>
      <p:sp>
        <p:nvSpPr>
          <p:cNvPr id="890" name="Google Shape;167;p24"/>
          <p:cNvSpPr txBox="1"/>
          <p:nvPr/>
        </p:nvSpPr>
        <p:spPr>
          <a:xfrm>
            <a:off x="9045450" y="4262149"/>
            <a:ext cx="8520601" cy="57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normAutofit fontScale="100000" lnSpcReduction="0"/>
          </a:bodyPr>
          <a:lstStyle/>
          <a:p>
            <a:pPr defTabSz="905255">
              <a:defRPr sz="3959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pPr>
            <a:r>
              <a:t>缺點：</a:t>
            </a:r>
          </a:p>
          <a:p>
            <a:pPr marL="905255" indent="-638708" defTabSz="905255">
              <a:spcBef>
                <a:spcPts val="2300"/>
              </a:spcBef>
              <a:buClr>
                <a:srgbClr val="000000"/>
              </a:buClr>
              <a:buSzPct val="100000"/>
              <a:buAutoNum type="arabicPeriod" startAt="1"/>
              <a:defRPr sz="3168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pPr>
            <a:r>
              <a:t>目前限制稍多，需要買到</a:t>
            </a:r>
            <a:r>
              <a:t>Pro</a:t>
            </a:r>
            <a:r>
              <a:t>較為完善</a:t>
            </a:r>
          </a:p>
          <a:p>
            <a:pPr marL="905255" indent="-638708" defTabSz="905255">
              <a:buClr>
                <a:srgbClr val="000000"/>
              </a:buClr>
              <a:buSzPct val="100000"/>
              <a:buAutoNum type="arabicPeriod" startAt="1"/>
              <a:defRPr sz="3168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pPr>
            <a:r>
              <a:t>缺乏人類藝術情感</a:t>
            </a:r>
          </a:p>
          <a:p>
            <a:pPr marL="905255" indent="-638708" defTabSz="905255">
              <a:buClr>
                <a:srgbClr val="000000"/>
              </a:buClr>
              <a:buSzPct val="100000"/>
              <a:buAutoNum type="arabicPeriod" startAt="1"/>
              <a:defRPr sz="3168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pPr>
            <a:r>
              <a:t>中文</a:t>
            </a:r>
            <a:r>
              <a:t>(</a:t>
            </a:r>
            <a:r>
              <a:t>或其他文化</a:t>
            </a:r>
            <a:r>
              <a:t>)</a:t>
            </a:r>
            <a:r>
              <a:t>，仍受該文化市場中藝術商品數據之影響，非英語、日語國家要做出相應之水準稍有困難</a:t>
            </a:r>
            <a:r>
              <a:t>(</a:t>
            </a:r>
            <a:r>
              <a:t>數據庫之影響</a:t>
            </a:r>
            <a:r>
              <a:t>)</a:t>
            </a:r>
          </a:p>
          <a:p>
            <a:pPr marL="905255" indent="-638708" defTabSz="905255">
              <a:buClr>
                <a:srgbClr val="000000"/>
              </a:buClr>
              <a:buSzPct val="100000"/>
              <a:buAutoNum type="arabicPeriod" startAt="1"/>
              <a:defRPr sz="3168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pPr>
            <a:r>
              <a:t>一定程度迫使小型音樂接案工作者流失工作機會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按兩下來編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940"/>
            </a:pPr>
          </a:p>
        </p:txBody>
      </p:sp>
      <p:sp>
        <p:nvSpPr>
          <p:cNvPr id="893" name="按兩下來編輯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894" name="Google Shape;164;p24" descr="Google Shape;164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5" name="Google Shape;64;p14"/>
          <p:cNvSpPr txBox="1"/>
          <p:nvPr/>
        </p:nvSpPr>
        <p:spPr>
          <a:xfrm>
            <a:off x="856599" y="920799"/>
            <a:ext cx="8629802" cy="366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ctr">
              <a:defRPr b="1" sz="10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虛擬主播</a:t>
            </a:r>
          </a:p>
        </p:txBody>
      </p:sp>
      <p:sp>
        <p:nvSpPr>
          <p:cNvPr id="896" name="Google Shape;62;p14"/>
          <p:cNvSpPr txBox="1"/>
          <p:nvPr/>
        </p:nvSpPr>
        <p:spPr>
          <a:xfrm>
            <a:off x="1408200" y="4622349"/>
            <a:ext cx="15471600" cy="163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>
            <a:lvl1pPr algn="ctr">
              <a:lnSpc>
                <a:spcPct val="115000"/>
              </a:lnSpc>
              <a:defRPr b="1" sz="72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虛擬主播製作</a:t>
            </a:r>
          </a:p>
        </p:txBody>
      </p:sp>
      <p:sp>
        <p:nvSpPr>
          <p:cNvPr id="897" name="Google Shape;63;p14"/>
          <p:cNvSpPr txBox="1"/>
          <p:nvPr/>
        </p:nvSpPr>
        <p:spPr>
          <a:xfrm>
            <a:off x="2814449" y="6910918"/>
            <a:ext cx="12334801" cy="1632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ctr">
            <a:spAutoFit/>
          </a:bodyPr>
          <a:lstStyle/>
          <a:p>
            <a:pPr>
              <a:lnSpc>
                <a:spcPct val="115000"/>
              </a:lnSpc>
              <a:defRPr sz="23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達人分享：孫賜萍</a:t>
            </a:r>
          </a:p>
          <a:p>
            <a:pPr>
              <a:lnSpc>
                <a:spcPct val="115000"/>
              </a:lnSpc>
              <a:defRPr sz="23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defRPr sz="23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時間：</a:t>
            </a:r>
            <a:r>
              <a:t>2024.05.13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215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189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0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1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2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3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4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5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6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7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8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9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0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1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2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3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4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5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6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7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8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9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0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1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2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3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4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16" name="Google Shape;288;p11"/>
          <p:cNvSpPr txBox="1"/>
          <p:nvPr/>
        </p:nvSpPr>
        <p:spPr>
          <a:xfrm>
            <a:off x="2892213" y="1378508"/>
            <a:ext cx="6178363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三項主要策略</a:t>
            </a:r>
          </a:p>
        </p:txBody>
      </p:sp>
      <p:sp>
        <p:nvSpPr>
          <p:cNvPr id="217" name="Google Shape;289;p11"/>
          <p:cNvSpPr txBox="1"/>
          <p:nvPr/>
        </p:nvSpPr>
        <p:spPr>
          <a:xfrm>
            <a:off x="1877399" y="4234343"/>
            <a:ext cx="14681987" cy="5704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5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【</a:t>
            </a:r>
            <a:r>
              <a:t>三個策略</a:t>
            </a:r>
            <a:r>
              <a:t>】</a:t>
            </a:r>
          </a:p>
          <a:p>
            <a:pPr>
              <a:lnSpc>
                <a:spcPct val="15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1. Go basic</a:t>
            </a:r>
          </a:p>
          <a:p>
            <a:pPr>
              <a:lnSpc>
                <a:spcPct val="15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</a:t>
            </a:r>
            <a:r>
              <a:t>.</a:t>
            </a:r>
            <a:r>
              <a:t>成為最懂行的「外行人」</a:t>
            </a:r>
          </a:p>
          <a:p>
            <a:pPr>
              <a:lnSpc>
                <a:spcPct val="15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3.</a:t>
            </a:r>
            <a:r>
              <a:t>用群學去幫自己達成以上兩點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按兩下來編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940"/>
            </a:pPr>
          </a:p>
        </p:txBody>
      </p:sp>
      <p:sp>
        <p:nvSpPr>
          <p:cNvPr id="900" name="按兩下來編輯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01" name="Google Shape;164;p24" descr="Google Shape;164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2" name="Google Shape;64;p14"/>
          <p:cNvSpPr txBox="1"/>
          <p:nvPr/>
        </p:nvSpPr>
        <p:spPr>
          <a:xfrm>
            <a:off x="856599" y="920799"/>
            <a:ext cx="8629802" cy="30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 algn="ctr">
              <a:defRPr b="1" sz="10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虛擬主播</a:t>
            </a:r>
          </a:p>
          <a:p>
            <a:pPr algn="ctr">
              <a:lnSpc>
                <a:spcPct val="115000"/>
              </a:lnSpc>
              <a:defRPr b="1" sz="5400">
                <a:solidFill>
                  <a:srgbClr val="48536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(本次教學至步驟4)</a:t>
            </a:r>
          </a:p>
        </p:txBody>
      </p:sp>
      <p:sp>
        <p:nvSpPr>
          <p:cNvPr id="903" name="1.到Freepik找人像…"/>
          <p:cNvSpPr txBox="1"/>
          <p:nvPr/>
        </p:nvSpPr>
        <p:spPr>
          <a:xfrm>
            <a:off x="2685876" y="4874678"/>
            <a:ext cx="12916248" cy="453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600"/>
            </a:pPr>
            <a:r>
              <a:t>1.到Freepik找人像</a:t>
            </a:r>
          </a:p>
          <a:p>
            <a:pPr>
              <a:defRPr b="1" sz="3600"/>
            </a:pPr>
            <a:r>
              <a:t>2.到ChatGpt生文案</a:t>
            </a:r>
          </a:p>
          <a:p>
            <a:pPr>
              <a:defRPr b="1" sz="3600"/>
            </a:pPr>
            <a:r>
              <a:t>3.到D-ID將文案與人像結合成虛擬主播</a:t>
            </a:r>
          </a:p>
          <a:p>
            <a:pPr>
              <a:defRPr b="1" sz="3600"/>
            </a:pPr>
            <a:r>
              <a:t>4.到TTSMaker將文案轉語音</a:t>
            </a:r>
          </a:p>
          <a:p>
            <a:pPr>
              <a:defRPr b="1" sz="3600"/>
            </a:pPr>
            <a:r>
              <a:t>5.到cSubtitle建立字幕</a:t>
            </a:r>
          </a:p>
          <a:p>
            <a:pPr>
              <a:defRPr b="1" sz="3600"/>
            </a:pPr>
            <a:r>
              <a:t>6.到Happy Scribe將字幕與影片結合</a:t>
            </a:r>
          </a:p>
          <a:p>
            <a:pPr>
              <a:defRPr b="1" sz="3600"/>
            </a:pPr>
            <a:r>
              <a:t>7.到HeyGen製作多國語言發布語音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按兩下來編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940"/>
            </a:pPr>
          </a:p>
        </p:txBody>
      </p:sp>
      <p:sp>
        <p:nvSpPr>
          <p:cNvPr id="906" name="按兩下來編輯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07" name="Google Shape;164;p24" descr="Google Shape;164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Google Shape;64;p14"/>
          <p:cNvSpPr txBox="1"/>
          <p:nvPr/>
        </p:nvSpPr>
        <p:spPr>
          <a:xfrm>
            <a:off x="270104" y="920799"/>
            <a:ext cx="10463156" cy="214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ctr">
              <a:defRPr b="1" sz="10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到Freepik找人像</a:t>
            </a:r>
          </a:p>
        </p:txBody>
      </p:sp>
      <p:sp>
        <p:nvSpPr>
          <p:cNvPr id="909" name="1.網站可點選翻譯成中文介面…"/>
          <p:cNvSpPr txBox="1"/>
          <p:nvPr/>
        </p:nvSpPr>
        <p:spPr>
          <a:xfrm>
            <a:off x="2685876" y="4874678"/>
            <a:ext cx="12916248" cy="326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600"/>
            </a:pPr>
            <a:r>
              <a:t>1.網站可點選翻譯成中文介面</a:t>
            </a:r>
          </a:p>
          <a:p>
            <a:pPr>
              <a:defRPr b="1" sz="3600"/>
            </a:pPr>
            <a:r>
              <a:t>2.Freepik會問使用者圖片種類（預設為包含AI生成）</a:t>
            </a:r>
          </a:p>
          <a:p>
            <a:pPr>
              <a:defRPr b="1" sz="3600"/>
            </a:pPr>
            <a:r>
              <a:t>3.點選License - Free選擇免費圖片資源</a:t>
            </a:r>
          </a:p>
          <a:p>
            <a:pPr>
              <a:defRPr b="1" sz="3600"/>
            </a:pPr>
            <a:r>
              <a:t>4.AI生成圖片可點選「查看提示」查看該圖片的「prompt」</a:t>
            </a:r>
          </a:p>
          <a:p>
            <a:pPr>
              <a:defRPr b="1" sz="3600"/>
            </a:pPr>
            <a:r>
              <a:t>5.下載所需要的圖片，進入ChatGpt準備生成文案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按兩下來編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940"/>
            </a:pPr>
          </a:p>
        </p:txBody>
      </p:sp>
      <p:sp>
        <p:nvSpPr>
          <p:cNvPr id="912" name="按兩下來編輯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13" name="Google Shape;164;p24" descr="Google Shape;164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Google Shape;64;p14"/>
          <p:cNvSpPr txBox="1"/>
          <p:nvPr/>
        </p:nvSpPr>
        <p:spPr>
          <a:xfrm>
            <a:off x="270104" y="920799"/>
            <a:ext cx="10463156" cy="214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ctr">
              <a:defRPr b="1" sz="10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到ChatGpt生文案</a:t>
            </a:r>
          </a:p>
        </p:txBody>
      </p:sp>
      <p:sp>
        <p:nvSpPr>
          <p:cNvPr id="915" name="1.輸入範例：「請以一個大學畢業生到政府部門應徵工作時，在開場白的自我介紹應該要怎麼說？」…"/>
          <p:cNvSpPr txBox="1"/>
          <p:nvPr/>
        </p:nvSpPr>
        <p:spPr>
          <a:xfrm>
            <a:off x="2685876" y="4874678"/>
            <a:ext cx="12916248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600"/>
            </a:pPr>
            <a:r>
              <a:t>1.輸入範例：「請以一個大學畢業生到政府部門應徵工作時，在開場白的自我介紹應該要怎麼說？」</a:t>
            </a:r>
          </a:p>
          <a:p>
            <a:pPr>
              <a:defRPr b="1" sz="3600"/>
            </a:pPr>
            <a:r>
              <a:t>2.以ChatGpt將文章整理成具體範例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按兩下來編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940"/>
            </a:pPr>
          </a:p>
        </p:txBody>
      </p:sp>
      <p:sp>
        <p:nvSpPr>
          <p:cNvPr id="918" name="按兩下來編輯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19" name="Google Shape;164;p24" descr="Google Shape;164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Google Shape;64;p14"/>
          <p:cNvSpPr txBox="1"/>
          <p:nvPr/>
        </p:nvSpPr>
        <p:spPr>
          <a:xfrm>
            <a:off x="-103121" y="174350"/>
            <a:ext cx="11353591" cy="369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ctr">
              <a:defRPr b="1" sz="93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到D-ID將文案與人像結合成虛擬主播</a:t>
            </a:r>
          </a:p>
        </p:txBody>
      </p:sp>
      <p:sp>
        <p:nvSpPr>
          <p:cNvPr id="921" name="1.建立影片…"/>
          <p:cNvSpPr txBox="1"/>
          <p:nvPr/>
        </p:nvSpPr>
        <p:spPr>
          <a:xfrm>
            <a:off x="2685876" y="4874678"/>
            <a:ext cx="12916248" cy="390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600"/>
            </a:pPr>
            <a:r>
              <a:t>1.建立影片</a:t>
            </a:r>
          </a:p>
          <a:p>
            <a:pPr>
              <a:defRPr b="1" sz="3600"/>
            </a:pPr>
            <a:r>
              <a:t>2.點選「upload」上傳所要製作的照片素材</a:t>
            </a:r>
          </a:p>
          <a:p>
            <a:pPr>
              <a:defRPr b="1" sz="3600"/>
            </a:pPr>
            <a:r>
              <a:t>3.點選「script」輸入已準備好的文案</a:t>
            </a:r>
          </a:p>
          <a:p>
            <a:pPr>
              <a:defRPr b="1" sz="3600"/>
            </a:pPr>
            <a:r>
              <a:t>4.可點選「script」下方區塊視聽想要的語音模組</a:t>
            </a:r>
          </a:p>
          <a:p>
            <a:pPr>
              <a:defRPr b="1" sz="3600"/>
            </a:pPr>
            <a:r>
              <a:t>5.可點選「speed」調整語音之語速</a:t>
            </a:r>
          </a:p>
          <a:p>
            <a:pPr>
              <a:defRPr b="1" sz="3600"/>
            </a:pPr>
            <a:r>
              <a:t>6.點選「Generate Video」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246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220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1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2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3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4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5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6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7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8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29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0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1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2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3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4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5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6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7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8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39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0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1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2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3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4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5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47" name="Google Shape;288;p11"/>
          <p:cNvSpPr txBox="1"/>
          <p:nvPr/>
        </p:nvSpPr>
        <p:spPr>
          <a:xfrm>
            <a:off x="2892213" y="1378508"/>
            <a:ext cx="617836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Go basic</a:t>
            </a:r>
          </a:p>
        </p:txBody>
      </p:sp>
      <p:sp>
        <p:nvSpPr>
          <p:cNvPr id="248" name="Google Shape;289;p11"/>
          <p:cNvSpPr txBox="1"/>
          <p:nvPr/>
        </p:nvSpPr>
        <p:spPr>
          <a:xfrm>
            <a:off x="1877399" y="4234343"/>
            <a:ext cx="14681987" cy="589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聚焦於最基礎、最核心、最有槓桿力的知識與技能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更深入去了解「突現」</a:t>
            </a:r>
            <a:r>
              <a:t> (emergence )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強迫自己回到一定比例的人際互動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277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251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2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3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4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5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6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7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8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9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0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1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2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3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4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5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6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7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8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9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0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1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2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3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4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5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6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78" name="Google Shape;288;p11"/>
          <p:cNvSpPr txBox="1"/>
          <p:nvPr/>
        </p:nvSpPr>
        <p:spPr>
          <a:xfrm>
            <a:off x="843790" y="548596"/>
            <a:ext cx="8040694" cy="292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突現</a:t>
            </a:r>
            <a:r>
              <a:t>(emergence)</a:t>
            </a:r>
          </a:p>
        </p:txBody>
      </p:sp>
      <p:sp>
        <p:nvSpPr>
          <p:cNvPr id="279" name="Google Shape;289;p11"/>
          <p:cNvSpPr txBox="1"/>
          <p:nvPr/>
        </p:nvSpPr>
        <p:spPr>
          <a:xfrm>
            <a:off x="1877399" y="4234343"/>
            <a:ext cx="14681987" cy="266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組成複雜性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關係複雜性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308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282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3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4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5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6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7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8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9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0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1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2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3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4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5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6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7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8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9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0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1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2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3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4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5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6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7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309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8686" y="4103625"/>
            <a:ext cx="10950627" cy="6053263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Google Shape;288;p11"/>
          <p:cNvSpPr txBox="1"/>
          <p:nvPr/>
        </p:nvSpPr>
        <p:spPr>
          <a:xfrm>
            <a:off x="843790" y="548596"/>
            <a:ext cx="8040694" cy="292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突現</a:t>
            </a:r>
            <a:r>
              <a:t>(emergence)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339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313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4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5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6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7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8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9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0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1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2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3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4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5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6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7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8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9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0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1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2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3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4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5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6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7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8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40" name="Google Shape;288;p11"/>
          <p:cNvSpPr txBox="1"/>
          <p:nvPr/>
        </p:nvSpPr>
        <p:spPr>
          <a:xfrm>
            <a:off x="809471" y="446996"/>
            <a:ext cx="8889705" cy="312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80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做懂行的「外行人」</a:t>
            </a:r>
          </a:p>
        </p:txBody>
      </p:sp>
      <p:sp>
        <p:nvSpPr>
          <p:cNvPr id="341" name="Google Shape;289;p11"/>
          <p:cNvSpPr txBox="1"/>
          <p:nvPr/>
        </p:nvSpPr>
        <p:spPr>
          <a:xfrm>
            <a:off x="1877399" y="4234343"/>
            <a:ext cx="14681987" cy="589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跨領域去學習其他行業最基礎的知識與技能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沒那麼多，而且有 </a:t>
            </a:r>
            <a:r>
              <a:t>AI </a:t>
            </a:r>
            <a:r>
              <a:t>幫你</a:t>
            </a:r>
          </a:p>
          <a:p>
            <a:pPr marL="1143000" indent="-1143000">
              <a:lnSpc>
                <a:spcPct val="150000"/>
              </a:lnSpc>
              <a:buClr>
                <a:srgbClr val="000000"/>
              </a:buClr>
              <a:buSzPct val="100000"/>
              <a:buAutoNum type="arabicPeriod" startAt="1"/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物質科學：</a:t>
            </a:r>
            <a:r>
              <a:t>100</a:t>
            </a:r>
            <a:r>
              <a:t>個 </a:t>
            </a:r>
            <a:r>
              <a:t>=&gt; 10 </a:t>
            </a:r>
            <a:r>
              <a:t>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198;p11"/>
          <p:cNvSpPr/>
          <p:nvPr/>
        </p:nvSpPr>
        <p:spPr>
          <a:xfrm>
            <a:off x="-1" y="0"/>
            <a:ext cx="18288001" cy="402327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370" name="Google Shape;199;p11"/>
          <p:cNvGrpSpPr/>
          <p:nvPr/>
        </p:nvGrpSpPr>
        <p:grpSpPr>
          <a:xfrm>
            <a:off x="10214581" y="-1"/>
            <a:ext cx="8644278" cy="4023271"/>
            <a:chOff x="0" y="0"/>
            <a:chExt cx="8644277" cy="4023269"/>
          </a:xfrm>
        </p:grpSpPr>
        <p:sp>
          <p:nvSpPr>
            <p:cNvPr id="344" name="Google Shape;201;p11"/>
            <p:cNvSpPr/>
            <p:nvPr/>
          </p:nvSpPr>
          <p:spPr>
            <a:xfrm>
              <a:off x="2299934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45" name="Google Shape;204;p11"/>
            <p:cNvSpPr/>
            <p:nvPr/>
          </p:nvSpPr>
          <p:spPr>
            <a:xfrm>
              <a:off x="3449900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46" name="Google Shape;207;p11"/>
            <p:cNvSpPr/>
            <p:nvPr/>
          </p:nvSpPr>
          <p:spPr>
            <a:xfrm>
              <a:off x="1149966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47" name="Google Shape;210;p11"/>
            <p:cNvSpPr/>
            <p:nvPr/>
          </p:nvSpPr>
          <p:spPr>
            <a:xfrm>
              <a:off x="0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48" name="Google Shape;213;p11"/>
            <p:cNvSpPr/>
            <p:nvPr/>
          </p:nvSpPr>
          <p:spPr>
            <a:xfrm>
              <a:off x="6899339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49" name="Google Shape;217;p11"/>
            <p:cNvSpPr/>
            <p:nvPr/>
          </p:nvSpPr>
          <p:spPr>
            <a:xfrm>
              <a:off x="5749372" y="3017451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0" name="Google Shape;220;p11"/>
            <p:cNvSpPr/>
            <p:nvPr/>
          </p:nvSpPr>
          <p:spPr>
            <a:xfrm>
              <a:off x="4599406" y="3017451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1" name="Google Shape;224;p11"/>
            <p:cNvSpPr/>
            <p:nvPr/>
          </p:nvSpPr>
          <p:spPr>
            <a:xfrm>
              <a:off x="2881733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2" name="Google Shape;227;p11"/>
            <p:cNvSpPr/>
            <p:nvPr/>
          </p:nvSpPr>
          <p:spPr>
            <a:xfrm>
              <a:off x="4031700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3" name="Google Shape;230;p11"/>
            <p:cNvSpPr/>
            <p:nvPr/>
          </p:nvSpPr>
          <p:spPr>
            <a:xfrm>
              <a:off x="1731766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4" name="Google Shape;233;p11"/>
            <p:cNvSpPr/>
            <p:nvPr/>
          </p:nvSpPr>
          <p:spPr>
            <a:xfrm>
              <a:off x="581799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5" name="Google Shape;236;p11"/>
            <p:cNvSpPr/>
            <p:nvPr/>
          </p:nvSpPr>
          <p:spPr>
            <a:xfrm>
              <a:off x="7481139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6" name="Google Shape;240;p11"/>
            <p:cNvSpPr/>
            <p:nvPr/>
          </p:nvSpPr>
          <p:spPr>
            <a:xfrm>
              <a:off x="6331172" y="2011634"/>
              <a:ext cx="1149506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7" name="Google Shape;243;p11"/>
            <p:cNvSpPr/>
            <p:nvPr/>
          </p:nvSpPr>
          <p:spPr>
            <a:xfrm>
              <a:off x="5181205" y="2011634"/>
              <a:ext cx="1149507" cy="100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8" name="Google Shape;247;p11"/>
            <p:cNvSpPr/>
            <p:nvPr/>
          </p:nvSpPr>
          <p:spPr>
            <a:xfrm>
              <a:off x="3463532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9" name="Google Shape;250;p11"/>
            <p:cNvSpPr/>
            <p:nvPr/>
          </p:nvSpPr>
          <p:spPr>
            <a:xfrm>
              <a:off x="4613500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0" name="Google Shape;253;p11"/>
            <p:cNvSpPr/>
            <p:nvPr/>
          </p:nvSpPr>
          <p:spPr>
            <a:xfrm>
              <a:off x="2313566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1" name="Google Shape;256;p11"/>
            <p:cNvSpPr/>
            <p:nvPr/>
          </p:nvSpPr>
          <p:spPr>
            <a:xfrm>
              <a:off x="1163599" y="1005817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2" name="Google Shape;261;p11"/>
            <p:cNvSpPr/>
            <p:nvPr/>
          </p:nvSpPr>
          <p:spPr>
            <a:xfrm>
              <a:off x="6912971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3" name="Google Shape;264;p11"/>
            <p:cNvSpPr/>
            <p:nvPr/>
          </p:nvSpPr>
          <p:spPr>
            <a:xfrm>
              <a:off x="5763005" y="1005817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4" name="Google Shape;268;p11"/>
            <p:cNvSpPr/>
            <p:nvPr/>
          </p:nvSpPr>
          <p:spPr>
            <a:xfrm>
              <a:off x="4045332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5" name="Google Shape;271;p11"/>
            <p:cNvSpPr/>
            <p:nvPr/>
          </p:nvSpPr>
          <p:spPr>
            <a:xfrm>
              <a:off x="5195299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6" name="Google Shape;274;p11"/>
            <p:cNvSpPr/>
            <p:nvPr/>
          </p:nvSpPr>
          <p:spPr>
            <a:xfrm>
              <a:off x="2895365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7" name="Google Shape;277;p11"/>
            <p:cNvSpPr/>
            <p:nvPr/>
          </p:nvSpPr>
          <p:spPr>
            <a:xfrm>
              <a:off x="1745399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8" name="Google Shape;282;p11"/>
            <p:cNvSpPr/>
            <p:nvPr/>
          </p:nvSpPr>
          <p:spPr>
            <a:xfrm>
              <a:off x="7494771" y="0"/>
              <a:ext cx="1149507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9" name="Google Shape;285;p11"/>
            <p:cNvSpPr/>
            <p:nvPr/>
          </p:nvSpPr>
          <p:spPr>
            <a:xfrm>
              <a:off x="6344805" y="0"/>
              <a:ext cx="1149506" cy="100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B1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71" name="Google Shape;288;p11"/>
          <p:cNvSpPr txBox="1"/>
          <p:nvPr/>
        </p:nvSpPr>
        <p:spPr>
          <a:xfrm>
            <a:off x="809894" y="1640646"/>
            <a:ext cx="1020860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4400">
                <a:solidFill>
                  <a:srgbClr val="FFC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/>
            <a:r>
              <a:t>共振：讓人意識到「群我」存在的意義</a:t>
            </a:r>
          </a:p>
        </p:txBody>
      </p:sp>
      <p:sp>
        <p:nvSpPr>
          <p:cNvPr id="372" name="Google Shape;289;p11"/>
          <p:cNvSpPr txBox="1"/>
          <p:nvPr/>
        </p:nvSpPr>
        <p:spPr>
          <a:xfrm>
            <a:off x="385138" y="5901918"/>
            <a:ext cx="9829443" cy="2641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95211">
              <a:lnSpc>
                <a:spcPct val="140016"/>
              </a:lnSpc>
              <a:defRPr b="1" sz="28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共振越活化</a:t>
            </a:r>
            <a:r>
              <a:rPr b="0"/>
              <a:t>，成員之間的「乘法協作」越明顯，</a:t>
            </a:r>
            <a:r>
              <a:t>「群我」就會越真實具體，越遠離用「故事」虛構出來的「共同想像」</a:t>
            </a:r>
            <a:r>
              <a:rPr b="0"/>
              <a:t>。大家也會覺得這個「群我」主體有意義和價值，須要被尊重，而不只是把某個共同想像當成達成目的工具。</a:t>
            </a:r>
          </a:p>
        </p:txBody>
      </p:sp>
      <p:sp>
        <p:nvSpPr>
          <p:cNvPr id="373" name="Google Shape;296;p11"/>
          <p:cNvSpPr/>
          <p:nvPr/>
        </p:nvSpPr>
        <p:spPr>
          <a:xfrm flipH="1">
            <a:off x="10797016" y="4997690"/>
            <a:ext cx="1" cy="4337854"/>
          </a:xfrm>
          <a:prstGeom prst="line">
            <a:avLst/>
          </a:prstGeom>
          <a:ln w="28575">
            <a:solidFill>
              <a:schemeClr val="accent5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4" name="Google Shape;289;p11"/>
          <p:cNvSpPr txBox="1"/>
          <p:nvPr/>
        </p:nvSpPr>
        <p:spPr>
          <a:xfrm>
            <a:off x="11976175" y="5298676"/>
            <a:ext cx="5829684" cy="406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95211">
              <a:lnSpc>
                <a:spcPct val="140016"/>
              </a:lnSpc>
              <a:defRPr sz="28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五種共振：</a:t>
            </a:r>
          </a:p>
          <a:p>
            <a:pPr lvl="1" indent="295211">
              <a:lnSpc>
                <a:spcPct val="140016"/>
              </a:lnSpc>
              <a:defRPr sz="28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一、討論模式（討論）</a:t>
            </a:r>
          </a:p>
          <a:p>
            <a:pPr lvl="1" indent="295211">
              <a:lnSpc>
                <a:spcPct val="140016"/>
              </a:lnSpc>
              <a:defRPr sz="28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二、相互糾錯（糾錯）</a:t>
            </a:r>
            <a:endParaRPr>
              <a:latin typeface="+mn-lt"/>
              <a:ea typeface="+mn-ea"/>
              <a:cs typeface="+mn-cs"/>
              <a:sym typeface="Arial"/>
            </a:endParaRPr>
          </a:p>
          <a:p>
            <a:pPr lvl="1" indent="295211">
              <a:lnSpc>
                <a:spcPct val="140016"/>
              </a:lnSpc>
              <a:defRPr sz="28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三、平行運作（協作）</a:t>
            </a:r>
          </a:p>
          <a:p>
            <a:pPr lvl="1" indent="295211">
              <a:lnSpc>
                <a:spcPct val="140016"/>
              </a:lnSpc>
              <a:defRPr sz="28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四、安全與信任（相挺）</a:t>
            </a:r>
          </a:p>
          <a:p>
            <a:pPr lvl="1" indent="295211">
              <a:lnSpc>
                <a:spcPct val="140016"/>
              </a:lnSpc>
              <a:defRPr sz="28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五、立約承責（立約承責）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ue Yellow and Pink Geometric Opportunity Roadmap Presentation">
  <a:themeElements>
    <a:clrScheme name="Blue Yellow and Pink Geometric Opportunity Roadmap Presentation">
      <a:dk1>
        <a:srgbClr val="282D6C"/>
      </a:dk1>
      <a:lt1>
        <a:srgbClr val="FEF6E0"/>
      </a:lt1>
      <a:dk2>
        <a:srgbClr val="A7A7A7"/>
      </a:dk2>
      <a:lt2>
        <a:srgbClr val="535353"/>
      </a:lt2>
      <a:accent1>
        <a:srgbClr val="282D6C"/>
      </a:accent1>
      <a:accent2>
        <a:srgbClr val="185897"/>
      </a:accent2>
      <a:accent3>
        <a:srgbClr val="FE2E60"/>
      </a:accent3>
      <a:accent4>
        <a:srgbClr val="25003C"/>
      </a:accent4>
      <a:accent5>
        <a:srgbClr val="351B65"/>
      </a:accent5>
      <a:accent6>
        <a:srgbClr val="0D3155"/>
      </a:accent6>
      <a:hlink>
        <a:srgbClr val="0000FF"/>
      </a:hlink>
      <a:folHlink>
        <a:srgbClr val="FF00FF"/>
      </a:folHlink>
    </a:clrScheme>
    <a:fontScheme name="Blue Yellow and Pink Geometric Opportunity Roadmap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ue Yellow and Pink Geometric Opportunity Roadmap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6E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 Yellow and Pink Geometric Opportunity Roadmap Presentation">
  <a:themeElements>
    <a:clrScheme name="Blue Yellow and Pink Geometric Opportunity Roadmap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82D6C"/>
      </a:accent1>
      <a:accent2>
        <a:srgbClr val="185897"/>
      </a:accent2>
      <a:accent3>
        <a:srgbClr val="FE2E60"/>
      </a:accent3>
      <a:accent4>
        <a:srgbClr val="25003C"/>
      </a:accent4>
      <a:accent5>
        <a:srgbClr val="351B65"/>
      </a:accent5>
      <a:accent6>
        <a:srgbClr val="0D3155"/>
      </a:accent6>
      <a:hlink>
        <a:srgbClr val="0000FF"/>
      </a:hlink>
      <a:folHlink>
        <a:srgbClr val="FF00FF"/>
      </a:folHlink>
    </a:clrScheme>
    <a:fontScheme name="Blue Yellow and Pink Geometric Opportunity Roadmap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ue Yellow and Pink Geometric Opportunity Roadmap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6E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