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0" r:id="rId2"/>
  </p:sldMasterIdLst>
  <p:sldIdLst>
    <p:sldId id="314" r:id="rId3"/>
    <p:sldId id="363" r:id="rId4"/>
    <p:sldId id="277" r:id="rId5"/>
    <p:sldId id="278" r:id="rId6"/>
    <p:sldId id="279" r:id="rId7"/>
    <p:sldId id="280" r:id="rId8"/>
    <p:sldId id="281" r:id="rId9"/>
    <p:sldId id="282" r:id="rId10"/>
    <p:sldId id="364" r:id="rId11"/>
    <p:sldId id="2325" r:id="rId12"/>
    <p:sldId id="2326" r:id="rId13"/>
    <p:sldId id="2327" r:id="rId14"/>
    <p:sldId id="2328" r:id="rId15"/>
    <p:sldId id="2329" r:id="rId16"/>
    <p:sldId id="374" r:id="rId17"/>
    <p:sldId id="344" r:id="rId18"/>
    <p:sldId id="347" r:id="rId19"/>
    <p:sldId id="345" r:id="rId2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B527A-31B2-4805-96C1-CD7168B74CBE}" v="10" dt="2024-04-22T08:47:51.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1938" y="72"/>
      </p:cViewPr>
      <p:guideLst/>
    </p:cSldViewPr>
  </p:slideViewPr>
  <p:notesTextViewPr>
    <p:cViewPr>
      <p:scale>
        <a:sx n="1" d="1"/>
        <a:sy n="1" d="1"/>
      </p:scale>
      <p:origin x="0" y="0"/>
    </p:cViewPr>
  </p:notesTextViewPr>
  <p:sorterViewPr>
    <p:cViewPr>
      <p:scale>
        <a:sx n="100" d="100"/>
        <a:sy n="100" d="100"/>
      </p:scale>
      <p:origin x="0" y="-24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clin@vdi.fgu.edu.tw Lin" userId="27d775e0c34594da" providerId="LiveId" clId="{09BF4BBA-004C-49E5-9D83-A2E813A01920}"/>
    <pc:docChg chg="modSld">
      <pc:chgData name="lclin@vdi.fgu.edu.tw Lin" userId="27d775e0c34594da" providerId="LiveId" clId="{09BF4BBA-004C-49E5-9D83-A2E813A01920}" dt="2024-04-22T09:50:06.564" v="3" actId="20577"/>
      <pc:docMkLst>
        <pc:docMk/>
      </pc:docMkLst>
      <pc:sldChg chg="modSp mod">
        <pc:chgData name="lclin@vdi.fgu.edu.tw Lin" userId="27d775e0c34594da" providerId="LiveId" clId="{09BF4BBA-004C-49E5-9D83-A2E813A01920}" dt="2024-04-22T09:50:06.564" v="3" actId="20577"/>
        <pc:sldMkLst>
          <pc:docMk/>
          <pc:sldMk cId="2071080704" sldId="363"/>
        </pc:sldMkLst>
        <pc:spChg chg="mod">
          <ac:chgData name="lclin@vdi.fgu.edu.tw Lin" userId="27d775e0c34594da" providerId="LiveId" clId="{09BF4BBA-004C-49E5-9D83-A2E813A01920}" dt="2024-04-22T09:50:06.564" v="3" actId="20577"/>
          <ac:spMkLst>
            <pc:docMk/>
            <pc:sldMk cId="2071080704" sldId="363"/>
            <ac:spMk id="2" creationId="{297F4E7B-9E68-CE00-CD70-A8F95E77C28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1" y="1420284"/>
            <a:ext cx="5181600" cy="980017"/>
          </a:xfrm>
        </p:spPr>
        <p:txBody>
          <a:bodyPr/>
          <a:lstStyle/>
          <a:p>
            <a:r>
              <a:rPr lang="en-US"/>
              <a:t>Click to edit Master title style</a:t>
            </a:r>
          </a:p>
        </p:txBody>
      </p:sp>
      <p:sp>
        <p:nvSpPr>
          <p:cNvPr id="3" name="Subtitle 2"/>
          <p:cNvSpPr>
            <a:spLocks noGrp="1"/>
          </p:cNvSpPr>
          <p:nvPr>
            <p:ph type="subTitle" idx="1"/>
          </p:nvPr>
        </p:nvSpPr>
        <p:spPr>
          <a:xfrm>
            <a:off x="914401" y="2590800"/>
            <a:ext cx="4267200" cy="1168400"/>
          </a:xfrm>
        </p:spPr>
        <p:txBody>
          <a:bodyPr/>
          <a:lstStyle>
            <a:lvl1pPr marL="0" indent="0" algn="ctr">
              <a:buNone/>
              <a:defRPr>
                <a:solidFill>
                  <a:schemeClr val="tx1">
                    <a:tint val="75000"/>
                  </a:schemeClr>
                </a:solidFill>
              </a:defRPr>
            </a:lvl1pPr>
            <a:lvl2pPr marL="304626" indent="0" algn="ctr">
              <a:buNone/>
              <a:defRPr>
                <a:solidFill>
                  <a:schemeClr val="tx1">
                    <a:tint val="75000"/>
                  </a:schemeClr>
                </a:solidFill>
              </a:defRPr>
            </a:lvl2pPr>
            <a:lvl3pPr marL="609252" indent="0" algn="ctr">
              <a:buNone/>
              <a:defRPr>
                <a:solidFill>
                  <a:schemeClr val="tx1">
                    <a:tint val="75000"/>
                  </a:schemeClr>
                </a:solidFill>
              </a:defRPr>
            </a:lvl3pPr>
            <a:lvl4pPr marL="913878" indent="0" algn="ctr">
              <a:buNone/>
              <a:defRPr>
                <a:solidFill>
                  <a:schemeClr val="tx1">
                    <a:tint val="75000"/>
                  </a:schemeClr>
                </a:solidFill>
              </a:defRPr>
            </a:lvl4pPr>
            <a:lvl5pPr marL="1218503" indent="0" algn="ctr">
              <a:buNone/>
              <a:defRPr>
                <a:solidFill>
                  <a:schemeClr val="tx1">
                    <a:tint val="75000"/>
                  </a:schemeClr>
                </a:solidFill>
              </a:defRPr>
            </a:lvl5pPr>
            <a:lvl6pPr marL="1523129" indent="0" algn="ctr">
              <a:buNone/>
              <a:defRPr>
                <a:solidFill>
                  <a:schemeClr val="tx1">
                    <a:tint val="75000"/>
                  </a:schemeClr>
                </a:solidFill>
              </a:defRPr>
            </a:lvl6pPr>
            <a:lvl7pPr marL="1827755" indent="0" algn="ctr">
              <a:buNone/>
              <a:defRPr>
                <a:solidFill>
                  <a:schemeClr val="tx1">
                    <a:tint val="75000"/>
                  </a:schemeClr>
                </a:solidFill>
              </a:defRPr>
            </a:lvl7pPr>
            <a:lvl8pPr marL="2132381" indent="0" algn="ctr">
              <a:buNone/>
              <a:defRPr>
                <a:solidFill>
                  <a:schemeClr val="tx1">
                    <a:tint val="75000"/>
                  </a:schemeClr>
                </a:solidFill>
              </a:defRPr>
            </a:lvl8pPr>
            <a:lvl9pPr marL="24370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8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60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526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6296121"/>
            <a:ext cx="12191999" cy="557258"/>
          </a:xfrm>
          <a:prstGeom prst="rect">
            <a:avLst/>
          </a:prstGeom>
        </p:spPr>
      </p:pic>
      <p:pic>
        <p:nvPicPr>
          <p:cNvPr id="17" name="bg object 17"/>
          <p:cNvPicPr/>
          <p:nvPr/>
        </p:nvPicPr>
        <p:blipFill>
          <a:blip r:embed="rId3" cstate="print"/>
          <a:stretch>
            <a:fillRect/>
          </a:stretch>
        </p:blipFill>
        <p:spPr>
          <a:xfrm>
            <a:off x="0" y="0"/>
            <a:ext cx="509383" cy="6848762"/>
          </a:xfrm>
          <a:prstGeom prst="rect">
            <a:avLst/>
          </a:prstGeom>
        </p:spPr>
      </p:pic>
      <p:sp>
        <p:nvSpPr>
          <p:cNvPr id="18" name="bg object 18"/>
          <p:cNvSpPr/>
          <p:nvPr/>
        </p:nvSpPr>
        <p:spPr>
          <a:xfrm>
            <a:off x="0" y="0"/>
            <a:ext cx="509861" cy="6848764"/>
          </a:xfrm>
          <a:custGeom>
            <a:avLst/>
            <a:gdLst/>
            <a:ahLst/>
            <a:cxnLst/>
            <a:rect l="l" t="t" r="r" b="b"/>
            <a:pathLst>
              <a:path w="840740" h="11300460">
                <a:moveTo>
                  <a:pt x="840740" y="0"/>
                </a:moveTo>
                <a:lnTo>
                  <a:pt x="0" y="0"/>
                </a:lnTo>
                <a:lnTo>
                  <a:pt x="0" y="11300460"/>
                </a:lnTo>
                <a:lnTo>
                  <a:pt x="840740" y="11300460"/>
                </a:lnTo>
                <a:lnTo>
                  <a:pt x="840740" y="0"/>
                </a:lnTo>
                <a:close/>
              </a:path>
            </a:pathLst>
          </a:custGeom>
          <a:solidFill>
            <a:srgbClr val="224177">
              <a:alpha val="78823"/>
            </a:srgbClr>
          </a:solidFill>
        </p:spPr>
        <p:txBody>
          <a:bodyPr wrap="square" lIns="0" tIns="0" rIns="0" bIns="0" rtlCol="0"/>
          <a:lstStyle/>
          <a:p>
            <a:endParaRPr sz="1091"/>
          </a:p>
        </p:txBody>
      </p:sp>
      <p:sp>
        <p:nvSpPr>
          <p:cNvPr id="19" name="bg object 19"/>
          <p:cNvSpPr/>
          <p:nvPr/>
        </p:nvSpPr>
        <p:spPr>
          <a:xfrm>
            <a:off x="0" y="0"/>
            <a:ext cx="509861" cy="6848764"/>
          </a:xfrm>
          <a:custGeom>
            <a:avLst/>
            <a:gdLst/>
            <a:ahLst/>
            <a:cxnLst/>
            <a:rect l="l" t="t" r="r" b="b"/>
            <a:pathLst>
              <a:path w="840740" h="11300460">
                <a:moveTo>
                  <a:pt x="0" y="11300460"/>
                </a:moveTo>
                <a:lnTo>
                  <a:pt x="840740" y="11300460"/>
                </a:lnTo>
                <a:lnTo>
                  <a:pt x="840740" y="0"/>
                </a:lnTo>
                <a:lnTo>
                  <a:pt x="0" y="0"/>
                </a:lnTo>
                <a:lnTo>
                  <a:pt x="0" y="11300460"/>
                </a:lnTo>
                <a:close/>
              </a:path>
            </a:pathLst>
          </a:custGeom>
          <a:ln w="25400">
            <a:solidFill>
              <a:srgbClr val="385D89"/>
            </a:solidFill>
          </a:ln>
        </p:spPr>
        <p:txBody>
          <a:bodyPr wrap="square" lIns="0" tIns="0" rIns="0" bIns="0" rtlCol="0"/>
          <a:lstStyle/>
          <a:p>
            <a:endParaRPr sz="1091"/>
          </a:p>
        </p:txBody>
      </p:sp>
      <p:pic>
        <p:nvPicPr>
          <p:cNvPr id="20" name="bg object 20"/>
          <p:cNvPicPr/>
          <p:nvPr/>
        </p:nvPicPr>
        <p:blipFill>
          <a:blip r:embed="rId4" cstate="print"/>
          <a:stretch>
            <a:fillRect/>
          </a:stretch>
        </p:blipFill>
        <p:spPr>
          <a:xfrm>
            <a:off x="0" y="394084"/>
            <a:ext cx="509861" cy="512618"/>
          </a:xfrm>
          <a:prstGeom prst="rect">
            <a:avLst/>
          </a:prstGeom>
        </p:spPr>
      </p:pic>
      <p:pic>
        <p:nvPicPr>
          <p:cNvPr id="21" name="bg object 21"/>
          <p:cNvPicPr/>
          <p:nvPr/>
        </p:nvPicPr>
        <p:blipFill>
          <a:blip r:embed="rId5" cstate="print"/>
          <a:stretch>
            <a:fillRect/>
          </a:stretch>
        </p:blipFill>
        <p:spPr>
          <a:xfrm>
            <a:off x="579177" y="1959648"/>
            <a:ext cx="11409494" cy="4358024"/>
          </a:xfrm>
          <a:prstGeom prst="rect">
            <a:avLst/>
          </a:prstGeom>
        </p:spPr>
      </p:pic>
      <p:sp>
        <p:nvSpPr>
          <p:cNvPr id="2" name="Holder 2"/>
          <p:cNvSpPr>
            <a:spLocks noGrp="1"/>
          </p:cNvSpPr>
          <p:nvPr>
            <p:ph type="ctrTitle"/>
          </p:nvPr>
        </p:nvSpPr>
        <p:spPr>
          <a:xfrm>
            <a:off x="638866" y="269009"/>
            <a:ext cx="10914266" cy="147732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66516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140422" y="103717"/>
            <a:ext cx="5401295" cy="895502"/>
          </a:xfrm>
        </p:spPr>
        <p:txBody>
          <a:bodyPr lIns="0" tIns="0" rIns="0" bIns="0"/>
          <a:lstStyle>
            <a:lvl1pPr>
              <a:defRPr sz="5819" b="0" i="0">
                <a:solidFill>
                  <a:schemeClr val="tx1"/>
                </a:solidFill>
                <a:latin typeface="Arial"/>
                <a:cs typeface="Arial"/>
              </a:defRPr>
            </a:lvl1pPr>
          </a:lstStyle>
          <a:p>
            <a:endParaRPr/>
          </a:p>
        </p:txBody>
      </p:sp>
      <p:sp>
        <p:nvSpPr>
          <p:cNvPr id="3" name="Holder 3"/>
          <p:cNvSpPr>
            <a:spLocks noGrp="1"/>
          </p:cNvSpPr>
          <p:nvPr>
            <p:ph type="body" idx="1"/>
          </p:nvPr>
        </p:nvSpPr>
        <p:spPr>
          <a:xfrm>
            <a:off x="816164" y="1900920"/>
            <a:ext cx="10559673" cy="335798"/>
          </a:xfrm>
        </p:spPr>
        <p:txBody>
          <a:bodyPr lIns="0" tIns="0" rIns="0" bIns="0"/>
          <a:lstStyle>
            <a:lvl1pPr>
              <a:defRPr sz="2182" b="0" i="0">
                <a:solidFill>
                  <a:schemeClr val="tx1"/>
                </a:solidFill>
                <a:latin typeface="微軟正黑體"/>
                <a:cs typeface="微軟正黑體"/>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65986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140422" y="103717"/>
            <a:ext cx="5401295" cy="895502"/>
          </a:xfrm>
        </p:spPr>
        <p:txBody>
          <a:bodyPr lIns="0" tIns="0" rIns="0" bIns="0"/>
          <a:lstStyle>
            <a:lvl1pPr>
              <a:defRPr sz="5819"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539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428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12191999" cy="6854918"/>
          </a:xfrm>
          <a:prstGeom prst="rect">
            <a:avLst/>
          </a:prstGeom>
        </p:spPr>
      </p:pic>
      <p:pic>
        <p:nvPicPr>
          <p:cNvPr id="17" name="bg object 17"/>
          <p:cNvPicPr/>
          <p:nvPr/>
        </p:nvPicPr>
        <p:blipFill>
          <a:blip r:embed="rId3" cstate="print"/>
          <a:stretch>
            <a:fillRect/>
          </a:stretch>
        </p:blipFill>
        <p:spPr>
          <a:xfrm>
            <a:off x="11195383" y="146242"/>
            <a:ext cx="876468" cy="875915"/>
          </a:xfrm>
          <a:prstGeom prst="rect">
            <a:avLst/>
          </a:prstGeom>
        </p:spPr>
      </p:pic>
      <p:sp>
        <p:nvSpPr>
          <p:cNvPr id="2" name="Holder 2"/>
          <p:cNvSpPr>
            <a:spLocks noGrp="1"/>
          </p:cNvSpPr>
          <p:nvPr>
            <p:ph type="title"/>
          </p:nvPr>
        </p:nvSpPr>
        <p:spPr>
          <a:xfrm>
            <a:off x="3140422" y="103717"/>
            <a:ext cx="5401295" cy="895502"/>
          </a:xfrm>
        </p:spPr>
        <p:txBody>
          <a:bodyPr lIns="0" tIns="0" rIns="0" bIns="0"/>
          <a:lstStyle>
            <a:lvl1pPr>
              <a:defRPr sz="5819"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3209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33023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 name="幻燈片編號"/>
          <p:cNvSpPr txBox="1">
            <a:spLocks noGrp="1"/>
          </p:cNvSpPr>
          <p:nvPr>
            <p:ph type="sldNum" sz="quarter" idx="2"/>
          </p:nvPr>
        </p:nvSpPr>
        <p:spPr>
          <a:xfrm>
            <a:off x="8778241" y="6377940"/>
            <a:ext cx="2804160"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710941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AA8240-5B1F-E6E7-6DA3-50B123AC79AE}"/>
              </a:ext>
            </a:extLst>
          </p:cNvPr>
          <p:cNvSpPr>
            <a:spLocks noGrp="1"/>
          </p:cNvSpPr>
          <p:nvPr>
            <p:ph type="ctrTitle"/>
          </p:nvPr>
        </p:nvSpPr>
        <p:spPr>
          <a:xfrm>
            <a:off x="1524001" y="2587083"/>
            <a:ext cx="9144000" cy="922881"/>
          </a:xfrm>
        </p:spPr>
        <p:txBody>
          <a:bodyPr anchor="b"/>
          <a:lstStyle>
            <a:lvl1pPr algn="ctr">
              <a:defRPr sz="5997"/>
            </a:lvl1pPr>
          </a:lstStyle>
          <a:p>
            <a:r>
              <a:rPr lang="zh-TW" altLang="en-US"/>
              <a:t>按一下以編輯母片標題樣式</a:t>
            </a:r>
          </a:p>
        </p:txBody>
      </p:sp>
      <p:sp>
        <p:nvSpPr>
          <p:cNvPr id="3" name="副標題 2">
            <a:extLst>
              <a:ext uri="{FF2B5EF4-FFF2-40B4-BE49-F238E27FC236}">
                <a16:creationId xmlns:a16="http://schemas.microsoft.com/office/drawing/2014/main" id="{4144CC68-685D-0A94-5D71-23DDD9E0CBA1}"/>
              </a:ext>
            </a:extLst>
          </p:cNvPr>
          <p:cNvSpPr>
            <a:spLocks noGrp="1"/>
          </p:cNvSpPr>
          <p:nvPr>
            <p:ph type="subTitle" idx="1"/>
          </p:nvPr>
        </p:nvSpPr>
        <p:spPr>
          <a:xfrm>
            <a:off x="1524001" y="3602038"/>
            <a:ext cx="9144000" cy="369138"/>
          </a:xfrm>
        </p:spPr>
        <p:txBody>
          <a:bodyPr/>
          <a:lstStyle>
            <a:lvl1pPr marL="0" indent="0" algn="ctr">
              <a:buNone/>
              <a:defRPr sz="2399"/>
            </a:lvl1pPr>
            <a:lvl2pPr marL="456953" indent="0" algn="ctr">
              <a:buNone/>
              <a:defRPr sz="1999"/>
            </a:lvl2pPr>
            <a:lvl3pPr marL="913905" indent="0" algn="ctr">
              <a:buNone/>
              <a:defRPr sz="1799"/>
            </a:lvl3pPr>
            <a:lvl4pPr marL="1370858" indent="0" algn="ctr">
              <a:buNone/>
              <a:defRPr sz="1599"/>
            </a:lvl4pPr>
            <a:lvl5pPr marL="1827810" indent="0" algn="ctr">
              <a:buNone/>
              <a:defRPr sz="1599"/>
            </a:lvl5pPr>
            <a:lvl6pPr marL="2284763" indent="0" algn="ctr">
              <a:buNone/>
              <a:defRPr sz="1599"/>
            </a:lvl6pPr>
            <a:lvl7pPr marL="2741716" indent="0" algn="ctr">
              <a:buNone/>
              <a:defRPr sz="1599"/>
            </a:lvl7pPr>
            <a:lvl8pPr marL="3198669" indent="0" algn="ctr">
              <a:buNone/>
              <a:defRPr sz="1599"/>
            </a:lvl8pPr>
            <a:lvl9pPr marL="3655621" indent="0" algn="ctr">
              <a:buNone/>
              <a:defRPr sz="1599"/>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CB624995-F7D8-FCE6-D4E5-30DA7CB45A1D}"/>
              </a:ext>
            </a:extLst>
          </p:cNvPr>
          <p:cNvSpPr>
            <a:spLocks noGrp="1"/>
          </p:cNvSpPr>
          <p:nvPr>
            <p:ph type="dt" sz="half" idx="10"/>
          </p:nvPr>
        </p:nvSpPr>
        <p:spPr>
          <a:xfrm>
            <a:off x="609600" y="6377940"/>
            <a:ext cx="2804160" cy="276999"/>
          </a:xfrm>
        </p:spPr>
        <p:txBody>
          <a:bodyPr/>
          <a:lstStyle/>
          <a:p>
            <a:fld id="{0DF0B6D1-C8B7-4DA9-A0E9-783E8DCB5F1F}" type="datetimeFigureOut">
              <a:rPr lang="zh-TW" altLang="en-US" smtClean="0"/>
              <a:t>2024/4/22</a:t>
            </a:fld>
            <a:endParaRPr lang="zh-TW" altLang="en-US"/>
          </a:p>
        </p:txBody>
      </p:sp>
      <p:sp>
        <p:nvSpPr>
          <p:cNvPr id="5" name="頁尾版面配置區 4">
            <a:extLst>
              <a:ext uri="{FF2B5EF4-FFF2-40B4-BE49-F238E27FC236}">
                <a16:creationId xmlns:a16="http://schemas.microsoft.com/office/drawing/2014/main" id="{04939AB8-93E6-3275-1EA7-79BC910BD05E}"/>
              </a:ext>
            </a:extLst>
          </p:cNvPr>
          <p:cNvSpPr>
            <a:spLocks noGrp="1"/>
          </p:cNvSpPr>
          <p:nvPr>
            <p:ph type="ftr" sz="quarter" idx="11"/>
          </p:nvPr>
        </p:nvSpPr>
        <p:spPr>
          <a:xfrm>
            <a:off x="4145280" y="6377940"/>
            <a:ext cx="3901440" cy="276999"/>
          </a:xfrm>
        </p:spPr>
        <p:txBody>
          <a:bodyPr/>
          <a:lstStyle/>
          <a:p>
            <a:endParaRPr lang="zh-TW" altLang="en-US"/>
          </a:p>
        </p:txBody>
      </p:sp>
      <p:sp>
        <p:nvSpPr>
          <p:cNvPr id="6" name="投影片編號版面配置區 5">
            <a:extLst>
              <a:ext uri="{FF2B5EF4-FFF2-40B4-BE49-F238E27FC236}">
                <a16:creationId xmlns:a16="http://schemas.microsoft.com/office/drawing/2014/main" id="{29F83596-DDB4-475C-5056-DF5630B275E9}"/>
              </a:ext>
            </a:extLst>
          </p:cNvPr>
          <p:cNvSpPr>
            <a:spLocks noGrp="1"/>
          </p:cNvSpPr>
          <p:nvPr>
            <p:ph type="sldNum" sz="quarter" idx="12"/>
          </p:nvPr>
        </p:nvSpPr>
        <p:spPr>
          <a:xfrm>
            <a:off x="8778241" y="6377940"/>
            <a:ext cx="2804160" cy="276999"/>
          </a:xfrm>
        </p:spPr>
        <p:txBody>
          <a:bodyPr/>
          <a:lstStyle/>
          <a:p>
            <a:fld id="{1C2C3E05-1E46-4F09-B196-A523767E6558}" type="slidenum">
              <a:rPr lang="zh-TW" altLang="en-US" smtClean="0"/>
              <a:t>‹#›</a:t>
            </a:fld>
            <a:endParaRPr lang="zh-TW" altLang="en-US"/>
          </a:p>
        </p:txBody>
      </p:sp>
    </p:spTree>
    <p:extLst>
      <p:ext uri="{BB962C8B-B14F-4D97-AF65-F5344CB8AC3E}">
        <p14:creationId xmlns:p14="http://schemas.microsoft.com/office/powerpoint/2010/main" val="116464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204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626" indent="0">
              <a:buNone/>
              <a:defRPr sz="1199">
                <a:solidFill>
                  <a:schemeClr val="tx1">
                    <a:tint val="75000"/>
                  </a:schemeClr>
                </a:solidFill>
              </a:defRPr>
            </a:lvl2pPr>
            <a:lvl3pPr marL="609252" indent="0">
              <a:buNone/>
              <a:defRPr sz="1066">
                <a:solidFill>
                  <a:schemeClr val="tx1">
                    <a:tint val="75000"/>
                  </a:schemeClr>
                </a:solidFill>
              </a:defRPr>
            </a:lvl3pPr>
            <a:lvl4pPr marL="913878" indent="0">
              <a:buNone/>
              <a:defRPr sz="933">
                <a:solidFill>
                  <a:schemeClr val="tx1">
                    <a:tint val="75000"/>
                  </a:schemeClr>
                </a:solidFill>
              </a:defRPr>
            </a:lvl4pPr>
            <a:lvl5pPr marL="1218503" indent="0">
              <a:buNone/>
              <a:defRPr sz="933">
                <a:solidFill>
                  <a:schemeClr val="tx1">
                    <a:tint val="75000"/>
                  </a:schemeClr>
                </a:solidFill>
              </a:defRPr>
            </a:lvl5pPr>
            <a:lvl6pPr marL="1523129" indent="0">
              <a:buNone/>
              <a:defRPr sz="933">
                <a:solidFill>
                  <a:schemeClr val="tx1">
                    <a:tint val="75000"/>
                  </a:schemeClr>
                </a:solidFill>
              </a:defRPr>
            </a:lvl6pPr>
            <a:lvl7pPr marL="1827755" indent="0">
              <a:buNone/>
              <a:defRPr sz="933">
                <a:solidFill>
                  <a:schemeClr val="tx1">
                    <a:tint val="75000"/>
                  </a:schemeClr>
                </a:solidFill>
              </a:defRPr>
            </a:lvl7pPr>
            <a:lvl8pPr marL="2132381" indent="0">
              <a:buNone/>
              <a:defRPr sz="933">
                <a:solidFill>
                  <a:schemeClr val="tx1">
                    <a:tint val="75000"/>
                  </a:schemeClr>
                </a:solidFill>
              </a:defRPr>
            </a:lvl8pPr>
            <a:lvl9pPr marL="2437007"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845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8"/>
          </a:xfrm>
        </p:spPr>
        <p:txBody>
          <a:bodyPr/>
          <a:lstStyle>
            <a:lvl1pPr>
              <a:defRPr sz="1866"/>
            </a:lvl1pPr>
            <a:lvl2pPr>
              <a:defRPr sz="1599"/>
            </a:lvl2pPr>
            <a:lvl3pPr>
              <a:defRPr sz="1333"/>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8"/>
          </a:xfrm>
        </p:spPr>
        <p:txBody>
          <a:bodyPr/>
          <a:lstStyle>
            <a:lvl1pPr>
              <a:defRPr sz="1866"/>
            </a:lvl1pPr>
            <a:lvl2pPr>
              <a:defRPr sz="1599"/>
            </a:lvl2pPr>
            <a:lvl3pPr>
              <a:defRPr sz="1333"/>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82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8"/>
            <a:ext cx="2693459" cy="426508"/>
          </a:xfrm>
        </p:spPr>
        <p:txBody>
          <a:bodyPr anchor="b"/>
          <a:lstStyle>
            <a:lvl1pPr marL="0" indent="0">
              <a:buNone/>
              <a:defRPr sz="1599" b="1"/>
            </a:lvl1pPr>
            <a:lvl2pPr marL="304626" indent="0">
              <a:buNone/>
              <a:defRPr sz="1333" b="1"/>
            </a:lvl2pPr>
            <a:lvl3pPr marL="609252" indent="0">
              <a:buNone/>
              <a:defRPr sz="1199" b="1"/>
            </a:lvl3pPr>
            <a:lvl4pPr marL="913878" indent="0">
              <a:buNone/>
              <a:defRPr sz="1066" b="1"/>
            </a:lvl4pPr>
            <a:lvl5pPr marL="1218503" indent="0">
              <a:buNone/>
              <a:defRPr sz="1066" b="1"/>
            </a:lvl5pPr>
            <a:lvl6pPr marL="1523129" indent="0">
              <a:buNone/>
              <a:defRPr sz="1066" b="1"/>
            </a:lvl6pPr>
            <a:lvl7pPr marL="1827755" indent="0">
              <a:buNone/>
              <a:defRPr sz="1066" b="1"/>
            </a:lvl7pPr>
            <a:lvl8pPr marL="2132381" indent="0">
              <a:buNone/>
              <a:defRPr sz="1066" b="1"/>
            </a:lvl8pPr>
            <a:lvl9pPr marL="2437007" indent="0">
              <a:buNone/>
              <a:defRPr sz="1066"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599"/>
            </a:lvl1pPr>
            <a:lvl2pPr>
              <a:defRPr sz="1333"/>
            </a:lvl2pPr>
            <a:lvl3pPr>
              <a:defRPr sz="1199"/>
            </a:lvl3pPr>
            <a:lvl4pPr>
              <a:defRPr sz="1066"/>
            </a:lvl4pPr>
            <a:lvl5pPr>
              <a:defRPr sz="1066"/>
            </a:lvl5pPr>
            <a:lvl6pPr>
              <a:defRPr sz="1066"/>
            </a:lvl6pPr>
            <a:lvl7pPr>
              <a:defRPr sz="1066"/>
            </a:lvl7pPr>
            <a:lvl8pPr>
              <a:defRPr sz="1066"/>
            </a:lvl8pPr>
            <a:lvl9pPr>
              <a:defRPr sz="10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3" y="1023408"/>
            <a:ext cx="2694517" cy="426508"/>
          </a:xfrm>
        </p:spPr>
        <p:txBody>
          <a:bodyPr anchor="b"/>
          <a:lstStyle>
            <a:lvl1pPr marL="0" indent="0">
              <a:buNone/>
              <a:defRPr sz="1599" b="1"/>
            </a:lvl1pPr>
            <a:lvl2pPr marL="304626" indent="0">
              <a:buNone/>
              <a:defRPr sz="1333" b="1"/>
            </a:lvl2pPr>
            <a:lvl3pPr marL="609252" indent="0">
              <a:buNone/>
              <a:defRPr sz="1199" b="1"/>
            </a:lvl3pPr>
            <a:lvl4pPr marL="913878" indent="0">
              <a:buNone/>
              <a:defRPr sz="1066" b="1"/>
            </a:lvl4pPr>
            <a:lvl5pPr marL="1218503" indent="0">
              <a:buNone/>
              <a:defRPr sz="1066" b="1"/>
            </a:lvl5pPr>
            <a:lvl6pPr marL="1523129" indent="0">
              <a:buNone/>
              <a:defRPr sz="1066" b="1"/>
            </a:lvl6pPr>
            <a:lvl7pPr marL="1827755" indent="0">
              <a:buNone/>
              <a:defRPr sz="1066" b="1"/>
            </a:lvl7pPr>
            <a:lvl8pPr marL="2132381" indent="0">
              <a:buNone/>
              <a:defRPr sz="1066" b="1"/>
            </a:lvl8pPr>
            <a:lvl9pPr marL="2437007" indent="0">
              <a:buNone/>
              <a:defRPr sz="1066" b="1"/>
            </a:lvl9pPr>
          </a:lstStyle>
          <a:p>
            <a:pPr lvl="0"/>
            <a:r>
              <a:rPr lang="en-US"/>
              <a:t>Click to edit Master text styles</a:t>
            </a:r>
          </a:p>
        </p:txBody>
      </p:sp>
      <p:sp>
        <p:nvSpPr>
          <p:cNvPr id="6" name="Content Placeholder 5"/>
          <p:cNvSpPr>
            <a:spLocks noGrp="1"/>
          </p:cNvSpPr>
          <p:nvPr>
            <p:ph sz="quarter" idx="4"/>
          </p:nvPr>
        </p:nvSpPr>
        <p:spPr>
          <a:xfrm>
            <a:off x="3096683" y="1449917"/>
            <a:ext cx="2694517" cy="2634192"/>
          </a:xfrm>
        </p:spPr>
        <p:txBody>
          <a:bodyPr/>
          <a:lstStyle>
            <a:lvl1pPr>
              <a:defRPr sz="1599"/>
            </a:lvl1pPr>
            <a:lvl2pPr>
              <a:defRPr sz="1333"/>
            </a:lvl2pPr>
            <a:lvl3pPr>
              <a:defRPr sz="1199"/>
            </a:lvl3pPr>
            <a:lvl4pPr>
              <a:defRPr sz="1066"/>
            </a:lvl4pPr>
            <a:lvl5pPr>
              <a:defRPr sz="1066"/>
            </a:lvl5pPr>
            <a:lvl6pPr>
              <a:defRPr sz="1066"/>
            </a:lvl6pPr>
            <a:lvl7pPr>
              <a:defRPr sz="1066"/>
            </a:lvl7pPr>
            <a:lvl8pPr>
              <a:defRPr sz="1066"/>
            </a:lvl8pPr>
            <a:lvl9pPr>
              <a:defRPr sz="10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138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486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170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2"/>
            </a:lvl1pPr>
            <a:lvl2pPr>
              <a:defRPr sz="1866"/>
            </a:lvl2pPr>
            <a:lvl3pPr>
              <a:defRPr sz="1599"/>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4"/>
            <a:ext cx="2005542" cy="3127375"/>
          </a:xfrm>
        </p:spPr>
        <p:txBody>
          <a:bodyPr/>
          <a:lstStyle>
            <a:lvl1pPr marL="0" indent="0">
              <a:buNone/>
              <a:defRPr sz="933"/>
            </a:lvl1pPr>
            <a:lvl2pPr marL="304626" indent="0">
              <a:buNone/>
              <a:defRPr sz="799"/>
            </a:lvl2pPr>
            <a:lvl3pPr marL="609252" indent="0">
              <a:buNone/>
              <a:defRPr sz="666"/>
            </a:lvl3pPr>
            <a:lvl4pPr marL="913878" indent="0">
              <a:buNone/>
              <a:defRPr sz="599"/>
            </a:lvl4pPr>
            <a:lvl5pPr marL="1218503" indent="0">
              <a:buNone/>
              <a:defRPr sz="599"/>
            </a:lvl5pPr>
            <a:lvl6pPr marL="1523129" indent="0">
              <a:buNone/>
              <a:defRPr sz="599"/>
            </a:lvl6pPr>
            <a:lvl7pPr marL="1827755" indent="0">
              <a:buNone/>
              <a:defRPr sz="599"/>
            </a:lvl7pPr>
            <a:lvl8pPr marL="2132381" indent="0">
              <a:buNone/>
              <a:defRPr sz="599"/>
            </a:lvl8pPr>
            <a:lvl9pPr marL="2437007" indent="0">
              <a:buNone/>
              <a:defRPr sz="59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259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2"/>
            </a:lvl1pPr>
            <a:lvl2pPr marL="304626" indent="0">
              <a:buNone/>
              <a:defRPr sz="1866"/>
            </a:lvl2pPr>
            <a:lvl3pPr marL="609252" indent="0">
              <a:buNone/>
              <a:defRPr sz="1599"/>
            </a:lvl3pPr>
            <a:lvl4pPr marL="913878" indent="0">
              <a:buNone/>
              <a:defRPr sz="1333"/>
            </a:lvl4pPr>
            <a:lvl5pPr marL="1218503" indent="0">
              <a:buNone/>
              <a:defRPr sz="1333"/>
            </a:lvl5pPr>
            <a:lvl6pPr marL="1523129" indent="0">
              <a:buNone/>
              <a:defRPr sz="1333"/>
            </a:lvl6pPr>
            <a:lvl7pPr marL="1827755" indent="0">
              <a:buNone/>
              <a:defRPr sz="1333"/>
            </a:lvl7pPr>
            <a:lvl8pPr marL="2132381" indent="0">
              <a:buNone/>
              <a:defRPr sz="1333"/>
            </a:lvl8pPr>
            <a:lvl9pPr marL="2437007"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626" indent="0">
              <a:buNone/>
              <a:defRPr sz="799"/>
            </a:lvl2pPr>
            <a:lvl3pPr marL="609252" indent="0">
              <a:buNone/>
              <a:defRPr sz="666"/>
            </a:lvl3pPr>
            <a:lvl4pPr marL="913878" indent="0">
              <a:buNone/>
              <a:defRPr sz="599"/>
            </a:lvl4pPr>
            <a:lvl5pPr marL="1218503" indent="0">
              <a:buNone/>
              <a:defRPr sz="599"/>
            </a:lvl5pPr>
            <a:lvl6pPr marL="1523129" indent="0">
              <a:buNone/>
              <a:defRPr sz="599"/>
            </a:lvl6pPr>
            <a:lvl7pPr marL="1827755" indent="0">
              <a:buNone/>
              <a:defRPr sz="599"/>
            </a:lvl7pPr>
            <a:lvl8pPr marL="2132381" indent="0">
              <a:buNone/>
              <a:defRPr sz="599"/>
            </a:lvl8pPr>
            <a:lvl9pPr marL="2437007" indent="0">
              <a:buNone/>
              <a:defRPr sz="59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868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1" y="1066801"/>
            <a:ext cx="5486400" cy="30173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799">
                <a:solidFill>
                  <a:schemeClr val="tx1">
                    <a:tint val="75000"/>
                  </a:schemeClr>
                </a:solidFill>
              </a:defRPr>
            </a:lvl1pPr>
          </a:lstStyle>
          <a:p>
            <a:fld id="{1D8BD707-D9CF-40AE-B4C6-C98DA3205C09}" type="datetimeFigureOut">
              <a:rPr lang="en-US" smtClean="0"/>
              <a:pPr/>
              <a:t>4/22/2024</a:t>
            </a:fld>
            <a:endParaRPr lang="en-US"/>
          </a:p>
        </p:txBody>
      </p:sp>
      <p:sp>
        <p:nvSpPr>
          <p:cNvPr id="5" name="Footer Placeholder 4"/>
          <p:cNvSpPr>
            <a:spLocks noGrp="1"/>
          </p:cNvSpPr>
          <p:nvPr>
            <p:ph type="ftr" sz="quarter" idx="3"/>
          </p:nvPr>
        </p:nvSpPr>
        <p:spPr>
          <a:xfrm>
            <a:off x="2082801" y="4237567"/>
            <a:ext cx="1930400" cy="243417"/>
          </a:xfrm>
          <a:prstGeom prst="rect">
            <a:avLst/>
          </a:prstGeom>
        </p:spPr>
        <p:txBody>
          <a:bodyPr vert="horz" lIns="91440" tIns="45720" rIns="91440" bIns="45720" rtlCol="0" anchor="ctr"/>
          <a:lstStyle>
            <a:lvl1pPr algn="ctr">
              <a:defRPr sz="7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799">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4624635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252" rtl="0" eaLnBrk="1" latinLnBrk="0" hangingPunct="1">
        <a:spcBef>
          <a:spcPct val="0"/>
        </a:spcBef>
        <a:buNone/>
        <a:defRPr sz="2932" kern="1200">
          <a:solidFill>
            <a:schemeClr val="tx1"/>
          </a:solidFill>
          <a:latin typeface="+mj-lt"/>
          <a:ea typeface="+mj-ea"/>
          <a:cs typeface="+mj-cs"/>
        </a:defRPr>
      </a:lvl1pPr>
    </p:titleStyle>
    <p:bodyStyle>
      <a:lvl1pPr marL="228469" indent="-228469" algn="l" defTabSz="609252" rtl="0" eaLnBrk="1" latinLnBrk="0" hangingPunct="1">
        <a:spcBef>
          <a:spcPct val="20000"/>
        </a:spcBef>
        <a:buFont typeface="Arial" pitchFamily="34" charset="0"/>
        <a:buChar char="•"/>
        <a:defRPr sz="2132" kern="1200">
          <a:solidFill>
            <a:schemeClr val="tx1"/>
          </a:solidFill>
          <a:latin typeface="+mn-lt"/>
          <a:ea typeface="+mn-ea"/>
          <a:cs typeface="+mn-cs"/>
        </a:defRPr>
      </a:lvl1pPr>
      <a:lvl2pPr marL="495017" indent="-190391" algn="l" defTabSz="609252" rtl="0" eaLnBrk="1" latinLnBrk="0" hangingPunct="1">
        <a:spcBef>
          <a:spcPct val="20000"/>
        </a:spcBef>
        <a:buFont typeface="Arial" pitchFamily="34" charset="0"/>
        <a:buChar char="–"/>
        <a:defRPr sz="1866" kern="1200">
          <a:solidFill>
            <a:schemeClr val="tx1"/>
          </a:solidFill>
          <a:latin typeface="+mn-lt"/>
          <a:ea typeface="+mn-ea"/>
          <a:cs typeface="+mn-cs"/>
        </a:defRPr>
      </a:lvl2pPr>
      <a:lvl3pPr marL="761565" indent="-152313" algn="l" defTabSz="609252" rtl="0" eaLnBrk="1" latinLnBrk="0" hangingPunct="1">
        <a:spcBef>
          <a:spcPct val="20000"/>
        </a:spcBef>
        <a:buFont typeface="Arial" pitchFamily="34" charset="0"/>
        <a:buChar char="•"/>
        <a:defRPr sz="1599" kern="1200">
          <a:solidFill>
            <a:schemeClr val="tx1"/>
          </a:solidFill>
          <a:latin typeface="+mn-lt"/>
          <a:ea typeface="+mn-ea"/>
          <a:cs typeface="+mn-cs"/>
        </a:defRPr>
      </a:lvl3pPr>
      <a:lvl4pPr marL="1066191" indent="-152313" algn="l" defTabSz="609252"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0816" indent="-152313" algn="l" defTabSz="609252"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5442" indent="-152313" algn="l" defTabSz="609252"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0068" indent="-152313" algn="l" defTabSz="609252"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4694" indent="-152313" algn="l" defTabSz="609252"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89320" indent="-152313" algn="l" defTabSz="609252"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252" rtl="0" eaLnBrk="1" latinLnBrk="0" hangingPunct="1">
        <a:defRPr sz="1199" kern="1200">
          <a:solidFill>
            <a:schemeClr val="tx1"/>
          </a:solidFill>
          <a:latin typeface="+mn-lt"/>
          <a:ea typeface="+mn-ea"/>
          <a:cs typeface="+mn-cs"/>
        </a:defRPr>
      </a:lvl1pPr>
      <a:lvl2pPr marL="304626" algn="l" defTabSz="609252" rtl="0" eaLnBrk="1" latinLnBrk="0" hangingPunct="1">
        <a:defRPr sz="1199" kern="1200">
          <a:solidFill>
            <a:schemeClr val="tx1"/>
          </a:solidFill>
          <a:latin typeface="+mn-lt"/>
          <a:ea typeface="+mn-ea"/>
          <a:cs typeface="+mn-cs"/>
        </a:defRPr>
      </a:lvl2pPr>
      <a:lvl3pPr marL="609252" algn="l" defTabSz="609252" rtl="0" eaLnBrk="1" latinLnBrk="0" hangingPunct="1">
        <a:defRPr sz="1199" kern="1200">
          <a:solidFill>
            <a:schemeClr val="tx1"/>
          </a:solidFill>
          <a:latin typeface="+mn-lt"/>
          <a:ea typeface="+mn-ea"/>
          <a:cs typeface="+mn-cs"/>
        </a:defRPr>
      </a:lvl3pPr>
      <a:lvl4pPr marL="913878" algn="l" defTabSz="609252" rtl="0" eaLnBrk="1" latinLnBrk="0" hangingPunct="1">
        <a:defRPr sz="1199" kern="1200">
          <a:solidFill>
            <a:schemeClr val="tx1"/>
          </a:solidFill>
          <a:latin typeface="+mn-lt"/>
          <a:ea typeface="+mn-ea"/>
          <a:cs typeface="+mn-cs"/>
        </a:defRPr>
      </a:lvl4pPr>
      <a:lvl5pPr marL="1218503" algn="l" defTabSz="609252" rtl="0" eaLnBrk="1" latinLnBrk="0" hangingPunct="1">
        <a:defRPr sz="1199" kern="1200">
          <a:solidFill>
            <a:schemeClr val="tx1"/>
          </a:solidFill>
          <a:latin typeface="+mn-lt"/>
          <a:ea typeface="+mn-ea"/>
          <a:cs typeface="+mn-cs"/>
        </a:defRPr>
      </a:lvl5pPr>
      <a:lvl6pPr marL="1523129" algn="l" defTabSz="609252" rtl="0" eaLnBrk="1" latinLnBrk="0" hangingPunct="1">
        <a:defRPr sz="1199" kern="1200">
          <a:solidFill>
            <a:schemeClr val="tx1"/>
          </a:solidFill>
          <a:latin typeface="+mn-lt"/>
          <a:ea typeface="+mn-ea"/>
          <a:cs typeface="+mn-cs"/>
        </a:defRPr>
      </a:lvl6pPr>
      <a:lvl7pPr marL="1827755" algn="l" defTabSz="609252" rtl="0" eaLnBrk="1" latinLnBrk="0" hangingPunct="1">
        <a:defRPr sz="1199" kern="1200">
          <a:solidFill>
            <a:schemeClr val="tx1"/>
          </a:solidFill>
          <a:latin typeface="+mn-lt"/>
          <a:ea typeface="+mn-ea"/>
          <a:cs typeface="+mn-cs"/>
        </a:defRPr>
      </a:lvl7pPr>
      <a:lvl8pPr marL="2132381" algn="l" defTabSz="609252" rtl="0" eaLnBrk="1" latinLnBrk="0" hangingPunct="1">
        <a:defRPr sz="1199" kern="1200">
          <a:solidFill>
            <a:schemeClr val="tx1"/>
          </a:solidFill>
          <a:latin typeface="+mn-lt"/>
          <a:ea typeface="+mn-ea"/>
          <a:cs typeface="+mn-cs"/>
        </a:defRPr>
      </a:lvl8pPr>
      <a:lvl9pPr marL="2437007" algn="l" defTabSz="609252" rtl="0" eaLnBrk="1" latinLnBrk="0" hangingPunct="1">
        <a:defRPr sz="11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1" y="6296121"/>
            <a:ext cx="12191999" cy="557258"/>
          </a:xfrm>
          <a:prstGeom prst="rect">
            <a:avLst/>
          </a:prstGeom>
        </p:spPr>
      </p:pic>
      <p:sp>
        <p:nvSpPr>
          <p:cNvPr id="2" name="Holder 2"/>
          <p:cNvSpPr>
            <a:spLocks noGrp="1"/>
          </p:cNvSpPr>
          <p:nvPr>
            <p:ph type="title"/>
          </p:nvPr>
        </p:nvSpPr>
        <p:spPr>
          <a:xfrm>
            <a:off x="3140422" y="103717"/>
            <a:ext cx="5401295" cy="1477328"/>
          </a:xfrm>
          <a:prstGeom prst="rect">
            <a:avLst/>
          </a:prstGeom>
        </p:spPr>
        <p:txBody>
          <a:bodyPr wrap="square" lIns="0" tIns="0" rIns="0" bIns="0">
            <a:spAutoFit/>
          </a:bodyPr>
          <a:lstStyle>
            <a:lvl1pPr>
              <a:defRPr sz="9600" b="0" i="0">
                <a:solidFill>
                  <a:schemeClr val="tx1"/>
                </a:solidFill>
                <a:latin typeface="Arial"/>
                <a:cs typeface="Arial"/>
              </a:defRPr>
            </a:lvl1pPr>
          </a:lstStyle>
          <a:p>
            <a:endParaRPr/>
          </a:p>
        </p:txBody>
      </p:sp>
      <p:sp>
        <p:nvSpPr>
          <p:cNvPr id="3" name="Holder 3"/>
          <p:cNvSpPr>
            <a:spLocks noGrp="1"/>
          </p:cNvSpPr>
          <p:nvPr>
            <p:ph type="body" idx="1"/>
          </p:nvPr>
        </p:nvSpPr>
        <p:spPr>
          <a:xfrm>
            <a:off x="816164" y="1900920"/>
            <a:ext cx="10559673" cy="553998"/>
          </a:xfrm>
          <a:prstGeom prst="rect">
            <a:avLst/>
          </a:prstGeom>
        </p:spPr>
        <p:txBody>
          <a:bodyPr wrap="square" lIns="0" tIns="0" rIns="0" bIns="0">
            <a:spAutoFit/>
          </a:bodyPr>
          <a:lstStyle>
            <a:lvl1pPr>
              <a:defRPr sz="3600" b="0" i="0">
                <a:solidFill>
                  <a:schemeClr val="tx1"/>
                </a:solidFill>
                <a:latin typeface="微軟正黑體"/>
                <a:cs typeface="微軟正黑體"/>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4/22/2024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113415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defRPr>
          <a:latin typeface="+mj-lt"/>
          <a:ea typeface="+mj-ea"/>
          <a:cs typeface="+mj-cs"/>
        </a:defRPr>
      </a:lvl1pPr>
    </p:titleStyle>
    <p:bodyStyle>
      <a:lvl1pPr marL="0">
        <a:defRPr>
          <a:latin typeface="+mn-lt"/>
          <a:ea typeface="+mn-ea"/>
          <a:cs typeface="+mn-cs"/>
        </a:defRPr>
      </a:lvl1pPr>
      <a:lvl2pPr marL="277109">
        <a:defRPr>
          <a:latin typeface="+mn-lt"/>
          <a:ea typeface="+mn-ea"/>
          <a:cs typeface="+mn-cs"/>
        </a:defRPr>
      </a:lvl2pPr>
      <a:lvl3pPr marL="554218">
        <a:defRPr>
          <a:latin typeface="+mn-lt"/>
          <a:ea typeface="+mn-ea"/>
          <a:cs typeface="+mn-cs"/>
        </a:defRPr>
      </a:lvl3pPr>
      <a:lvl4pPr marL="831327">
        <a:defRPr>
          <a:latin typeface="+mn-lt"/>
          <a:ea typeface="+mn-ea"/>
          <a:cs typeface="+mn-cs"/>
        </a:defRPr>
      </a:lvl4pPr>
      <a:lvl5pPr marL="1108436">
        <a:defRPr>
          <a:latin typeface="+mn-lt"/>
          <a:ea typeface="+mn-ea"/>
          <a:cs typeface="+mn-cs"/>
        </a:defRPr>
      </a:lvl5pPr>
      <a:lvl6pPr marL="1385545">
        <a:defRPr>
          <a:latin typeface="+mn-lt"/>
          <a:ea typeface="+mn-ea"/>
          <a:cs typeface="+mn-cs"/>
        </a:defRPr>
      </a:lvl6pPr>
      <a:lvl7pPr marL="1662654">
        <a:defRPr>
          <a:latin typeface="+mn-lt"/>
          <a:ea typeface="+mn-ea"/>
          <a:cs typeface="+mn-cs"/>
        </a:defRPr>
      </a:lvl7pPr>
      <a:lvl8pPr marL="1939762">
        <a:defRPr>
          <a:latin typeface="+mn-lt"/>
          <a:ea typeface="+mn-ea"/>
          <a:cs typeface="+mn-cs"/>
        </a:defRPr>
      </a:lvl8pPr>
      <a:lvl9pPr marL="2216871">
        <a:defRPr>
          <a:latin typeface="+mn-lt"/>
          <a:ea typeface="+mn-ea"/>
          <a:cs typeface="+mn-cs"/>
        </a:defRPr>
      </a:lvl9pPr>
    </p:bodyStyle>
    <p:otherStyle>
      <a:lvl1pPr marL="0">
        <a:defRPr>
          <a:latin typeface="+mn-lt"/>
          <a:ea typeface="+mn-ea"/>
          <a:cs typeface="+mn-cs"/>
        </a:defRPr>
      </a:lvl1pPr>
      <a:lvl2pPr marL="277109">
        <a:defRPr>
          <a:latin typeface="+mn-lt"/>
          <a:ea typeface="+mn-ea"/>
          <a:cs typeface="+mn-cs"/>
        </a:defRPr>
      </a:lvl2pPr>
      <a:lvl3pPr marL="554218">
        <a:defRPr>
          <a:latin typeface="+mn-lt"/>
          <a:ea typeface="+mn-ea"/>
          <a:cs typeface="+mn-cs"/>
        </a:defRPr>
      </a:lvl3pPr>
      <a:lvl4pPr marL="831327">
        <a:defRPr>
          <a:latin typeface="+mn-lt"/>
          <a:ea typeface="+mn-ea"/>
          <a:cs typeface="+mn-cs"/>
        </a:defRPr>
      </a:lvl4pPr>
      <a:lvl5pPr marL="1108436">
        <a:defRPr>
          <a:latin typeface="+mn-lt"/>
          <a:ea typeface="+mn-ea"/>
          <a:cs typeface="+mn-cs"/>
        </a:defRPr>
      </a:lvl5pPr>
      <a:lvl6pPr marL="1385545">
        <a:defRPr>
          <a:latin typeface="+mn-lt"/>
          <a:ea typeface="+mn-ea"/>
          <a:cs typeface="+mn-cs"/>
        </a:defRPr>
      </a:lvl6pPr>
      <a:lvl7pPr marL="1662654">
        <a:defRPr>
          <a:latin typeface="+mn-lt"/>
          <a:ea typeface="+mn-ea"/>
          <a:cs typeface="+mn-cs"/>
        </a:defRPr>
      </a:lvl7pPr>
      <a:lvl8pPr marL="1939762">
        <a:defRPr>
          <a:latin typeface="+mn-lt"/>
          <a:ea typeface="+mn-ea"/>
          <a:cs typeface="+mn-cs"/>
        </a:defRPr>
      </a:lvl8pPr>
      <a:lvl9pPr marL="221687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chat.openai.com/share/e1ee9087-3e62-4505-b493-f56e9a3f025f"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itmind.com/tw/"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chat.openai.com/c/e69fa832-fa9c-4583-b934-5d0a28217b68"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hat.openai.com/c/e69fa832-fa9c-4583-b934-5d0a28217b68"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A21BE43-84DE-32D9-6913-9E533EEC23E5}"/>
              </a:ext>
            </a:extLst>
          </p:cNvPr>
          <p:cNvPicPr>
            <a:picLocks noChangeAspect="1"/>
          </p:cNvPicPr>
          <p:nvPr/>
        </p:nvPicPr>
        <p:blipFill>
          <a:blip r:embed="rId2"/>
          <a:stretch>
            <a:fillRect/>
          </a:stretch>
        </p:blipFill>
        <p:spPr>
          <a:xfrm>
            <a:off x="0" y="-11545"/>
            <a:ext cx="12188152" cy="6858000"/>
          </a:xfrm>
          <a:prstGeom prst="rect">
            <a:avLst/>
          </a:prstGeom>
        </p:spPr>
      </p:pic>
      <p:sp>
        <p:nvSpPr>
          <p:cNvPr id="2" name="標題 1">
            <a:extLst>
              <a:ext uri="{FF2B5EF4-FFF2-40B4-BE49-F238E27FC236}">
                <a16:creationId xmlns:a16="http://schemas.microsoft.com/office/drawing/2014/main" id="{AC28B675-CF03-D717-9B62-C4D4683121B8}"/>
              </a:ext>
            </a:extLst>
          </p:cNvPr>
          <p:cNvSpPr>
            <a:spLocks noGrp="1"/>
          </p:cNvSpPr>
          <p:nvPr>
            <p:ph type="title"/>
          </p:nvPr>
        </p:nvSpPr>
        <p:spPr>
          <a:xfrm>
            <a:off x="-184727" y="2597727"/>
            <a:ext cx="13115636" cy="746230"/>
          </a:xfrm>
        </p:spPr>
        <p:txBody>
          <a:bodyPr/>
          <a:lstStyle/>
          <a:p>
            <a:pPr algn="ctr"/>
            <a:r>
              <a:rPr lang="en-US" altLang="zh-TW" sz="4849" dirty="0">
                <a:latin typeface="微軟正黑體" panose="020B0604030504040204" pitchFamily="34" charset="-120"/>
                <a:ea typeface="微軟正黑體" panose="020B0604030504040204" pitchFamily="34" charset="-120"/>
              </a:rPr>
              <a:t>AIGC </a:t>
            </a:r>
            <a:r>
              <a:rPr lang="zh-TW" altLang="en-US" sz="4849" dirty="0">
                <a:latin typeface="微軟正黑體" panose="020B0604030504040204" pitchFamily="34" charset="-120"/>
                <a:ea typeface="微軟正黑體" panose="020B0604030504040204" pitchFamily="34" charset="-120"/>
              </a:rPr>
              <a:t>輔助</a:t>
            </a:r>
            <a:r>
              <a:rPr lang="zh-TW" altLang="en-US" sz="4849">
                <a:latin typeface="微軟正黑體" panose="020B0604030504040204" pitchFamily="34" charset="-120"/>
                <a:ea typeface="微軟正黑體" panose="020B0604030504040204" pitchFamily="34" charset="-120"/>
              </a:rPr>
              <a:t>自主學習</a:t>
            </a:r>
            <a:r>
              <a:rPr lang="zh-TW" altLang="en-US" sz="4364">
                <a:latin typeface="微軟正黑體" panose="020B0604030504040204" pitchFamily="34" charset="-120"/>
                <a:ea typeface="微軟正黑體" panose="020B0604030504040204" pitchFamily="34" charset="-120"/>
              </a:rPr>
              <a:t> </a:t>
            </a:r>
            <a:r>
              <a:rPr lang="zh-TW" altLang="en-US" sz="4849" dirty="0">
                <a:latin typeface="微軟正黑體" panose="020B0604030504040204" pitchFamily="34" charset="-120"/>
                <a:ea typeface="微軟正黑體" panose="020B0604030504040204" pitchFamily="34" charset="-120"/>
              </a:rPr>
              <a:t>學習歷程檔案整理運用</a:t>
            </a:r>
          </a:p>
        </p:txBody>
      </p:sp>
      <p:sp>
        <p:nvSpPr>
          <p:cNvPr id="3" name="文字版面配置區 2">
            <a:extLst>
              <a:ext uri="{FF2B5EF4-FFF2-40B4-BE49-F238E27FC236}">
                <a16:creationId xmlns:a16="http://schemas.microsoft.com/office/drawing/2014/main" id="{DF88BF9C-B23D-1B5A-4E42-297919EDB214}"/>
              </a:ext>
            </a:extLst>
          </p:cNvPr>
          <p:cNvSpPr>
            <a:spLocks noGrp="1"/>
          </p:cNvSpPr>
          <p:nvPr>
            <p:ph type="body" idx="1"/>
          </p:nvPr>
        </p:nvSpPr>
        <p:spPr>
          <a:xfrm>
            <a:off x="923637" y="4214091"/>
            <a:ext cx="10553007" cy="1343060"/>
          </a:xfrm>
        </p:spPr>
        <p:txBody>
          <a:bodyPr/>
          <a:lstStyle/>
          <a:p>
            <a:pPr algn="ctr"/>
            <a:r>
              <a:rPr lang="zh-TW" altLang="en-US" sz="2909" dirty="0">
                <a:latin typeface="微軟正黑體" panose="020B0604030504040204" pitchFamily="34" charset="-120"/>
                <a:ea typeface="微軟正黑體" panose="020B0604030504040204" pitchFamily="34" charset="-120"/>
              </a:rPr>
              <a:t>林立傑博士 </a:t>
            </a:r>
            <a:endParaRPr lang="en-US" altLang="zh-TW" sz="2909" dirty="0">
              <a:latin typeface="微軟正黑體" panose="020B0604030504040204" pitchFamily="34" charset="-120"/>
              <a:ea typeface="微軟正黑體" panose="020B0604030504040204" pitchFamily="34" charset="-120"/>
            </a:endParaRPr>
          </a:p>
          <a:p>
            <a:pPr algn="ctr"/>
            <a:r>
              <a:rPr lang="zh-TW" altLang="en-US" sz="2909" dirty="0">
                <a:latin typeface="微軟正黑體" panose="020B0604030504040204" pitchFamily="34" charset="-120"/>
                <a:ea typeface="微軟正黑體" panose="020B0604030504040204" pitchFamily="34" charset="-120"/>
              </a:rPr>
              <a:t> 台灣人工智能產業協會理事長 </a:t>
            </a:r>
            <a:r>
              <a:rPr lang="en-US" altLang="zh-TW" sz="2909" dirty="0">
                <a:latin typeface="微軟正黑體" panose="020B0604030504040204" pitchFamily="34" charset="-120"/>
                <a:ea typeface="微軟正黑體" panose="020B0604030504040204" pitchFamily="34" charset="-120"/>
              </a:rPr>
              <a:t> </a:t>
            </a:r>
          </a:p>
          <a:p>
            <a:pPr algn="ctr"/>
            <a:endParaRPr lang="zh-TW" altLang="en-US" sz="2909"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63027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E913F9-64A7-97AD-9FC9-A52C0B9ACF3E}"/>
              </a:ext>
            </a:extLst>
          </p:cNvPr>
          <p:cNvSpPr>
            <a:spLocks noGrp="1"/>
          </p:cNvSpPr>
          <p:nvPr>
            <p:ph type="ctrTitle"/>
          </p:nvPr>
        </p:nvSpPr>
        <p:spPr>
          <a:xfrm>
            <a:off x="308457" y="1768889"/>
            <a:ext cx="11991385" cy="2386093"/>
          </a:xfrm>
        </p:spPr>
        <p:txBody>
          <a:bodyPr>
            <a:normAutofit fontScale="90000"/>
          </a:bodyPr>
          <a:lstStyle/>
          <a:p>
            <a:r>
              <a:rPr lang="zh-TW" altLang="en-US" dirty="0">
                <a:latin typeface="微軟正黑體" panose="020B0604030504040204" pitchFamily="34" charset="-120"/>
                <a:ea typeface="微軟正黑體" panose="020B0604030504040204" pitchFamily="34" charset="-120"/>
              </a:rPr>
              <a:t>避免引導性問題：</a:t>
            </a:r>
            <a:br>
              <a:rPr lang="en-US" altLang="zh-TW" dirty="0">
                <a:latin typeface="微軟正黑體" panose="020B0604030504040204" pitchFamily="34" charset="-120"/>
                <a:ea typeface="微軟正黑體" panose="020B0604030504040204" pitchFamily="34" charset="-120"/>
              </a:rPr>
            </a:br>
            <a:r>
              <a:rPr lang="zh-TW" altLang="en-US" dirty="0">
                <a:solidFill>
                  <a:srgbClr val="FF0000"/>
                </a:solidFill>
                <a:latin typeface="微軟正黑體" panose="020B0604030504040204" pitchFamily="34" charset="-120"/>
                <a:ea typeface="微軟正黑體" panose="020B0604030504040204" pitchFamily="34" charset="-120"/>
              </a:rPr>
              <a:t>中立地提出問題，不要暗示期望的答案</a:t>
            </a:r>
          </a:p>
        </p:txBody>
      </p:sp>
    </p:spTree>
    <p:extLst>
      <p:ext uri="{BB962C8B-B14F-4D97-AF65-F5344CB8AC3E}">
        <p14:creationId xmlns:p14="http://schemas.microsoft.com/office/powerpoint/2010/main" val="347131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FA305A0-BF49-9D4C-A5A4-526BB1B6FD3C}"/>
              </a:ext>
            </a:extLst>
          </p:cNvPr>
          <p:cNvSpPr>
            <a:spLocks noGrp="1"/>
          </p:cNvSpPr>
          <p:nvPr>
            <p:ph idx="1"/>
          </p:nvPr>
        </p:nvSpPr>
        <p:spPr>
          <a:xfrm>
            <a:off x="841520" y="574256"/>
            <a:ext cx="10508961" cy="5709488"/>
          </a:xfrm>
        </p:spPr>
        <p:txBody>
          <a:bodyPr>
            <a:normAutofit/>
          </a:bodyPr>
          <a:lstStyle/>
          <a:p>
            <a:pPr marL="514072" indent="-514072">
              <a:buAutoNum type="arabicPeriod"/>
            </a:pPr>
            <a:r>
              <a:rPr lang="zh-TW" altLang="en-US" sz="3198" b="1" dirty="0">
                <a:solidFill>
                  <a:srgbClr val="FF0000"/>
                </a:solidFill>
                <a:latin typeface="微軟正黑體" panose="020B0604030504040204" pitchFamily="34" charset="-120"/>
                <a:ea typeface="微軟正黑體" panose="020B0604030504040204" pitchFamily="34" charset="-120"/>
              </a:rPr>
              <a:t>請求多角度觀點：</a:t>
            </a:r>
            <a:endParaRPr lang="en-US" altLang="zh-TW" sz="3198" b="1" dirty="0">
              <a:solidFill>
                <a:srgbClr val="FF0000"/>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特別要求就某一話題提供多種觀點</a:t>
            </a:r>
            <a:endParaRPr lang="en-US" altLang="zh-TW" sz="2798"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例如「你能提供</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話題</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的利弊各是什麼嗎？」</a:t>
            </a:r>
            <a:endParaRPr lang="en-US" altLang="zh-TW" sz="2798"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endParaRPr lang="en-US" altLang="zh-TW" sz="2798" dirty="0">
              <a:latin typeface="微軟正黑體" panose="020B0604030504040204" pitchFamily="34" charset="-120"/>
              <a:ea typeface="微軟正黑體" panose="020B0604030504040204" pitchFamily="34" charset="-120"/>
            </a:endParaRPr>
          </a:p>
          <a:p>
            <a:r>
              <a:rPr lang="en-US" altLang="zh-TW" sz="3198" b="1" dirty="0">
                <a:solidFill>
                  <a:srgbClr val="FF0000"/>
                </a:solidFill>
                <a:latin typeface="微軟正黑體" panose="020B0604030504040204" pitchFamily="34" charset="-120"/>
                <a:ea typeface="微軟正黑體" panose="020B0604030504040204" pitchFamily="34" charset="-120"/>
              </a:rPr>
              <a:t>2. </a:t>
            </a:r>
            <a:r>
              <a:rPr lang="zh-TW" altLang="en-US" sz="3198" b="1" dirty="0">
                <a:solidFill>
                  <a:srgbClr val="FF0000"/>
                </a:solidFill>
                <a:latin typeface="微軟正黑體" panose="020B0604030504040204" pitchFamily="34" charset="-120"/>
                <a:ea typeface="微軟正黑體" panose="020B0604030504040204" pitchFamily="34" charset="-120"/>
              </a:rPr>
              <a:t>請求基於證據的回應：</a:t>
            </a:r>
            <a:endParaRPr lang="en-US" altLang="zh-TW" sz="3198" b="1" dirty="0">
              <a:solidFill>
                <a:srgbClr val="FF0000"/>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特別鼓勵基於事實、研究或廣泛接受的理論的回應</a:t>
            </a:r>
            <a:endParaRPr lang="en-US" altLang="zh-TW" sz="2798"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例如「最新研究對</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話題</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有什麼說法？」</a:t>
            </a:r>
            <a:endParaRPr lang="en-US" altLang="zh-TW" sz="2798"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endParaRPr lang="en-US" altLang="zh-TW" sz="2798" dirty="0">
              <a:latin typeface="微軟正黑體" panose="020B0604030504040204" pitchFamily="34" charset="-120"/>
              <a:ea typeface="微軟正黑體" panose="020B0604030504040204" pitchFamily="34" charset="-120"/>
            </a:endParaRPr>
          </a:p>
          <a:p>
            <a:r>
              <a:rPr lang="en-US" altLang="zh-TW" sz="3198" b="1" dirty="0">
                <a:solidFill>
                  <a:srgbClr val="FF0000"/>
                </a:solidFill>
                <a:latin typeface="微軟正黑體" panose="020B0604030504040204" pitchFamily="34" charset="-120"/>
                <a:ea typeface="微軟正黑體" panose="020B0604030504040204" pitchFamily="34" charset="-120"/>
              </a:rPr>
              <a:t>3. </a:t>
            </a:r>
            <a:r>
              <a:rPr lang="zh-TW" altLang="en-US" sz="3198" b="1" dirty="0">
                <a:solidFill>
                  <a:srgbClr val="FF0000"/>
                </a:solidFill>
                <a:latin typeface="微軟正黑體" panose="020B0604030504040204" pitchFamily="34" charset="-120"/>
                <a:ea typeface="微軟正黑體" panose="020B0604030504040204" pitchFamily="34" charset="-120"/>
              </a:rPr>
              <a:t>尋求反駁論點：</a:t>
            </a:r>
            <a:endParaRPr lang="en-US" altLang="zh-TW" sz="3198" b="1" dirty="0">
              <a:solidFill>
                <a:srgbClr val="FF0000"/>
              </a:solidFill>
              <a:latin typeface="微軟正黑體" panose="020B0604030504040204" pitchFamily="34" charset="-120"/>
              <a:ea typeface="微軟正黑體" panose="020B0604030504040204" pitchFamily="34" charset="-120"/>
            </a:endParaRPr>
          </a:p>
          <a:p>
            <a:pPr lvl="1">
              <a:lnSpc>
                <a:spcPct val="100000"/>
              </a:lnSpc>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特別明確要求提供某一特定立場或觀點的反駁論點</a:t>
            </a:r>
            <a:endParaRPr lang="en-US" altLang="zh-TW" sz="2798" dirty="0">
              <a:latin typeface="微軟正黑體" panose="020B0604030504040204" pitchFamily="34" charset="-120"/>
              <a:ea typeface="微軟正黑體" panose="020B0604030504040204" pitchFamily="34" charset="-120"/>
            </a:endParaRPr>
          </a:p>
          <a:p>
            <a:pPr lvl="1">
              <a:lnSpc>
                <a:spcPct val="100000"/>
              </a:lnSpc>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例如「</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普遍觀點</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有哪些強有力的反對論點？」</a:t>
            </a:r>
            <a:endParaRPr lang="en-US" altLang="zh-TW" sz="2798" dirty="0">
              <a:latin typeface="微軟正黑體" panose="020B0604030504040204" pitchFamily="34" charset="-120"/>
              <a:ea typeface="微軟正黑體" panose="020B0604030504040204" pitchFamily="34" charset="-120"/>
            </a:endParaRPr>
          </a:p>
          <a:p>
            <a:pPr lvl="1">
              <a:lnSpc>
                <a:spcPct val="100000"/>
              </a:lnSpc>
              <a:buFont typeface="Wingdings" panose="05000000000000000000" pitchFamily="2" charset="2"/>
              <a:buChar char="ü"/>
            </a:pPr>
            <a:endParaRPr lang="en-US" altLang="zh-TW" sz="2798"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endParaRPr lang="zh-TW" altLang="en-US" sz="2798"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118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FD8CBA0-D5EC-3CCE-AB9B-1A7075454186}"/>
              </a:ext>
            </a:extLst>
          </p:cNvPr>
          <p:cNvSpPr>
            <a:spLocks noGrp="1"/>
          </p:cNvSpPr>
          <p:nvPr>
            <p:ph idx="1"/>
          </p:nvPr>
        </p:nvSpPr>
        <p:spPr>
          <a:xfrm>
            <a:off x="587680" y="834918"/>
            <a:ext cx="11275557" cy="5188165"/>
          </a:xfrm>
        </p:spPr>
        <p:txBody>
          <a:bodyPr>
            <a:normAutofit/>
          </a:bodyPr>
          <a:lstStyle/>
          <a:p>
            <a:pPr>
              <a:lnSpc>
                <a:spcPct val="110000"/>
              </a:lnSpc>
            </a:pPr>
            <a:r>
              <a:rPr lang="en-US" altLang="zh-TW" b="1" dirty="0">
                <a:solidFill>
                  <a:srgbClr val="FF0000"/>
                </a:solidFill>
                <a:latin typeface="微軟正黑體" panose="020B0604030504040204" pitchFamily="34" charset="-120"/>
                <a:ea typeface="微軟正黑體" panose="020B0604030504040204" pitchFamily="34" charset="-120"/>
              </a:rPr>
              <a:t>4. </a:t>
            </a:r>
            <a:r>
              <a:rPr lang="zh-TW" altLang="en-US" b="1" dirty="0">
                <a:solidFill>
                  <a:srgbClr val="FF0000"/>
                </a:solidFill>
                <a:latin typeface="微軟正黑體" panose="020B0604030504040204" pitchFamily="34" charset="-120"/>
                <a:ea typeface="微軟正黑體" panose="020B0604030504040204" pitchFamily="34" charset="-120"/>
              </a:rPr>
              <a:t>鼓勵批判性分析：</a:t>
            </a:r>
            <a:endParaRPr lang="en-US" altLang="zh-TW" b="1" dirty="0">
              <a:solidFill>
                <a:srgbClr val="FF0000"/>
              </a:solidFill>
              <a:latin typeface="微軟正黑體" panose="020B0604030504040204" pitchFamily="34" charset="-120"/>
              <a:ea typeface="微軟正黑體" panose="020B0604030504040204" pitchFamily="34" charset="-120"/>
            </a:endParaRPr>
          </a:p>
          <a:p>
            <a:pPr lvl="1" indent="-173193">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特別提出對問題進行批判性審查的要求</a:t>
            </a:r>
            <a:endParaRPr lang="en-US" altLang="zh-TW" sz="2798" dirty="0">
              <a:latin typeface="微軟正黑體" panose="020B0604030504040204" pitchFamily="34" charset="-120"/>
              <a:ea typeface="微軟正黑體" panose="020B0604030504040204" pitchFamily="34" charset="-120"/>
            </a:endParaRPr>
          </a:p>
          <a:p>
            <a:pPr lvl="1" indent="-173193">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例如「你能分析</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論點</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政策</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的優點和缺點嗎？」</a:t>
            </a:r>
            <a:endParaRPr lang="en-US" altLang="zh-TW" sz="2798" dirty="0">
              <a:latin typeface="微軟正黑體" panose="020B0604030504040204" pitchFamily="34" charset="-120"/>
              <a:ea typeface="微軟正黑體" panose="020B0604030504040204" pitchFamily="34" charset="-120"/>
            </a:endParaRPr>
          </a:p>
          <a:p>
            <a:pPr lvl="1" indent="-173193">
              <a:buFont typeface="Wingdings" panose="05000000000000000000" pitchFamily="2" charset="2"/>
              <a:buChar char="ü"/>
            </a:pPr>
            <a:endParaRPr lang="en-US" altLang="zh-TW" sz="2798" dirty="0">
              <a:latin typeface="微軟正黑體" panose="020B0604030504040204" pitchFamily="34" charset="-120"/>
              <a:ea typeface="微軟正黑體" panose="020B0604030504040204" pitchFamily="34" charset="-120"/>
            </a:endParaRPr>
          </a:p>
          <a:p>
            <a:pPr lvl="1">
              <a:lnSpc>
                <a:spcPct val="100000"/>
              </a:lnSpc>
              <a:buFont typeface="Wingdings" panose="05000000000000000000" pitchFamily="2" charset="2"/>
              <a:buChar char="ü"/>
            </a:pPr>
            <a:endParaRPr lang="en-US" altLang="zh-TW" dirty="0">
              <a:latin typeface="微軟正黑體" panose="020B0604030504040204" pitchFamily="34" charset="-120"/>
              <a:ea typeface="微軟正黑體" panose="020B0604030504040204" pitchFamily="34" charset="-120"/>
            </a:endParaRPr>
          </a:p>
          <a:p>
            <a:pPr>
              <a:lnSpc>
                <a:spcPct val="110000"/>
              </a:lnSpc>
            </a:pPr>
            <a:r>
              <a:rPr lang="en-US" altLang="zh-TW" b="1" dirty="0">
                <a:solidFill>
                  <a:srgbClr val="FF0000"/>
                </a:solidFill>
                <a:latin typeface="微軟正黑體" panose="020B0604030504040204" pitchFamily="34" charset="-120"/>
                <a:ea typeface="微軟正黑體" panose="020B0604030504040204" pitchFamily="34" charset="-120"/>
              </a:rPr>
              <a:t>5. </a:t>
            </a:r>
            <a:r>
              <a:rPr lang="zh-TW" altLang="en-US" b="1" dirty="0">
                <a:solidFill>
                  <a:srgbClr val="FF0000"/>
                </a:solidFill>
                <a:latin typeface="微軟正黑體" panose="020B0604030504040204" pitchFamily="34" charset="-120"/>
                <a:ea typeface="微軟正黑體" panose="020B0604030504040204" pitchFamily="34" charset="-120"/>
              </a:rPr>
              <a:t>要求扮演反對者角色：</a:t>
            </a:r>
            <a:endParaRPr lang="en-US" altLang="zh-TW" b="1" dirty="0">
              <a:solidFill>
                <a:srgbClr val="FF0000"/>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特別要求採取與普遍信念相反的立場，以探索替代觀點</a:t>
            </a:r>
            <a:endParaRPr lang="en-US" altLang="zh-TW" sz="2798"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r>
              <a:rPr lang="zh-TW" altLang="en-US" sz="2798" dirty="0">
                <a:latin typeface="微軟正黑體" panose="020B0604030504040204" pitchFamily="34" charset="-120"/>
                <a:ea typeface="微軟正黑體" panose="020B0604030504040204" pitchFamily="34" charset="-120"/>
              </a:rPr>
              <a:t>例如「你能從反對</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普遍接受觀點</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的角度論述嗎？」</a:t>
            </a:r>
            <a:endParaRPr lang="en-US" altLang="zh-TW" sz="2798" dirty="0">
              <a:latin typeface="微軟正黑體" panose="020B0604030504040204" pitchFamily="34" charset="-120"/>
              <a:ea typeface="微軟正黑體" panose="020B0604030504040204" pitchFamily="34" charset="-120"/>
            </a:endParaRPr>
          </a:p>
          <a:p>
            <a:pPr marL="456953" lvl="1"/>
            <a:endParaRPr lang="en-US" altLang="zh-TW" sz="2798" dirty="0">
              <a:latin typeface="微軟正黑體" panose="020B0604030504040204" pitchFamily="34" charset="-120"/>
              <a:ea typeface="微軟正黑體" panose="020B0604030504040204" pitchFamily="34" charset="-120"/>
            </a:endParaRPr>
          </a:p>
          <a:p>
            <a:pPr>
              <a:lnSpc>
                <a:spcPct val="110000"/>
              </a:lnSpc>
            </a:pPr>
            <a:r>
              <a:rPr lang="en-US" altLang="zh-TW" b="1" dirty="0">
                <a:solidFill>
                  <a:srgbClr val="FF0000"/>
                </a:solidFill>
                <a:latin typeface="微軟正黑體" panose="020B0604030504040204" pitchFamily="34" charset="-120"/>
                <a:ea typeface="微軟正黑體" panose="020B0604030504040204" pitchFamily="34" charset="-120"/>
              </a:rPr>
              <a:t>6. </a:t>
            </a:r>
            <a:r>
              <a:rPr lang="zh-TW" altLang="en-US" b="1" dirty="0">
                <a:solidFill>
                  <a:srgbClr val="FF0000"/>
                </a:solidFill>
                <a:latin typeface="微軟正黑體" panose="020B0604030504040204" pitchFamily="34" charset="-120"/>
                <a:ea typeface="微軟正黑體" panose="020B0604030504040204" pitchFamily="34" charset="-120"/>
              </a:rPr>
              <a:t>詢問潛在偏見：</a:t>
            </a:r>
            <a:endParaRPr lang="en-US" altLang="zh-TW" b="1" dirty="0">
              <a:solidFill>
                <a:srgbClr val="FF0000"/>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r>
              <a:rPr lang="en-US" altLang="zh-TW" sz="2798" dirty="0">
                <a:latin typeface="微軟正黑體" panose="020B0604030504040204" pitchFamily="34" charset="-120"/>
                <a:ea typeface="微軟正黑體" panose="020B0604030504040204" pitchFamily="34" charset="-120"/>
              </a:rPr>
              <a:t>	</a:t>
            </a:r>
            <a:r>
              <a:rPr lang="zh-TW" altLang="en-US" sz="2798" dirty="0">
                <a:latin typeface="微軟正黑體" panose="020B0604030504040204" pitchFamily="34" charset="-120"/>
                <a:ea typeface="微軟正黑體" panose="020B0604030504040204" pitchFamily="34" charset="-120"/>
              </a:rPr>
              <a:t>特別直接詢問特定論點或來源可能存在的偏見</a:t>
            </a:r>
            <a:endParaRPr lang="en-US" altLang="zh-TW" sz="2798"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ü"/>
            </a:pPr>
            <a:r>
              <a:rPr lang="en-US" altLang="zh-TW" sz="2798" dirty="0">
                <a:latin typeface="微軟正黑體" panose="020B0604030504040204" pitchFamily="34" charset="-120"/>
                <a:ea typeface="微軟正黑體" panose="020B0604030504040204" pitchFamily="34" charset="-120"/>
              </a:rPr>
              <a:t>     </a:t>
            </a:r>
            <a:r>
              <a:rPr lang="zh-TW" altLang="en-US" sz="2798" dirty="0">
                <a:latin typeface="微軟正黑體" panose="020B0604030504040204" pitchFamily="34" charset="-120"/>
                <a:ea typeface="微軟正黑體" panose="020B0604030504040204" pitchFamily="34" charset="-120"/>
              </a:rPr>
              <a:t>例如，「</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來源</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論點</a:t>
            </a:r>
            <a:r>
              <a:rPr lang="en-US" altLang="zh-TW" sz="2798" dirty="0">
                <a:latin typeface="微軟正黑體" panose="020B0604030504040204" pitchFamily="34" charset="-120"/>
                <a:ea typeface="微軟正黑體" panose="020B0604030504040204" pitchFamily="34" charset="-120"/>
              </a:rPr>
              <a:t>]</a:t>
            </a:r>
            <a:r>
              <a:rPr lang="zh-TW" altLang="en-US" sz="2798" dirty="0">
                <a:latin typeface="微軟正黑體" panose="020B0604030504040204" pitchFamily="34" charset="-120"/>
                <a:ea typeface="微軟正黑體" panose="020B0604030504040204" pitchFamily="34" charset="-120"/>
              </a:rPr>
              <a:t>中可能存在哪些偏見？」</a:t>
            </a:r>
            <a:endParaRPr lang="en-US" altLang="zh-TW" sz="2798"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616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F2CF13C-91B7-32EC-7BC2-3DDB47214E08}"/>
              </a:ext>
            </a:extLst>
          </p:cNvPr>
          <p:cNvSpPr>
            <a:spLocks noGrp="1"/>
          </p:cNvSpPr>
          <p:nvPr>
            <p:ph idx="1"/>
          </p:nvPr>
        </p:nvSpPr>
        <p:spPr>
          <a:xfrm>
            <a:off x="841520" y="1542337"/>
            <a:ext cx="10508961" cy="1902059"/>
          </a:xfrm>
        </p:spPr>
        <p:txBody>
          <a:bodyPr/>
          <a:lstStyle/>
          <a:p>
            <a:pPr algn="ctr"/>
            <a:r>
              <a:rPr lang="zh-TW" altLang="en-US" sz="4398" b="1" dirty="0">
                <a:solidFill>
                  <a:srgbClr val="FF0000"/>
                </a:solidFill>
                <a:latin typeface="微軟正黑體" panose="020B0604030504040204" pitchFamily="34" charset="-120"/>
                <a:ea typeface="微軟正黑體" panose="020B0604030504040204" pitchFamily="34" charset="-120"/>
              </a:rPr>
              <a:t>要求澄清和理由：</a:t>
            </a:r>
            <a:endParaRPr lang="en-US" altLang="zh-TW" sz="4398" b="1" dirty="0">
              <a:solidFill>
                <a:srgbClr val="FF0000"/>
              </a:solidFill>
              <a:latin typeface="微軟正黑體" panose="020B0604030504040204" pitchFamily="34" charset="-120"/>
              <a:ea typeface="微軟正黑體" panose="020B0604030504040204" pitchFamily="34" charset="-120"/>
            </a:endParaRPr>
          </a:p>
          <a:p>
            <a:pPr algn="ctr"/>
            <a:endParaRPr lang="en-US" altLang="zh-TW" sz="3598" b="1" dirty="0">
              <a:solidFill>
                <a:srgbClr val="FF0000"/>
              </a:solidFill>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如果回應看起來過於片面，要求進一步的澄清或理由。</a:t>
            </a:r>
            <a:endParaRPr lang="en-US" altLang="zh-TW"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ü"/>
            </a:pPr>
            <a:r>
              <a:rPr lang="zh-TW" altLang="en-US" dirty="0">
                <a:latin typeface="微軟正黑體" panose="020B0604030504040204" pitchFamily="34" charset="-120"/>
                <a:ea typeface="微軟正黑體" panose="020B0604030504040204" pitchFamily="34" charset="-120"/>
              </a:rPr>
              <a:t>例如「你能解釋為什麼你認為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陳述</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是這樣的嗎？」</a:t>
            </a:r>
          </a:p>
        </p:txBody>
      </p:sp>
    </p:spTree>
    <p:extLst>
      <p:ext uri="{BB962C8B-B14F-4D97-AF65-F5344CB8AC3E}">
        <p14:creationId xmlns:p14="http://schemas.microsoft.com/office/powerpoint/2010/main" val="108579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752621EB-E8FA-C423-375C-D505B9A0E342}"/>
              </a:ext>
            </a:extLst>
          </p:cNvPr>
          <p:cNvSpPr>
            <a:spLocks noGrp="1"/>
          </p:cNvSpPr>
          <p:nvPr>
            <p:ph type="body" idx="1"/>
          </p:nvPr>
        </p:nvSpPr>
        <p:spPr>
          <a:xfrm>
            <a:off x="816163" y="1084056"/>
            <a:ext cx="10559673" cy="1835631"/>
          </a:xfrm>
        </p:spPr>
        <p:txBody>
          <a:bodyPr/>
          <a:lstStyle/>
          <a:p>
            <a:endParaRPr lang="en-US" altLang="zh-TW" dirty="0">
              <a:hlinkClick r:id="rId2"/>
            </a:endParaRPr>
          </a:p>
          <a:p>
            <a:r>
              <a:rPr lang="zh-TW" altLang="en-US" sz="3200" dirty="0">
                <a:latin typeface="微軟正黑體" panose="020B0604030504040204" pitchFamily="34" charset="-120"/>
                <a:ea typeface="微軟正黑體" panose="020B0604030504040204" pitchFamily="34" charset="-120"/>
                <a:hlinkClick r:id="rId2"/>
              </a:rPr>
              <a:t>廢死利弊討論</a:t>
            </a:r>
            <a:endParaRPr lang="en-US" altLang="zh-TW" sz="3200" dirty="0">
              <a:latin typeface="微軟正黑體" panose="020B0604030504040204" pitchFamily="34" charset="-120"/>
              <a:ea typeface="微軟正黑體" panose="020B0604030504040204" pitchFamily="34" charset="-120"/>
              <a:hlinkClick r:id="rId2"/>
            </a:endParaRPr>
          </a:p>
          <a:p>
            <a:endParaRPr lang="en-US" altLang="zh-TW" dirty="0">
              <a:hlinkClick r:id="rId2"/>
            </a:endParaRPr>
          </a:p>
          <a:p>
            <a:r>
              <a:rPr lang="en-US" altLang="zh-TW" dirty="0">
                <a:hlinkClick r:id="rId2"/>
              </a:rPr>
              <a:t>https://chat.openai.com/share/e1ee9087-3e62-4505-b493-f56e9a3f025f</a:t>
            </a:r>
            <a:endParaRPr lang="en-US" altLang="zh-TW" dirty="0"/>
          </a:p>
          <a:p>
            <a:endParaRPr lang="zh-TW" altLang="en-US" dirty="0"/>
          </a:p>
        </p:txBody>
      </p:sp>
      <p:sp>
        <p:nvSpPr>
          <p:cNvPr id="7" name="文字方塊 6">
            <a:extLst>
              <a:ext uri="{FF2B5EF4-FFF2-40B4-BE49-F238E27FC236}">
                <a16:creationId xmlns:a16="http://schemas.microsoft.com/office/drawing/2014/main" id="{CD3CDC53-2650-7DE8-84AB-331065E85863}"/>
              </a:ext>
            </a:extLst>
          </p:cNvPr>
          <p:cNvSpPr txBox="1"/>
          <p:nvPr/>
        </p:nvSpPr>
        <p:spPr>
          <a:xfrm>
            <a:off x="657667" y="4121194"/>
            <a:ext cx="11338560" cy="1384995"/>
          </a:xfrm>
          <a:prstGeom prst="rect">
            <a:avLst/>
          </a:prstGeom>
          <a:noFill/>
        </p:spPr>
        <p:txBody>
          <a:bodyPr wrap="square">
            <a:spAutoFit/>
          </a:bodyPr>
          <a:lstStyle/>
          <a:p>
            <a:r>
              <a:rPr lang="en-US" altLang="zh-TW" sz="2800" dirty="0"/>
              <a:t>Buy Bonds: </a:t>
            </a:r>
            <a:r>
              <a:rPr lang="zh-TW" altLang="en-US" sz="2800" dirty="0"/>
              <a:t>債券</a:t>
            </a:r>
            <a:r>
              <a:rPr lang="en-US" altLang="zh-TW" sz="2800" dirty="0"/>
              <a:t>?</a:t>
            </a:r>
          </a:p>
          <a:p>
            <a:endParaRPr lang="en-US" altLang="zh-TW" sz="2800" dirty="0"/>
          </a:p>
          <a:p>
            <a:r>
              <a:rPr lang="en-US" altLang="zh-TW" sz="2800" dirty="0"/>
              <a:t>https://chat.openai.com/share/8cc4708a-6c0c-4e3f-8f4e-8db11c98bc38</a:t>
            </a:r>
            <a:endParaRPr lang="zh-TW" altLang="en-US" sz="2800" dirty="0"/>
          </a:p>
        </p:txBody>
      </p:sp>
    </p:spTree>
    <p:extLst>
      <p:ext uri="{BB962C8B-B14F-4D97-AF65-F5344CB8AC3E}">
        <p14:creationId xmlns:p14="http://schemas.microsoft.com/office/powerpoint/2010/main" val="347742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639A0B-DD01-178B-C28E-488211EE9ED7}"/>
              </a:ext>
            </a:extLst>
          </p:cNvPr>
          <p:cNvPicPr>
            <a:picLocks noChangeAspect="1"/>
          </p:cNvPicPr>
          <p:nvPr/>
        </p:nvPicPr>
        <p:blipFill>
          <a:blip r:embed="rId2"/>
          <a:stretch>
            <a:fillRect/>
          </a:stretch>
        </p:blipFill>
        <p:spPr>
          <a:xfrm>
            <a:off x="3849" y="549"/>
            <a:ext cx="12184303" cy="6856903"/>
          </a:xfrm>
          <a:prstGeom prst="rect">
            <a:avLst/>
          </a:prstGeom>
        </p:spPr>
      </p:pic>
      <p:sp>
        <p:nvSpPr>
          <p:cNvPr id="2" name="標題 1">
            <a:extLst>
              <a:ext uri="{FF2B5EF4-FFF2-40B4-BE49-F238E27FC236}">
                <a16:creationId xmlns:a16="http://schemas.microsoft.com/office/drawing/2014/main" id="{063B280A-4530-3B51-90DE-424AE6157A32}"/>
              </a:ext>
            </a:extLst>
          </p:cNvPr>
          <p:cNvSpPr>
            <a:spLocks noGrp="1"/>
          </p:cNvSpPr>
          <p:nvPr>
            <p:ph type="title"/>
          </p:nvPr>
        </p:nvSpPr>
        <p:spPr/>
        <p:txBody>
          <a:bodyPr/>
          <a:lstStyle/>
          <a:p>
            <a:pPr algn="ctr"/>
            <a:r>
              <a:rPr lang="zh-TW" altLang="en-US" dirty="0"/>
              <a:t>對話</a:t>
            </a:r>
          </a:p>
        </p:txBody>
      </p:sp>
      <p:sp>
        <p:nvSpPr>
          <p:cNvPr id="3" name="文字版面配置區 2">
            <a:extLst>
              <a:ext uri="{FF2B5EF4-FFF2-40B4-BE49-F238E27FC236}">
                <a16:creationId xmlns:a16="http://schemas.microsoft.com/office/drawing/2014/main" id="{70046B47-7039-CFB6-30EA-DFE1F453CFBA}"/>
              </a:ext>
            </a:extLst>
          </p:cNvPr>
          <p:cNvSpPr>
            <a:spLocks noGrp="1"/>
          </p:cNvSpPr>
          <p:nvPr>
            <p:ph type="body" idx="1"/>
          </p:nvPr>
        </p:nvSpPr>
        <p:spPr>
          <a:xfrm>
            <a:off x="819497" y="1489364"/>
            <a:ext cx="10910685" cy="4701159"/>
          </a:xfrm>
        </p:spPr>
        <p:txBody>
          <a:bodyPr/>
          <a:lstStyle/>
          <a:p>
            <a:pPr marL="346386" indent="-346386">
              <a:buFont typeface="Wingdings" panose="05000000000000000000" pitchFamily="2" charset="2"/>
              <a:buChar char="ü"/>
            </a:pPr>
            <a:r>
              <a:rPr lang="en-US" altLang="zh-TW" dirty="0"/>
              <a:t>Can you talk with me?</a:t>
            </a:r>
          </a:p>
          <a:p>
            <a:pPr marL="346386" indent="-346386">
              <a:buFont typeface="Wingdings" panose="05000000000000000000" pitchFamily="2" charset="2"/>
              <a:buChar char="n"/>
            </a:pPr>
            <a:r>
              <a:rPr lang="en-US" altLang="zh-TW" dirty="0"/>
              <a:t>ChatGPT </a:t>
            </a:r>
            <a:r>
              <a:rPr lang="zh-TW" altLang="en-US" dirty="0"/>
              <a:t>一定會說好。但是請理解個性是極度理性，提供大量資訊的諮詢夥伴，沒有太好的情感支持與安慰效果唷！</a:t>
            </a:r>
          </a:p>
          <a:p>
            <a:endParaRPr lang="zh-TW" altLang="en-US" dirty="0"/>
          </a:p>
          <a:p>
            <a:pPr marL="346386" indent="-346386">
              <a:buFont typeface="Wingdings" panose="05000000000000000000" pitchFamily="2" charset="2"/>
              <a:buChar char="ü"/>
            </a:pPr>
            <a:r>
              <a:rPr lang="zh-TW" altLang="en-US" dirty="0"/>
              <a:t> </a:t>
            </a:r>
            <a:r>
              <a:rPr lang="en-US" altLang="zh-TW" dirty="0"/>
              <a:t>Can you debate with me?</a:t>
            </a:r>
          </a:p>
          <a:p>
            <a:pPr marL="346386" indent="-346386">
              <a:buFont typeface="Wingdings" panose="05000000000000000000" pitchFamily="2" charset="2"/>
              <a:buChar char="n"/>
            </a:pPr>
            <a:r>
              <a:rPr lang="en-US" altLang="zh-TW" dirty="0"/>
              <a:t>ChatGPT </a:t>
            </a:r>
            <a:r>
              <a:rPr lang="zh-TW" altLang="en-US" dirty="0"/>
              <a:t>一定會説可以作為辯論夥伴，但是要先溫馨提醒，</a:t>
            </a:r>
            <a:r>
              <a:rPr lang="en-US" altLang="zh-TW" dirty="0"/>
              <a:t>ChatGPT </a:t>
            </a:r>
            <a:r>
              <a:rPr lang="zh-TW" altLang="en-US" dirty="0"/>
              <a:t>超級強，而且邏輯幾乎都是無懈可擊</a:t>
            </a:r>
          </a:p>
          <a:p>
            <a:endParaRPr lang="zh-TW" altLang="en-US" dirty="0"/>
          </a:p>
          <a:p>
            <a:pPr marL="346386" indent="-346386">
              <a:buFont typeface="Wingdings" panose="05000000000000000000" pitchFamily="2" charset="2"/>
              <a:buChar char="ü"/>
            </a:pPr>
            <a:r>
              <a:rPr lang="zh-TW" altLang="en-US" dirty="0"/>
              <a:t> </a:t>
            </a:r>
            <a:r>
              <a:rPr lang="en-US" altLang="zh-TW" dirty="0"/>
              <a:t>I'll play for. You'll play against. The topic is "[x]”</a:t>
            </a:r>
          </a:p>
          <a:p>
            <a:pPr marL="346386" indent="-346386">
              <a:buFont typeface="Wingdings" panose="05000000000000000000" pitchFamily="2" charset="2"/>
              <a:buChar char="n"/>
            </a:pPr>
            <a:r>
              <a:rPr lang="en-US" altLang="zh-TW" dirty="0"/>
              <a:t>For </a:t>
            </a:r>
            <a:r>
              <a:rPr lang="zh-TW" altLang="en-US" dirty="0"/>
              <a:t>是正方，</a:t>
            </a:r>
            <a:r>
              <a:rPr lang="en-US" altLang="zh-TW" dirty="0"/>
              <a:t>Against </a:t>
            </a:r>
            <a:r>
              <a:rPr lang="zh-TW" altLang="en-US" dirty="0"/>
              <a:t>是反方，可以自己選擇自己喜歡的。主題要設定好，</a:t>
            </a:r>
            <a:r>
              <a:rPr lang="en-US" altLang="zh-TW" dirty="0"/>
              <a:t>ChatGPT </a:t>
            </a:r>
            <a:r>
              <a:rPr lang="zh-TW" altLang="en-US" dirty="0"/>
              <a:t>就會開始火力全開</a:t>
            </a:r>
          </a:p>
          <a:p>
            <a:endParaRPr lang="zh-TW" altLang="en-US" dirty="0"/>
          </a:p>
          <a:p>
            <a:pPr marL="346386" indent="-346386">
              <a:buFont typeface="Wingdings" panose="05000000000000000000" pitchFamily="2" charset="2"/>
              <a:buChar char="ü"/>
            </a:pPr>
            <a:r>
              <a:rPr lang="en-US" altLang="zh-TW" dirty="0"/>
              <a:t>Please act as my coach and help me with [X].</a:t>
            </a:r>
          </a:p>
          <a:p>
            <a:pPr marL="346386" indent="-346386">
              <a:buFont typeface="Wingdings" panose="05000000000000000000" pitchFamily="2" charset="2"/>
              <a:buChar char="n"/>
            </a:pPr>
            <a:r>
              <a:rPr lang="zh-TW" altLang="en-US" dirty="0"/>
              <a:t>這個做法會開始啟動 </a:t>
            </a:r>
            <a:r>
              <a:rPr lang="en-US" altLang="zh-TW" dirty="0"/>
              <a:t>ChatGPT </a:t>
            </a:r>
            <a:r>
              <a:rPr lang="zh-TW" altLang="en-US" dirty="0"/>
              <a:t>的教練模式，</a:t>
            </a:r>
            <a:r>
              <a:rPr lang="en-US" altLang="zh-TW" dirty="0"/>
              <a:t>ChatGPT </a:t>
            </a:r>
            <a:r>
              <a:rPr lang="zh-TW" altLang="en-US" dirty="0"/>
              <a:t>就會開始提供各式各樣的建議</a:t>
            </a:r>
          </a:p>
        </p:txBody>
      </p:sp>
    </p:spTree>
    <p:extLst>
      <p:ext uri="{BB962C8B-B14F-4D97-AF65-F5344CB8AC3E}">
        <p14:creationId xmlns:p14="http://schemas.microsoft.com/office/powerpoint/2010/main" val="285060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CF9E9FB0-C6B0-8E32-FF34-A3B7015088B1}"/>
              </a:ext>
            </a:extLst>
          </p:cNvPr>
          <p:cNvSpPr txBox="1"/>
          <p:nvPr/>
        </p:nvSpPr>
        <p:spPr>
          <a:xfrm>
            <a:off x="508000" y="1397000"/>
            <a:ext cx="11360727" cy="3337965"/>
          </a:xfrm>
          <a:prstGeom prst="rect">
            <a:avLst/>
          </a:prstGeom>
          <a:noFill/>
        </p:spPr>
        <p:txBody>
          <a:bodyPr wrap="square">
            <a:spAutoFit/>
          </a:bodyPr>
          <a:lstStyle/>
          <a:p>
            <a:pPr algn="ctr"/>
            <a:r>
              <a:rPr lang="zh-TW" altLang="en-US" sz="3273" b="1" dirty="0">
                <a:solidFill>
                  <a:srgbClr val="FF0000"/>
                </a:solidFill>
                <a:latin typeface="微軟正黑體" panose="020B0604030504040204" pitchFamily="34" charset="-120"/>
                <a:ea typeface="微軟正黑體" panose="020B0604030504040204" pitchFamily="34" charset="-120"/>
              </a:rPr>
              <a:t>建議 </a:t>
            </a:r>
            <a:r>
              <a:rPr lang="en-US" altLang="zh-TW" sz="3273" b="1" dirty="0">
                <a:solidFill>
                  <a:srgbClr val="FF0000"/>
                </a:solidFill>
                <a:latin typeface="微軟正黑體" panose="020B0604030504040204" pitchFamily="34" charset="-120"/>
                <a:ea typeface="微軟正黑體" panose="020B0604030504040204" pitchFamily="34" charset="-120"/>
              </a:rPr>
              <a:t>AI </a:t>
            </a:r>
            <a:r>
              <a:rPr lang="zh-TW" altLang="en-US" sz="3273" b="1" dirty="0">
                <a:solidFill>
                  <a:srgbClr val="FF0000"/>
                </a:solidFill>
                <a:latin typeface="微軟正黑體" panose="020B0604030504040204" pitchFamily="34" charset="-120"/>
                <a:ea typeface="微軟正黑體" panose="020B0604030504040204" pitchFamily="34" charset="-120"/>
              </a:rPr>
              <a:t>在學習與教學中的角色應包含協作與共學：</a:t>
            </a:r>
            <a:endParaRPr lang="en-US" altLang="zh-TW" sz="3273" b="1" dirty="0">
              <a:solidFill>
                <a:srgbClr val="FF0000"/>
              </a:solidFill>
              <a:latin typeface="微軟正黑體" panose="020B0604030504040204" pitchFamily="34" charset="-120"/>
              <a:ea typeface="微軟正黑體" panose="020B0604030504040204" pitchFamily="34" charset="-120"/>
            </a:endParaRPr>
          </a:p>
          <a:p>
            <a:pPr algn="ctr"/>
            <a:endParaRPr lang="zh-TW" altLang="en-US" sz="3273" b="1" dirty="0">
              <a:solidFill>
                <a:srgbClr val="FF0000"/>
              </a:solidFill>
              <a:latin typeface="微軟正黑體" panose="020B0604030504040204" pitchFamily="34" charset="-120"/>
              <a:ea typeface="微軟正黑體" panose="020B0604030504040204" pitchFamily="34" charset="-120"/>
            </a:endParaRPr>
          </a:p>
          <a:p>
            <a:pPr marL="277109" indent="-277109">
              <a:buFont typeface="Wingdings" panose="05000000000000000000" pitchFamily="2" charset="2"/>
              <a:buChar char="ü"/>
            </a:pPr>
            <a:r>
              <a:rPr lang="zh-TW" altLang="en-US" sz="2424" b="1" dirty="0">
                <a:latin typeface="微軟正黑體" panose="020B0604030504040204" pitchFamily="34" charset="-120"/>
                <a:ea typeface="微軟正黑體" panose="020B0604030504040204" pitchFamily="34" charset="-120"/>
              </a:rPr>
              <a:t>與 </a:t>
            </a:r>
            <a:r>
              <a:rPr lang="en-US" altLang="zh-TW" sz="2424" b="1" dirty="0">
                <a:latin typeface="微軟正黑體" panose="020B0604030504040204" pitchFamily="34" charset="-120"/>
                <a:ea typeface="微軟正黑體" panose="020B0604030504040204" pitchFamily="34" charset="-120"/>
              </a:rPr>
              <a:t>AI </a:t>
            </a:r>
            <a:r>
              <a:rPr lang="zh-TW" altLang="en-US" sz="2424" b="1" dirty="0">
                <a:latin typeface="微軟正黑體" panose="020B0604030504040204" pitchFamily="34" charset="-120"/>
                <a:ea typeface="微軟正黑體" panose="020B0604030504040204" pitchFamily="34" charset="-120"/>
              </a:rPr>
              <a:t>協作（</a:t>
            </a:r>
            <a:r>
              <a:rPr lang="en-US" altLang="zh-TW" sz="2424" b="1" dirty="0">
                <a:latin typeface="微軟正黑體" panose="020B0604030504040204" pitchFamily="34" charset="-120"/>
                <a:ea typeface="微軟正黑體" panose="020B0604030504040204" pitchFamily="34" charset="-120"/>
              </a:rPr>
              <a:t>Working with AI</a:t>
            </a:r>
            <a:r>
              <a:rPr lang="zh-TW" altLang="en-US" sz="2424" b="1" dirty="0">
                <a:latin typeface="微軟正黑體" panose="020B0604030504040204" pitchFamily="34" charset="-120"/>
                <a:ea typeface="微軟正黑體" panose="020B0604030504040204" pitchFamily="34" charset="-120"/>
              </a:rPr>
              <a:t>）：運用 </a:t>
            </a:r>
            <a:r>
              <a:rPr lang="en-US" altLang="zh-TW" sz="2424" b="1" dirty="0">
                <a:latin typeface="微軟正黑體" panose="020B0604030504040204" pitchFamily="34" charset="-120"/>
                <a:ea typeface="微軟正黑體" panose="020B0604030504040204" pitchFamily="34" charset="-120"/>
              </a:rPr>
              <a:t>AI </a:t>
            </a:r>
            <a:r>
              <a:rPr lang="zh-TW" altLang="en-US" sz="2424" b="1" dirty="0">
                <a:latin typeface="微軟正黑體" panose="020B0604030504040204" pitchFamily="34" charset="-120"/>
                <a:ea typeface="微軟正黑體" panose="020B0604030504040204" pitchFamily="34" charset="-120"/>
              </a:rPr>
              <a:t>工具（</a:t>
            </a:r>
            <a:r>
              <a:rPr lang="en-US" altLang="zh-TW" sz="2424" b="1" dirty="0">
                <a:latin typeface="微軟正黑體" panose="020B0604030504040204" pitchFamily="34" charset="-120"/>
                <a:ea typeface="微軟正黑體" panose="020B0604030504040204" pitchFamily="34" charset="-120"/>
              </a:rPr>
              <a:t>tool</a:t>
            </a:r>
            <a:r>
              <a:rPr lang="zh-TW" altLang="en-US" sz="2424" b="1" dirty="0">
                <a:latin typeface="微軟正黑體" panose="020B0604030504040204" pitchFamily="34" charset="-120"/>
                <a:ea typeface="微軟正黑體" panose="020B0604030504040204" pitchFamily="34" charset="-120"/>
              </a:rPr>
              <a:t>）進行共同協作，極大化各知識領域的優勢，以達成更高效、創新與增進人類福祉的工作成果。</a:t>
            </a:r>
            <a:endParaRPr lang="en-US" altLang="zh-TW" sz="2424" b="1" dirty="0">
              <a:latin typeface="微軟正黑體" panose="020B0604030504040204" pitchFamily="34" charset="-120"/>
              <a:ea typeface="微軟正黑體" panose="020B0604030504040204" pitchFamily="34" charset="-120"/>
            </a:endParaRPr>
          </a:p>
          <a:p>
            <a:pPr marL="277109" indent="-277109">
              <a:buFont typeface="Wingdings" panose="05000000000000000000" pitchFamily="2" charset="2"/>
              <a:buChar char="ü"/>
            </a:pPr>
            <a:endParaRPr lang="zh-TW" altLang="en-US" sz="2424" b="1" dirty="0">
              <a:latin typeface="微軟正黑體" panose="020B0604030504040204" pitchFamily="34" charset="-120"/>
              <a:ea typeface="微軟正黑體" panose="020B0604030504040204" pitchFamily="34" charset="-120"/>
            </a:endParaRPr>
          </a:p>
          <a:p>
            <a:pPr marL="277109" indent="-277109">
              <a:buFont typeface="Wingdings" panose="05000000000000000000" pitchFamily="2" charset="2"/>
              <a:buChar char="ü"/>
            </a:pPr>
            <a:r>
              <a:rPr lang="zh-TW" altLang="en-US" sz="2424" b="1" dirty="0">
                <a:latin typeface="微軟正黑體" panose="020B0604030504040204" pitchFamily="34" charset="-120"/>
                <a:ea typeface="微軟正黑體" panose="020B0604030504040204" pitchFamily="34" charset="-120"/>
              </a:rPr>
              <a:t>和 </a:t>
            </a:r>
            <a:r>
              <a:rPr lang="en-US" altLang="zh-TW" sz="2424" b="1" dirty="0">
                <a:latin typeface="微軟正黑體" panose="020B0604030504040204" pitchFamily="34" charset="-120"/>
                <a:ea typeface="微軟正黑體" panose="020B0604030504040204" pitchFamily="34" charset="-120"/>
              </a:rPr>
              <a:t>AI </a:t>
            </a:r>
            <a:r>
              <a:rPr lang="zh-TW" altLang="en-US" sz="2424" b="1" dirty="0">
                <a:latin typeface="微軟正黑體" panose="020B0604030504040204" pitchFamily="34" charset="-120"/>
                <a:ea typeface="微軟正黑體" panose="020B0604030504040204" pitchFamily="34" charset="-120"/>
              </a:rPr>
              <a:t>共學（</a:t>
            </a:r>
            <a:r>
              <a:rPr lang="en-US" altLang="zh-TW" sz="2424" b="1" dirty="0">
                <a:latin typeface="微軟正黑體" panose="020B0604030504040204" pitchFamily="34" charset="-120"/>
                <a:ea typeface="微軟正黑體" panose="020B0604030504040204" pitchFamily="34" charset="-120"/>
              </a:rPr>
              <a:t>Learning with AI</a:t>
            </a:r>
            <a:r>
              <a:rPr lang="zh-TW" altLang="en-US" sz="2424" b="1" dirty="0">
                <a:latin typeface="微軟正黑體" panose="020B0604030504040204" pitchFamily="34" charset="-120"/>
                <a:ea typeface="微軟正黑體" panose="020B0604030504040204" pitchFamily="34" charset="-120"/>
              </a:rPr>
              <a:t>）：將 </a:t>
            </a:r>
            <a:r>
              <a:rPr lang="en-US" altLang="zh-TW" sz="2424" b="1" dirty="0">
                <a:latin typeface="微軟正黑體" panose="020B0604030504040204" pitchFamily="34" charset="-120"/>
                <a:ea typeface="微軟正黑體" panose="020B0604030504040204" pitchFamily="34" charset="-120"/>
              </a:rPr>
              <a:t>AI </a:t>
            </a:r>
            <a:r>
              <a:rPr lang="zh-TW" altLang="en-US" sz="2424" b="1" dirty="0">
                <a:latin typeface="微軟正黑體" panose="020B0604030504040204" pitchFamily="34" charset="-120"/>
                <a:ea typeface="微軟正黑體" panose="020B0604030504040204" pitchFamily="34" charset="-120"/>
              </a:rPr>
              <a:t>視為智性探索的工具，進一步透過反思學習與思考的方式，以支援各知識領域的整合與調適並獲取新型態建構知識的可能性。</a:t>
            </a:r>
          </a:p>
        </p:txBody>
      </p:sp>
    </p:spTree>
    <p:extLst>
      <p:ext uri="{BB962C8B-B14F-4D97-AF65-F5344CB8AC3E}">
        <p14:creationId xmlns:p14="http://schemas.microsoft.com/office/powerpoint/2010/main" val="2176193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D802FB83-5F6D-64F4-5348-3C9887D80E90}"/>
              </a:ext>
            </a:extLst>
          </p:cNvPr>
          <p:cNvSpPr>
            <a:spLocks noGrp="1"/>
          </p:cNvSpPr>
          <p:nvPr>
            <p:ph type="body" idx="1"/>
          </p:nvPr>
        </p:nvSpPr>
        <p:spPr>
          <a:xfrm>
            <a:off x="819495" y="1951182"/>
            <a:ext cx="10864505" cy="3805529"/>
          </a:xfrm>
        </p:spPr>
        <p:txBody>
          <a:bodyPr/>
          <a:lstStyle/>
          <a:p>
            <a:r>
              <a:rPr lang="zh-TW" altLang="en-US" sz="2424" b="1" u="sng" dirty="0">
                <a:latin typeface="微軟正黑體" panose="020B0604030504040204" pitchFamily="34" charset="-120"/>
                <a:ea typeface="微軟正黑體" panose="020B0604030504040204" pitchFamily="34" charset="-120"/>
              </a:rPr>
              <a:t>學習引導者</a:t>
            </a:r>
            <a:r>
              <a:rPr lang="en-US" altLang="zh-TW" sz="2424" b="1" u="sng" dirty="0">
                <a:latin typeface="微軟正黑體" panose="020B0604030504040204" pitchFamily="34" charset="-120"/>
                <a:ea typeface="微軟正黑體" panose="020B0604030504040204" pitchFamily="34" charset="-120"/>
              </a:rPr>
              <a:t>:</a:t>
            </a:r>
            <a:r>
              <a:rPr lang="zh-TW" altLang="en-US" sz="2424" b="1" u="sng"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 只是一種工具不是目的，教師在學生學習過程中，如何激發學生學習興趣、引導學生有效學習，以及建構一個支持性的環境和氛圍，在探索、討論、體驗和發現的過程中，激勵學生建構知識和開啟學習潛能</a:t>
            </a:r>
            <a:r>
              <a:rPr lang="en-US" altLang="zh-TW"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a:p>
            <a:r>
              <a:rPr lang="zh-TW" altLang="en-US" sz="2424" b="1" u="sng" dirty="0">
                <a:latin typeface="微軟正黑體" panose="020B0604030504040204" pitchFamily="34" charset="-120"/>
                <a:ea typeface="微軟正黑體" panose="020B0604030504040204" pitchFamily="34" charset="-120"/>
              </a:rPr>
              <a:t>內容指導者</a:t>
            </a:r>
            <a:r>
              <a:rPr lang="en-US" altLang="zh-TW" sz="2424" b="1" u="sng" dirty="0">
                <a:latin typeface="微軟正黑體" panose="020B0604030504040204" pitchFamily="34" charset="-120"/>
                <a:ea typeface="微軟正黑體" panose="020B0604030504040204" pitchFamily="34" charset="-120"/>
              </a:rPr>
              <a:t>:</a:t>
            </a:r>
            <a:r>
              <a:rPr lang="zh-TW" altLang="en-US" sz="2424" b="1" u="sng"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教師必須指導學生在浩瀚的資訊中，如何擷取有用和重要的內容，以及評估資訊內容的重要性和價值性，奠定未來進一步學習的基礎</a:t>
            </a:r>
            <a:r>
              <a:rPr lang="en-US" altLang="zh-TW" dirty="0">
                <a:latin typeface="微軟正黑體" panose="020B0604030504040204" pitchFamily="34" charset="-120"/>
                <a:ea typeface="微軟正黑體" panose="020B0604030504040204" pitchFamily="34" charset="-120"/>
              </a:rPr>
              <a:t>?</a:t>
            </a:r>
          </a:p>
          <a:p>
            <a:endParaRPr lang="en-US" altLang="zh-TW" dirty="0">
              <a:latin typeface="微軟正黑體" panose="020B0604030504040204" pitchFamily="34" charset="-120"/>
              <a:ea typeface="微軟正黑體" panose="020B0604030504040204" pitchFamily="34" charset="-120"/>
            </a:endParaRPr>
          </a:p>
          <a:p>
            <a:r>
              <a:rPr lang="zh-TW" altLang="en-US" sz="2424" b="1" u="sng" dirty="0">
                <a:latin typeface="微軟正黑體" panose="020B0604030504040204" pitchFamily="34" charset="-120"/>
                <a:ea typeface="微軟正黑體" panose="020B0604030504040204" pitchFamily="34" charset="-120"/>
              </a:rPr>
              <a:t>夥伴互動者</a:t>
            </a:r>
            <a:r>
              <a:rPr lang="en-US" altLang="zh-TW" sz="2424" b="1" u="sng" dirty="0">
                <a:latin typeface="微軟正黑體" panose="020B0604030504040204" pitchFamily="34" charset="-120"/>
                <a:ea typeface="微軟正黑體" panose="020B0604030504040204" pitchFamily="34" charset="-120"/>
              </a:rPr>
              <a:t>:</a:t>
            </a:r>
            <a:r>
              <a:rPr lang="zh-TW" altLang="en-US" sz="2424" b="1" u="sng"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AI</a:t>
            </a:r>
            <a:r>
              <a:rPr lang="zh-TW" altLang="en-US" dirty="0">
                <a:latin typeface="微軟正黑體" panose="020B0604030504040204" pitchFamily="34" charset="-120"/>
                <a:ea typeface="微軟正黑體" panose="020B0604030504040204" pitchFamily="34" charset="-120"/>
              </a:rPr>
              <a:t>的時代，學生使用數位工具更加頻繁，師生關係要轉變為平等地位關係，彼此之間有更多的互動與溝通，教師成為學生學習的夥伴，才能具有更佳的教育效果。</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4" name="標題 3">
            <a:extLst>
              <a:ext uri="{FF2B5EF4-FFF2-40B4-BE49-F238E27FC236}">
                <a16:creationId xmlns:a16="http://schemas.microsoft.com/office/drawing/2014/main" id="{2A003262-2BB6-0436-51C9-0FE761F07D01}"/>
              </a:ext>
            </a:extLst>
          </p:cNvPr>
          <p:cNvSpPr txBox="1">
            <a:spLocks noGrp="1"/>
          </p:cNvSpPr>
          <p:nvPr>
            <p:ph type="title"/>
          </p:nvPr>
        </p:nvSpPr>
        <p:spPr>
          <a:xfrm>
            <a:off x="3786909" y="704273"/>
            <a:ext cx="5397500" cy="615553"/>
          </a:xfrm>
          <a:prstGeom prst="rect">
            <a:avLst/>
          </a:prstGeom>
          <a:noFill/>
        </p:spPr>
        <p:txBody>
          <a:bodyPr wrap="square">
            <a:spAutoFit/>
          </a:bodyPr>
          <a:lstStyle/>
          <a:p>
            <a:r>
              <a:rPr lang="en-US" altLang="zh-TW" sz="4000" b="1" dirty="0">
                <a:solidFill>
                  <a:srgbClr val="FF0000"/>
                </a:solidFill>
                <a:latin typeface="微軟正黑體" panose="020B0604030504040204" pitchFamily="34" charset="-120"/>
                <a:ea typeface="微軟正黑體" panose="020B0604030504040204" pitchFamily="34" charset="-120"/>
              </a:rPr>
              <a:t>AI</a:t>
            </a:r>
            <a:r>
              <a:rPr lang="zh-TW" altLang="en-US" sz="4000" b="1" dirty="0">
                <a:solidFill>
                  <a:srgbClr val="FF0000"/>
                </a:solidFill>
                <a:latin typeface="微軟正黑體" panose="020B0604030504040204" pitchFamily="34" charset="-120"/>
                <a:ea typeface="微軟正黑體" panose="020B0604030504040204" pitchFamily="34" charset="-120"/>
              </a:rPr>
              <a:t> 時代教師的角色</a:t>
            </a:r>
          </a:p>
        </p:txBody>
      </p:sp>
    </p:spTree>
    <p:extLst>
      <p:ext uri="{BB962C8B-B14F-4D97-AF65-F5344CB8AC3E}">
        <p14:creationId xmlns:p14="http://schemas.microsoft.com/office/powerpoint/2010/main" val="252440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955E993-E9A0-4AE9-17CF-DD3D1BA605C3}"/>
              </a:ext>
            </a:extLst>
          </p:cNvPr>
          <p:cNvPicPr>
            <a:picLocks noChangeAspect="1"/>
          </p:cNvPicPr>
          <p:nvPr/>
        </p:nvPicPr>
        <p:blipFill>
          <a:blip r:embed="rId2"/>
          <a:stretch>
            <a:fillRect/>
          </a:stretch>
        </p:blipFill>
        <p:spPr>
          <a:xfrm>
            <a:off x="1108364" y="196273"/>
            <a:ext cx="9374909" cy="4110182"/>
          </a:xfrm>
          <a:prstGeom prst="rect">
            <a:avLst/>
          </a:prstGeom>
        </p:spPr>
      </p:pic>
      <p:sp>
        <p:nvSpPr>
          <p:cNvPr id="7" name="文字方塊 6">
            <a:extLst>
              <a:ext uri="{FF2B5EF4-FFF2-40B4-BE49-F238E27FC236}">
                <a16:creationId xmlns:a16="http://schemas.microsoft.com/office/drawing/2014/main" id="{6380584E-B20C-43E7-2E09-FB8A341EEDC5}"/>
              </a:ext>
            </a:extLst>
          </p:cNvPr>
          <p:cNvSpPr txBox="1"/>
          <p:nvPr/>
        </p:nvSpPr>
        <p:spPr>
          <a:xfrm>
            <a:off x="787808" y="4396758"/>
            <a:ext cx="4294909" cy="2181623"/>
          </a:xfrm>
          <a:prstGeom prst="rect">
            <a:avLst/>
          </a:prstGeom>
          <a:noFill/>
        </p:spPr>
        <p:txBody>
          <a:bodyPr wrap="square">
            <a:spAutoFit/>
          </a:bodyPr>
          <a:lstStyle/>
          <a:p>
            <a:r>
              <a:rPr lang="zh-TW" altLang="en-US" sz="1697" dirty="0">
                <a:latin typeface="微軟正黑體" panose="020B0604030504040204" pitchFamily="34" charset="-120"/>
                <a:ea typeface="微軟正黑體" panose="020B0604030504040204" pitchFamily="34" charset="-120"/>
              </a:rPr>
              <a:t>「虛擬知識」已經不在是教科書或是網頁上以文字、公式或圖畫所表現出來的固定命題集合，而是可以透過使用者的提問而大量產生，使得學生可以更容易跨越領域間的隔閡，進入多元紛雜而真假難辨的「後知識時代」。面對這種對傳統知識的定義、生產、傳播甚至學習方式的解構，許多過往對於傳統知識的理解架構也需要被調整。</a:t>
            </a:r>
          </a:p>
        </p:txBody>
      </p:sp>
      <p:sp>
        <p:nvSpPr>
          <p:cNvPr id="9" name="文字方塊 8">
            <a:extLst>
              <a:ext uri="{FF2B5EF4-FFF2-40B4-BE49-F238E27FC236}">
                <a16:creationId xmlns:a16="http://schemas.microsoft.com/office/drawing/2014/main" id="{C5B240FD-14B6-5FB9-3E5B-A17EBF8E0320}"/>
              </a:ext>
            </a:extLst>
          </p:cNvPr>
          <p:cNvSpPr txBox="1"/>
          <p:nvPr/>
        </p:nvSpPr>
        <p:spPr>
          <a:xfrm>
            <a:off x="5631465" y="4225918"/>
            <a:ext cx="5772727" cy="2442785"/>
          </a:xfrm>
          <a:prstGeom prst="rect">
            <a:avLst/>
          </a:prstGeom>
          <a:noFill/>
        </p:spPr>
        <p:txBody>
          <a:bodyPr wrap="square">
            <a:spAutoFit/>
          </a:bodyPr>
          <a:lstStyle/>
          <a:p>
            <a:r>
              <a:rPr lang="zh-TW" altLang="en-US" sz="1697" dirty="0">
                <a:latin typeface="微軟正黑體" panose="020B0604030504040204" pitchFamily="34" charset="-120"/>
                <a:ea typeface="微軟正黑體" panose="020B0604030504040204" pitchFamily="34" charset="-120"/>
              </a:rPr>
              <a:t>「虛擬知識」會更自然的扮演起推動跨領域學習的角色，因為任何領域的學習者都可以輕鬆的使用自己的語言來詢問其他領域的問題，得到一些還不錯而可以實際應用的回答。雖然學習者可能無法完全確認所得到回答是否符合該專業領域的標準，但是只要經過多次不同的詢問得到一致性的結果，學習者還是有機會得到一些對於未知領域相對確認可靠的知識。而這些可能只需要幾秒鐘到幾分鐘的時間就能完成，遠比自己讀書或查網路文章快上許多，因此更降低了跨領域的門檻，促進更多領域知識間的交流。</a:t>
            </a:r>
          </a:p>
        </p:txBody>
      </p:sp>
      <p:sp>
        <p:nvSpPr>
          <p:cNvPr id="11" name="文字方塊 10">
            <a:extLst>
              <a:ext uri="{FF2B5EF4-FFF2-40B4-BE49-F238E27FC236}">
                <a16:creationId xmlns:a16="http://schemas.microsoft.com/office/drawing/2014/main" id="{75704D1D-E1E9-C7A3-8CFC-DD2A1778D220}"/>
              </a:ext>
            </a:extLst>
          </p:cNvPr>
          <p:cNvSpPr txBox="1"/>
          <p:nvPr/>
        </p:nvSpPr>
        <p:spPr>
          <a:xfrm>
            <a:off x="8358909" y="6540897"/>
            <a:ext cx="6090566" cy="390876"/>
          </a:xfrm>
          <a:prstGeom prst="rect">
            <a:avLst/>
          </a:prstGeom>
          <a:noFill/>
        </p:spPr>
        <p:txBody>
          <a:bodyPr wrap="square">
            <a:spAutoFit/>
          </a:bodyPr>
          <a:lstStyle/>
          <a:p>
            <a:r>
              <a:rPr lang="en-US" altLang="zh-TW" sz="1940" b="1" dirty="0"/>
              <a:t>From: </a:t>
            </a:r>
            <a:r>
              <a:rPr lang="zh-TW" altLang="en-US" sz="1940" b="1" dirty="0"/>
              <a:t> 清華大學 王道維教授</a:t>
            </a:r>
          </a:p>
        </p:txBody>
      </p:sp>
    </p:spTree>
    <p:extLst>
      <p:ext uri="{BB962C8B-B14F-4D97-AF65-F5344CB8AC3E}">
        <p14:creationId xmlns:p14="http://schemas.microsoft.com/office/powerpoint/2010/main" val="279723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2E857-6E35-21B7-B679-D1E8CF97B32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97F4E7B-9E68-CE00-CD70-A8F95E77C284}"/>
              </a:ext>
            </a:extLst>
          </p:cNvPr>
          <p:cNvSpPr>
            <a:spLocks noGrp="1"/>
          </p:cNvSpPr>
          <p:nvPr>
            <p:ph type="title"/>
          </p:nvPr>
        </p:nvSpPr>
        <p:spPr>
          <a:xfrm>
            <a:off x="1795033" y="294150"/>
            <a:ext cx="8772621" cy="671594"/>
          </a:xfrm>
        </p:spPr>
        <p:txBody>
          <a:bodyPr>
            <a:normAutofit fontScale="90000"/>
          </a:bodyPr>
          <a:lstStyle/>
          <a:p>
            <a:r>
              <a:rPr lang="zh-TW" altLang="en-US" sz="4364" dirty="0">
                <a:latin typeface="微軟正黑體" panose="020B0604030504040204" pitchFamily="34" charset="-120"/>
                <a:ea typeface="微軟正黑體" panose="020B0604030504040204" pitchFamily="34" charset="-120"/>
              </a:rPr>
              <a:t>學習歷程檔案寫作參考框架</a:t>
            </a:r>
          </a:p>
        </p:txBody>
      </p:sp>
      <p:sp>
        <p:nvSpPr>
          <p:cNvPr id="11" name="文字方塊 10">
            <a:extLst>
              <a:ext uri="{FF2B5EF4-FFF2-40B4-BE49-F238E27FC236}">
                <a16:creationId xmlns:a16="http://schemas.microsoft.com/office/drawing/2014/main" id="{934B4C59-F385-C24F-0E37-B0BBB30D668C}"/>
              </a:ext>
            </a:extLst>
          </p:cNvPr>
          <p:cNvSpPr txBox="1"/>
          <p:nvPr/>
        </p:nvSpPr>
        <p:spPr>
          <a:xfrm>
            <a:off x="1241022" y="1182368"/>
            <a:ext cx="9558504" cy="1323632"/>
          </a:xfrm>
          <a:prstGeom prst="rect">
            <a:avLst/>
          </a:prstGeom>
          <a:noFill/>
        </p:spPr>
        <p:txBody>
          <a:bodyPr wrap="square">
            <a:spAutoFit/>
          </a:bodyPr>
          <a:lstStyle/>
          <a:p>
            <a:pPr defTabSz="554218">
              <a:defRPr/>
            </a:pPr>
            <a:r>
              <a:rPr lang="en-US" altLang="zh-TW" sz="2667" kern="0" dirty="0">
                <a:solidFill>
                  <a:sysClr val="windowText" lastClr="000000"/>
                </a:solidFill>
                <a:latin typeface="微軟正黑體" panose="020B0604030504040204" pitchFamily="34" charset="-120"/>
                <a:ea typeface="微軟正黑體" panose="020B0604030504040204" pitchFamily="34" charset="-120"/>
              </a:rPr>
              <a:t>1. </a:t>
            </a:r>
            <a:r>
              <a:rPr lang="zh-TW" altLang="en-US" sz="2667" kern="0" dirty="0">
                <a:solidFill>
                  <a:sysClr val="windowText" lastClr="000000"/>
                </a:solidFill>
                <a:latin typeface="微軟正黑體" panose="020B0604030504040204" pitchFamily="34" charset="-120"/>
                <a:ea typeface="微軟正黑體" panose="020B0604030504040204" pitchFamily="34" charset="-120"/>
              </a:rPr>
              <a:t>實際「參與」學習歷程：才有可能對</a:t>
            </a:r>
            <a:r>
              <a:rPr lang="en-US" altLang="zh-TW" sz="2667" kern="0" dirty="0">
                <a:solidFill>
                  <a:sysClr val="windowText" lastClr="000000"/>
                </a:solidFill>
                <a:latin typeface="微軟正黑體" panose="020B0604030504040204" pitchFamily="34" charset="-120"/>
                <a:ea typeface="微軟正黑體" panose="020B0604030504040204" pitchFamily="34" charset="-120"/>
              </a:rPr>
              <a:t>ChatGPT</a:t>
            </a:r>
            <a:r>
              <a:rPr lang="zh-TW" altLang="en-US" sz="2667" kern="0" dirty="0">
                <a:solidFill>
                  <a:sysClr val="windowText" lastClr="000000"/>
                </a:solidFill>
                <a:latin typeface="微軟正黑體" panose="020B0604030504040204" pitchFamily="34" charset="-120"/>
                <a:ea typeface="微軟正黑體" panose="020B0604030504040204" pitchFamily="34" charset="-120"/>
              </a:rPr>
              <a:t>「問對問題」</a:t>
            </a:r>
          </a:p>
          <a:p>
            <a:pPr defTabSz="554218">
              <a:defRPr/>
            </a:pPr>
            <a:r>
              <a:rPr lang="en-US" altLang="zh-TW" sz="2667" kern="0" dirty="0">
                <a:solidFill>
                  <a:sysClr val="windowText" lastClr="000000"/>
                </a:solidFill>
                <a:latin typeface="微軟正黑體" panose="020B0604030504040204" pitchFamily="34" charset="-120"/>
                <a:ea typeface="微軟正黑體" panose="020B0604030504040204" pitchFamily="34" charset="-120"/>
              </a:rPr>
              <a:t>2. </a:t>
            </a:r>
            <a:r>
              <a:rPr lang="zh-TW" altLang="en-US" sz="2667" kern="0" dirty="0">
                <a:solidFill>
                  <a:sysClr val="windowText" lastClr="000000"/>
                </a:solidFill>
                <a:latin typeface="微軟正黑體" panose="020B0604030504040204" pitchFamily="34" charset="-120"/>
                <a:ea typeface="微軟正黑體" panose="020B0604030504040204" pitchFamily="34" charset="-120"/>
              </a:rPr>
              <a:t>學習歷程不僅要呈現知識：「能力」和「態度」很重要！</a:t>
            </a:r>
          </a:p>
          <a:p>
            <a:pPr defTabSz="554218">
              <a:defRPr/>
            </a:pPr>
            <a:r>
              <a:rPr lang="en-US" altLang="zh-TW" sz="2667" kern="0" dirty="0">
                <a:solidFill>
                  <a:sysClr val="windowText" lastClr="000000"/>
                </a:solidFill>
                <a:latin typeface="微軟正黑體" panose="020B0604030504040204" pitchFamily="34" charset="-120"/>
                <a:ea typeface="微軟正黑體" panose="020B0604030504040204" pitchFamily="34" charset="-120"/>
              </a:rPr>
              <a:t>3. </a:t>
            </a:r>
            <a:r>
              <a:rPr lang="zh-TW" altLang="en-US" sz="2667" kern="0" dirty="0">
                <a:solidFill>
                  <a:sysClr val="windowText" lastClr="000000"/>
                </a:solidFill>
                <a:latin typeface="微軟正黑體" panose="020B0604030504040204" pitchFamily="34" charset="-120"/>
                <a:ea typeface="微軟正黑體" panose="020B0604030504040204" pitchFamily="34" charset="-120"/>
              </a:rPr>
              <a:t>加入個人「</a:t>
            </a:r>
            <a:r>
              <a:rPr lang="en-US" altLang="zh-TW" sz="2667" kern="0" dirty="0">
                <a:solidFill>
                  <a:sysClr val="windowText" lastClr="000000"/>
                </a:solidFill>
                <a:latin typeface="微軟正黑體" panose="020B0604030504040204" pitchFamily="34" charset="-120"/>
                <a:ea typeface="微軟正黑體" panose="020B0604030504040204" pitchFamily="34" charset="-120"/>
              </a:rPr>
              <a:t>CER </a:t>
            </a:r>
            <a:r>
              <a:rPr lang="zh-TW" altLang="en-US" sz="2667" kern="0" dirty="0">
                <a:solidFill>
                  <a:sysClr val="windowText" lastClr="000000"/>
                </a:solidFill>
                <a:latin typeface="微軟正黑體" panose="020B0604030504040204" pitchFamily="34" charset="-120"/>
                <a:ea typeface="微軟正黑體" panose="020B0604030504040204" pitchFamily="34" charset="-120"/>
              </a:rPr>
              <a:t>論證思辨」：呈現有深度的學習歷程檔案</a:t>
            </a:r>
          </a:p>
        </p:txBody>
      </p:sp>
      <p:sp>
        <p:nvSpPr>
          <p:cNvPr id="4" name="文字方塊 3">
            <a:extLst>
              <a:ext uri="{FF2B5EF4-FFF2-40B4-BE49-F238E27FC236}">
                <a16:creationId xmlns:a16="http://schemas.microsoft.com/office/drawing/2014/main" id="{250ED074-E560-551F-2840-480DD1484041}"/>
              </a:ext>
            </a:extLst>
          </p:cNvPr>
          <p:cNvSpPr txBox="1"/>
          <p:nvPr/>
        </p:nvSpPr>
        <p:spPr>
          <a:xfrm>
            <a:off x="1246909" y="3322373"/>
            <a:ext cx="6090566" cy="2965107"/>
          </a:xfrm>
          <a:prstGeom prst="rect">
            <a:avLst/>
          </a:prstGeom>
          <a:noFill/>
        </p:spPr>
        <p:txBody>
          <a:bodyPr wrap="square">
            <a:spAutoFit/>
          </a:bodyPr>
          <a:lstStyle/>
          <a:p>
            <a:pPr defTabSz="554218">
              <a:defRPr/>
            </a:pPr>
            <a:r>
              <a:rPr lang="zh-TW" altLang="en-US" sz="1697" kern="0" dirty="0">
                <a:solidFill>
                  <a:sysClr val="windowText" lastClr="000000"/>
                </a:solidFill>
                <a:latin typeface="微軟正黑體" panose="020B0604030504040204" pitchFamily="34" charset="-120"/>
                <a:ea typeface="微軟正黑體" panose="020B0604030504040204" pitchFamily="34" charset="-120"/>
              </a:rPr>
              <a:t>撰寫履歷 </a:t>
            </a:r>
            <a:r>
              <a:rPr lang="en-US" altLang="zh-TW" sz="1697" kern="0" dirty="0">
                <a:solidFill>
                  <a:sysClr val="windowText" lastClr="000000"/>
                </a:solidFill>
                <a:latin typeface="微軟正黑體" panose="020B0604030504040204" pitchFamily="34" charset="-120"/>
                <a:ea typeface="微軟正黑體" panose="020B0604030504040204" pitchFamily="34" charset="-120"/>
              </a:rPr>
              <a:t>" </a:t>
            </a:r>
          </a:p>
          <a:p>
            <a:pPr defTabSz="554218">
              <a:defRPr/>
            </a:pPr>
            <a:endParaRPr lang="en-US" altLang="zh-TW" sz="1697" kern="0" dirty="0">
              <a:solidFill>
                <a:sysClr val="windowText" lastClr="000000"/>
              </a:solidFill>
              <a:latin typeface="微軟正黑體" panose="020B0604030504040204" pitchFamily="34" charset="-120"/>
              <a:ea typeface="微軟正黑體" panose="020B0604030504040204" pitchFamily="34" charset="-120"/>
            </a:endParaRPr>
          </a:p>
          <a:p>
            <a:pPr defTabSz="554218">
              <a:defRPr/>
            </a:pPr>
            <a:r>
              <a:rPr lang="zh-TW" altLang="en-US" sz="1697" kern="0" dirty="0">
                <a:solidFill>
                  <a:sysClr val="windowText" lastClr="000000"/>
                </a:solidFill>
                <a:latin typeface="微軟正黑體" panose="020B0604030504040204" pitchFamily="34" charset="-120"/>
                <a:ea typeface="微軟正黑體" panose="020B0604030504040204" pitchFamily="34" charset="-120"/>
              </a:rPr>
              <a:t>姓名：洪大宇</a:t>
            </a:r>
          </a:p>
          <a:p>
            <a:pPr defTabSz="554218">
              <a:defRPr/>
            </a:pPr>
            <a:endParaRPr lang="zh-TW" altLang="en-US" sz="1697" kern="0" dirty="0">
              <a:solidFill>
                <a:sysClr val="windowText" lastClr="000000"/>
              </a:solidFill>
              <a:latin typeface="微軟正黑體" panose="020B0604030504040204" pitchFamily="34" charset="-120"/>
              <a:ea typeface="微軟正黑體" panose="020B0604030504040204" pitchFamily="34" charset="-120"/>
            </a:endParaRPr>
          </a:p>
          <a:p>
            <a:pPr defTabSz="554218">
              <a:defRPr/>
            </a:pPr>
            <a:r>
              <a:rPr lang="zh-TW" altLang="en-US" sz="1697" kern="0" dirty="0">
                <a:solidFill>
                  <a:sysClr val="windowText" lastClr="000000"/>
                </a:solidFill>
                <a:latin typeface="微軟正黑體" panose="020B0604030504040204" pitchFamily="34" charset="-120"/>
                <a:ea typeface="微軟正黑體" panose="020B0604030504040204" pitchFamily="34" charset="-120"/>
              </a:rPr>
              <a:t>學歷：建國高中三年級</a:t>
            </a:r>
          </a:p>
          <a:p>
            <a:pPr defTabSz="554218">
              <a:defRPr/>
            </a:pPr>
            <a:endParaRPr lang="zh-TW" altLang="en-US" sz="1697" kern="0" dirty="0">
              <a:solidFill>
                <a:sysClr val="windowText" lastClr="000000"/>
              </a:solidFill>
              <a:latin typeface="微軟正黑體" panose="020B0604030504040204" pitchFamily="34" charset="-120"/>
              <a:ea typeface="微軟正黑體" panose="020B0604030504040204" pitchFamily="34" charset="-120"/>
            </a:endParaRPr>
          </a:p>
          <a:p>
            <a:pPr defTabSz="554218">
              <a:defRPr/>
            </a:pPr>
            <a:r>
              <a:rPr lang="zh-TW" altLang="en-US" sz="1697" kern="0" dirty="0">
                <a:solidFill>
                  <a:sysClr val="windowText" lastClr="000000"/>
                </a:solidFill>
                <a:latin typeface="微軟正黑體" panose="020B0604030504040204" pitchFamily="34" charset="-120"/>
                <a:ea typeface="微軟正黑體" panose="020B0604030504040204" pitchFamily="34" charset="-120"/>
              </a:rPr>
              <a:t>路言能力：</a:t>
            </a:r>
            <a:r>
              <a:rPr lang="en-US" altLang="zh-TW" sz="1697" kern="0" dirty="0">
                <a:solidFill>
                  <a:sysClr val="windowText" lastClr="000000"/>
                </a:solidFill>
                <a:latin typeface="微軟正黑體" panose="020B0604030504040204" pitchFamily="34" charset="-120"/>
                <a:ea typeface="微軟正黑體" panose="020B0604030504040204" pitchFamily="34" charset="-120"/>
              </a:rPr>
              <a:t>Python </a:t>
            </a:r>
            <a:r>
              <a:rPr lang="zh-TW" altLang="en-US" sz="1697" kern="0" dirty="0">
                <a:solidFill>
                  <a:sysClr val="windowText" lastClr="000000"/>
                </a:solidFill>
                <a:latin typeface="微軟正黑體" panose="020B0604030504040204" pitchFamily="34" charset="-120"/>
                <a:ea typeface="微軟正黑體" panose="020B0604030504040204" pitchFamily="34" charset="-120"/>
              </a:rPr>
              <a:t>、</a:t>
            </a:r>
            <a:r>
              <a:rPr lang="en-US" altLang="zh-TW" sz="1697" kern="0" dirty="0">
                <a:solidFill>
                  <a:sysClr val="windowText" lastClr="000000"/>
                </a:solidFill>
                <a:latin typeface="微軟正黑體" panose="020B0604030504040204" pitchFamily="34" charset="-120"/>
                <a:ea typeface="微軟正黑體" panose="020B0604030504040204" pitchFamily="34" charset="-120"/>
              </a:rPr>
              <a:t>HTML</a:t>
            </a:r>
            <a:r>
              <a:rPr lang="zh-TW" altLang="en-US" sz="1697" kern="0" dirty="0">
                <a:solidFill>
                  <a:sysClr val="windowText" lastClr="000000"/>
                </a:solidFill>
                <a:latin typeface="微軟正黑體" panose="020B0604030504040204" pitchFamily="34" charset="-120"/>
                <a:ea typeface="微軟正黑體" panose="020B0604030504040204" pitchFamily="34" charset="-120"/>
              </a:rPr>
              <a:t>、</a:t>
            </a:r>
            <a:r>
              <a:rPr lang="en-US" altLang="zh-TW" sz="1697" kern="0" dirty="0">
                <a:solidFill>
                  <a:sysClr val="windowText" lastClr="000000"/>
                </a:solidFill>
                <a:latin typeface="微軟正黑體" panose="020B0604030504040204" pitchFamily="34" charset="-120"/>
                <a:ea typeface="微軟正黑體" panose="020B0604030504040204" pitchFamily="34" charset="-120"/>
              </a:rPr>
              <a:t>CSS </a:t>
            </a:r>
            <a:r>
              <a:rPr lang="zh-TW" altLang="en-US" sz="1697" kern="0" dirty="0">
                <a:solidFill>
                  <a:sysClr val="windowText" lastClr="000000"/>
                </a:solidFill>
                <a:latin typeface="微軟正黑體" panose="020B0604030504040204" pitchFamily="34" charset="-120"/>
                <a:ea typeface="微軟正黑體" panose="020B0604030504040204" pitchFamily="34" charset="-120"/>
              </a:rPr>
              <a:t>、</a:t>
            </a:r>
            <a:r>
              <a:rPr lang="en-US" altLang="zh-TW" sz="1697" kern="0" dirty="0">
                <a:solidFill>
                  <a:sysClr val="windowText" lastClr="000000"/>
                </a:solidFill>
                <a:latin typeface="微軟正黑體" panose="020B0604030504040204" pitchFamily="34" charset="-120"/>
                <a:ea typeface="微軟正黑體" panose="020B0604030504040204" pitchFamily="34" charset="-120"/>
              </a:rPr>
              <a:t>JavaScript</a:t>
            </a:r>
          </a:p>
          <a:p>
            <a:pPr defTabSz="554218">
              <a:defRPr/>
            </a:pPr>
            <a:endParaRPr lang="en-US" altLang="zh-TW" sz="1697" kern="0" dirty="0">
              <a:solidFill>
                <a:sysClr val="windowText" lastClr="000000"/>
              </a:solidFill>
              <a:latin typeface="微軟正黑體" panose="020B0604030504040204" pitchFamily="34" charset="-120"/>
              <a:ea typeface="微軟正黑體" panose="020B0604030504040204" pitchFamily="34" charset="-120"/>
            </a:endParaRPr>
          </a:p>
          <a:p>
            <a:pPr defTabSz="554218">
              <a:defRPr/>
            </a:pPr>
            <a:r>
              <a:rPr lang="zh-TW" altLang="en-US" sz="1697" kern="0" dirty="0">
                <a:solidFill>
                  <a:sysClr val="windowText" lastClr="000000"/>
                </a:solidFill>
                <a:latin typeface="微軟正黑體" panose="020B0604030504040204" pitchFamily="34" charset="-120"/>
                <a:ea typeface="微軟正黑體" panose="020B0604030504040204" pitchFamily="34" charset="-120"/>
              </a:rPr>
              <a:t>軟體體力 ：</a:t>
            </a:r>
            <a:r>
              <a:rPr lang="en-US" altLang="zh-TW" sz="1697" kern="0" dirty="0">
                <a:solidFill>
                  <a:sysClr val="windowText" lastClr="000000"/>
                </a:solidFill>
                <a:latin typeface="微軟正黑體" panose="020B0604030504040204" pitchFamily="34" charset="-120"/>
                <a:ea typeface="微軟正黑體" panose="020B0604030504040204" pitchFamily="34" charset="-120"/>
              </a:rPr>
              <a:t>WordPress </a:t>
            </a:r>
            <a:r>
              <a:rPr lang="zh-TW" altLang="en-US" sz="1697" kern="0" dirty="0">
                <a:solidFill>
                  <a:sysClr val="windowText" lastClr="000000"/>
                </a:solidFill>
                <a:latin typeface="微軟正黑體" panose="020B0604030504040204" pitchFamily="34" charset="-120"/>
                <a:ea typeface="微軟正黑體" panose="020B0604030504040204" pitchFamily="34" charset="-120"/>
              </a:rPr>
              <a:t>、</a:t>
            </a:r>
            <a:r>
              <a:rPr lang="en-US" altLang="zh-TW" sz="1697" kern="0" dirty="0">
                <a:solidFill>
                  <a:sysClr val="windowText" lastClr="000000"/>
                </a:solidFill>
                <a:latin typeface="微軟正黑體" panose="020B0604030504040204" pitchFamily="34" charset="-120"/>
                <a:ea typeface="微軟正黑體" panose="020B0604030504040204" pitchFamily="34" charset="-120"/>
              </a:rPr>
              <a:t>Photoshop</a:t>
            </a:r>
          </a:p>
          <a:p>
            <a:pPr defTabSz="554218">
              <a:defRPr/>
            </a:pPr>
            <a:endParaRPr lang="en-US" altLang="zh-TW" sz="1697" kern="0" dirty="0">
              <a:solidFill>
                <a:sysClr val="windowText" lastClr="000000"/>
              </a:solidFill>
              <a:latin typeface="微軟正黑體" panose="020B0604030504040204" pitchFamily="34" charset="-120"/>
              <a:ea typeface="微軟正黑體" panose="020B0604030504040204" pitchFamily="34" charset="-120"/>
            </a:endParaRPr>
          </a:p>
          <a:p>
            <a:pPr defTabSz="554218">
              <a:defRPr/>
            </a:pPr>
            <a:r>
              <a:rPr lang="zh-TW" altLang="en-US" sz="1697" kern="0" dirty="0">
                <a:solidFill>
                  <a:sysClr val="windowText" lastClr="000000"/>
                </a:solidFill>
                <a:latin typeface="微軟正黑體" panose="020B0604030504040204" pitchFamily="34" charset="-120"/>
                <a:ea typeface="微軟正黑體" panose="020B0604030504040204" pitchFamily="34" charset="-120"/>
              </a:rPr>
              <a:t>其他技能： 柔道</a:t>
            </a:r>
            <a:r>
              <a:rPr lang="en-US" altLang="zh-TW" sz="1697" kern="0" dirty="0">
                <a:solidFill>
                  <a:sysClr val="windowText" lastClr="000000"/>
                </a:solidFill>
                <a:latin typeface="微軟正黑體" panose="020B0604030504040204" pitchFamily="34" charset="-120"/>
                <a:ea typeface="微軟正黑體" panose="020B0604030504040204" pitchFamily="34" charset="-120"/>
              </a:rPr>
              <a:t>"</a:t>
            </a:r>
            <a:endParaRPr lang="zh-TW" altLang="en-US" sz="1697"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A424CA60-73A9-BDB0-3EEB-2A343A75C5ED}"/>
              </a:ext>
            </a:extLst>
          </p:cNvPr>
          <p:cNvSpPr txBox="1"/>
          <p:nvPr/>
        </p:nvSpPr>
        <p:spPr>
          <a:xfrm>
            <a:off x="323269" y="2948942"/>
            <a:ext cx="6090566" cy="390876"/>
          </a:xfrm>
          <a:prstGeom prst="rect">
            <a:avLst/>
          </a:prstGeom>
          <a:noFill/>
        </p:spPr>
        <p:txBody>
          <a:bodyPr wrap="square">
            <a:spAutoFit/>
          </a:bodyPr>
          <a:lstStyle/>
          <a:p>
            <a:pPr defTabSz="554218">
              <a:defRPr/>
            </a:pPr>
            <a:r>
              <a:rPr lang="zh-TW" altLang="en-US" sz="1940" b="1" kern="0" dirty="0">
                <a:solidFill>
                  <a:srgbClr val="373737"/>
                </a:solidFill>
                <a:latin typeface="微軟正黑體" panose="020B0604030504040204" pitchFamily="34" charset="-120"/>
                <a:ea typeface="微軟正黑體" panose="020B0604030504040204" pitchFamily="34" charset="-120"/>
              </a:rPr>
              <a:t>舉例：</a:t>
            </a:r>
            <a:endParaRPr lang="zh-TW" altLang="en-US" sz="1091" kern="0" dirty="0">
              <a:solidFill>
                <a:sysClr val="windowText" lastClr="000000"/>
              </a:solidFill>
            </a:endParaRPr>
          </a:p>
        </p:txBody>
      </p:sp>
      <p:sp>
        <p:nvSpPr>
          <p:cNvPr id="10" name="文字方塊 9">
            <a:extLst>
              <a:ext uri="{FF2B5EF4-FFF2-40B4-BE49-F238E27FC236}">
                <a16:creationId xmlns:a16="http://schemas.microsoft.com/office/drawing/2014/main" id="{26EF9930-6240-1E60-0CD9-C9F76364B8FC}"/>
              </a:ext>
            </a:extLst>
          </p:cNvPr>
          <p:cNvSpPr txBox="1"/>
          <p:nvPr/>
        </p:nvSpPr>
        <p:spPr>
          <a:xfrm>
            <a:off x="6514350" y="3005330"/>
            <a:ext cx="6090566" cy="390876"/>
          </a:xfrm>
          <a:prstGeom prst="rect">
            <a:avLst/>
          </a:prstGeom>
          <a:noFill/>
        </p:spPr>
        <p:txBody>
          <a:bodyPr wrap="square">
            <a:spAutoFit/>
          </a:bodyPr>
          <a:lstStyle/>
          <a:p>
            <a:pPr defTabSz="554218">
              <a:defRPr/>
            </a:pPr>
            <a:r>
              <a:rPr lang="zh-TW" altLang="en-US" sz="1940" b="1" kern="0" dirty="0">
                <a:solidFill>
                  <a:srgbClr val="373737"/>
                </a:solidFill>
                <a:latin typeface="微軟正黑體" panose="020B0604030504040204" pitchFamily="34" charset="-120"/>
                <a:ea typeface="微軟正黑體" panose="020B0604030504040204" pitchFamily="34" charset="-120"/>
              </a:rPr>
              <a:t>舉例：</a:t>
            </a:r>
            <a:endParaRPr lang="zh-TW" altLang="en-US" sz="1091" kern="0" dirty="0">
              <a:solidFill>
                <a:sysClr val="windowText" lastClr="000000"/>
              </a:solidFill>
            </a:endParaRPr>
          </a:p>
        </p:txBody>
      </p:sp>
      <p:sp>
        <p:nvSpPr>
          <p:cNvPr id="13" name="文字方塊 12">
            <a:extLst>
              <a:ext uri="{FF2B5EF4-FFF2-40B4-BE49-F238E27FC236}">
                <a16:creationId xmlns:a16="http://schemas.microsoft.com/office/drawing/2014/main" id="{43860247-D71F-B3DE-DA7E-123D820639F8}"/>
              </a:ext>
            </a:extLst>
          </p:cNvPr>
          <p:cNvSpPr txBox="1"/>
          <p:nvPr/>
        </p:nvSpPr>
        <p:spPr>
          <a:xfrm>
            <a:off x="6650182" y="3683702"/>
            <a:ext cx="4834682" cy="987963"/>
          </a:xfrm>
          <a:prstGeom prst="rect">
            <a:avLst/>
          </a:prstGeom>
          <a:noFill/>
        </p:spPr>
        <p:txBody>
          <a:bodyPr wrap="square">
            <a:spAutoFit/>
          </a:bodyPr>
          <a:lstStyle/>
          <a:p>
            <a:pPr defTabSz="554218">
              <a:defRPr/>
            </a:pPr>
            <a:r>
              <a:rPr lang="zh-TW" altLang="en-US" sz="1455" kern="0" dirty="0">
                <a:solidFill>
                  <a:sysClr val="windowText" lastClr="000000"/>
                </a:solidFill>
                <a:latin typeface="微軟正黑體" panose="020B0604030504040204" pitchFamily="34" charset="-120"/>
                <a:ea typeface="微軟正黑體" panose="020B0604030504040204" pitchFamily="34" charset="-120"/>
              </a:rPr>
              <a:t>我想學習電腦，你可不可以當作台灣大學資訊系面試我的教授，問我了個要讀台灣大學的相關間題</a:t>
            </a:r>
            <a:r>
              <a:rPr lang="en-US" altLang="zh-TW" sz="1455" kern="0" dirty="0">
                <a:solidFill>
                  <a:sysClr val="windowText" lastClr="000000"/>
                </a:solidFill>
                <a:latin typeface="微軟正黑體" panose="020B0604030504040204" pitchFamily="34" charset="-120"/>
                <a:ea typeface="微軟正黑體" panose="020B0604030504040204" pitchFamily="34" charset="-120"/>
              </a:rPr>
              <a:t>?</a:t>
            </a:r>
          </a:p>
          <a:p>
            <a:pPr defTabSz="554218">
              <a:defRPr/>
            </a:pPr>
            <a:endParaRPr lang="en-US" altLang="zh-TW" sz="1455" kern="0" dirty="0">
              <a:solidFill>
                <a:sysClr val="windowText" lastClr="000000"/>
              </a:solidFill>
              <a:latin typeface="微軟正黑體" panose="020B0604030504040204" pitchFamily="34" charset="-120"/>
              <a:ea typeface="微軟正黑體" panose="020B0604030504040204" pitchFamily="34" charset="-120"/>
            </a:endParaRPr>
          </a:p>
          <a:p>
            <a:pPr defTabSz="554218">
              <a:defRPr/>
            </a:pPr>
            <a:endParaRPr lang="zh-TW" altLang="en-US" sz="1455"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82FB3E16-F7E6-9EEE-8FDB-ECA1B1DD0E08}"/>
              </a:ext>
            </a:extLst>
          </p:cNvPr>
          <p:cNvSpPr txBox="1"/>
          <p:nvPr/>
        </p:nvSpPr>
        <p:spPr>
          <a:xfrm>
            <a:off x="6650182" y="4544153"/>
            <a:ext cx="6258994" cy="316240"/>
          </a:xfrm>
          <a:prstGeom prst="rect">
            <a:avLst/>
          </a:prstGeom>
          <a:noFill/>
        </p:spPr>
        <p:txBody>
          <a:bodyPr wrap="square">
            <a:spAutoFit/>
          </a:bodyPr>
          <a:lstStyle/>
          <a:p>
            <a:pPr defTabSz="554218">
              <a:defRPr/>
            </a:pPr>
            <a:r>
              <a:rPr lang="zh-TW" altLang="en-US" sz="1455" kern="0" dirty="0">
                <a:solidFill>
                  <a:sysClr val="windowText" lastClr="000000"/>
                </a:solidFill>
                <a:latin typeface="微軟正黑體" panose="020B0604030504040204" pitchFamily="34" charset="-120"/>
                <a:ea typeface="微軟正黑體" panose="020B0604030504040204" pitchFamily="34" charset="-120"/>
              </a:rPr>
              <a:t>可以模擬面試 </a:t>
            </a:r>
            <a:r>
              <a:rPr lang="en-US" altLang="zh-TW" sz="1455" kern="0" dirty="0">
                <a:solidFill>
                  <a:sysClr val="windowText" lastClr="000000"/>
                </a:solidFill>
                <a:latin typeface="微軟正黑體" panose="020B0604030504040204" pitchFamily="34" charset="-120"/>
                <a:ea typeface="微軟正黑體" panose="020B0604030504040204" pitchFamily="34" charset="-120"/>
              </a:rPr>
              <a:t>?</a:t>
            </a:r>
            <a:endParaRPr lang="zh-TW" altLang="en-US" sz="1455"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302AEDDD-F8AB-0C69-BDF3-D2AE998AF373}"/>
              </a:ext>
            </a:extLst>
          </p:cNvPr>
          <p:cNvSpPr txBox="1"/>
          <p:nvPr/>
        </p:nvSpPr>
        <p:spPr>
          <a:xfrm>
            <a:off x="6678365" y="5026408"/>
            <a:ext cx="6454588" cy="316240"/>
          </a:xfrm>
          <a:prstGeom prst="rect">
            <a:avLst/>
          </a:prstGeom>
          <a:noFill/>
        </p:spPr>
        <p:txBody>
          <a:bodyPr wrap="square">
            <a:spAutoFit/>
          </a:bodyPr>
          <a:lstStyle/>
          <a:p>
            <a:pPr defTabSz="554218">
              <a:defRPr/>
            </a:pPr>
            <a:r>
              <a:rPr lang="zh-TW" altLang="en-US" sz="1455" kern="0" dirty="0">
                <a:solidFill>
                  <a:sysClr val="windowText" lastClr="000000"/>
                </a:solidFill>
                <a:latin typeface="微軟正黑體" panose="020B0604030504040204" pitchFamily="34" charset="-120"/>
                <a:ea typeface="微軟正黑體" panose="020B0604030504040204" pitchFamily="34" charset="-120"/>
              </a:rPr>
              <a:t>可以一題一題進行</a:t>
            </a:r>
            <a:r>
              <a:rPr lang="en-US" altLang="zh-TW" sz="1455" kern="0" dirty="0">
                <a:solidFill>
                  <a:sysClr val="windowText" lastClr="000000"/>
                </a:solidFill>
                <a:latin typeface="微軟正黑體" panose="020B0604030504040204" pitchFamily="34" charset="-120"/>
                <a:ea typeface="微軟正黑體" panose="020B0604030504040204" pitchFamily="34" charset="-120"/>
              </a:rPr>
              <a:t>?</a:t>
            </a:r>
            <a:endParaRPr lang="zh-TW" altLang="en-US" sz="1455" kern="0" dirty="0">
              <a:solidFill>
                <a:sysClr val="windowText" lastClr="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7108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TextBox 2"/>
          <p:cNvSpPr txBox="1"/>
          <p:nvPr/>
        </p:nvSpPr>
        <p:spPr>
          <a:xfrm>
            <a:off x="882618" y="404375"/>
            <a:ext cx="8383081" cy="1414683"/>
          </a:xfrm>
          <a:prstGeom prst="rect">
            <a:avLst/>
          </a:prstGeom>
        </p:spPr>
        <p:txBody>
          <a:bodyPr lIns="0" tIns="0" rIns="0" bIns="0" rtlCol="0" anchor="t">
            <a:spAutoFit/>
          </a:bodyPr>
          <a:lstStyle/>
          <a:p>
            <a:pPr defTabSz="609252">
              <a:lnSpc>
                <a:spcPts val="5597"/>
              </a:lnSpc>
            </a:pPr>
            <a:r>
              <a:rPr lang="en-US" sz="4664" spc="1007">
                <a:solidFill>
                  <a:srgbClr val="EE6363"/>
                </a:solidFill>
                <a:latin typeface="Calibri"/>
                <a:ea typeface="Arimo"/>
              </a:rPr>
              <a:t>學習歷程檔案是什麼？</a:t>
            </a:r>
          </a:p>
          <a:p>
            <a:pPr defTabSz="609252">
              <a:lnSpc>
                <a:spcPts val="5597"/>
              </a:lnSpc>
            </a:pPr>
            <a:endParaRPr lang="en-US" sz="4664" spc="1007">
              <a:solidFill>
                <a:srgbClr val="EE6363"/>
              </a:solidFill>
              <a:latin typeface="Calibri"/>
              <a:ea typeface="Arimo"/>
            </a:endParaRPr>
          </a:p>
        </p:txBody>
      </p:sp>
      <p:sp>
        <p:nvSpPr>
          <p:cNvPr id="3" name="AutoShape 3"/>
          <p:cNvSpPr/>
          <p:nvPr/>
        </p:nvSpPr>
        <p:spPr>
          <a:xfrm>
            <a:off x="-85958" y="3757773"/>
            <a:ext cx="12274109" cy="0"/>
          </a:xfrm>
          <a:prstGeom prst="line">
            <a:avLst/>
          </a:prstGeom>
          <a:ln w="9525" cap="flat">
            <a:solidFill>
              <a:srgbClr val="289DD2"/>
            </a:solidFill>
            <a:prstDash val="solid"/>
            <a:headEnd type="none" w="sm" len="sm"/>
            <a:tailEnd type="none" w="sm" len="sm"/>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4" name="TextBox 4"/>
          <p:cNvSpPr txBox="1"/>
          <p:nvPr/>
        </p:nvSpPr>
        <p:spPr>
          <a:xfrm>
            <a:off x="516267" y="1424946"/>
            <a:ext cx="11159468" cy="2019464"/>
          </a:xfrm>
          <a:prstGeom prst="rect">
            <a:avLst/>
          </a:prstGeom>
        </p:spPr>
        <p:txBody>
          <a:bodyPr lIns="0" tIns="0" rIns="0" bIns="0" rtlCol="0" anchor="t">
            <a:spAutoFit/>
          </a:bodyPr>
          <a:lstStyle/>
          <a:p>
            <a:pPr defTabSz="609252">
              <a:lnSpc>
                <a:spcPts val="3198"/>
              </a:lnSpc>
            </a:pPr>
            <a:r>
              <a:rPr lang="en-US" sz="2132" spc="461">
                <a:solidFill>
                  <a:srgbClr val="365B6D"/>
                </a:solidFill>
                <a:latin typeface="Arimo"/>
                <a:ea typeface="Arimo"/>
              </a:rPr>
              <a:t>108課綱高中生必須建置的檔案，包括：</a:t>
            </a:r>
          </a:p>
          <a:p>
            <a:pPr defTabSz="609252">
              <a:lnSpc>
                <a:spcPts val="3198"/>
              </a:lnSpc>
            </a:pPr>
            <a:r>
              <a:rPr lang="en-US" sz="2132" spc="461">
                <a:solidFill>
                  <a:srgbClr val="365B6D"/>
                </a:solidFill>
                <a:latin typeface="Arimo Bold"/>
                <a:ea typeface="Arimo Bold"/>
              </a:rPr>
              <a:t>1.基本資料（期末）</a:t>
            </a:r>
          </a:p>
          <a:p>
            <a:pPr defTabSz="609252">
              <a:lnSpc>
                <a:spcPts val="3198"/>
              </a:lnSpc>
            </a:pPr>
            <a:r>
              <a:rPr lang="en-US" sz="2132" spc="461">
                <a:solidFill>
                  <a:srgbClr val="365B6D"/>
                </a:solidFill>
                <a:latin typeface="Arimo Bold"/>
                <a:ea typeface="Arimo Bold"/>
              </a:rPr>
              <a:t>2.修課紀錄（期末）</a:t>
            </a:r>
          </a:p>
          <a:p>
            <a:pPr defTabSz="609252">
              <a:lnSpc>
                <a:spcPts val="3198"/>
              </a:lnSpc>
            </a:pPr>
            <a:r>
              <a:rPr lang="en-US" sz="2132" spc="461">
                <a:solidFill>
                  <a:srgbClr val="365B6D"/>
                </a:solidFill>
                <a:latin typeface="Arimo Bold"/>
                <a:ea typeface="Arimo Bold"/>
              </a:rPr>
              <a:t>3.課程學習成果（每學年至多6項）</a:t>
            </a:r>
          </a:p>
          <a:p>
            <a:pPr defTabSz="609252">
              <a:lnSpc>
                <a:spcPts val="3198"/>
              </a:lnSpc>
              <a:spcBef>
                <a:spcPct val="0"/>
              </a:spcBef>
            </a:pPr>
            <a:r>
              <a:rPr lang="en-US" sz="2132" spc="461">
                <a:solidFill>
                  <a:srgbClr val="365B6D"/>
                </a:solidFill>
                <a:latin typeface="Arimo Bold"/>
                <a:ea typeface="Arimo Bold"/>
              </a:rPr>
              <a:t>4.多元表現 （每學年至多10項）</a:t>
            </a:r>
          </a:p>
        </p:txBody>
      </p:sp>
      <p:grpSp>
        <p:nvGrpSpPr>
          <p:cNvPr id="5" name="Group 5"/>
          <p:cNvGrpSpPr/>
          <p:nvPr/>
        </p:nvGrpSpPr>
        <p:grpSpPr>
          <a:xfrm>
            <a:off x="6404464" y="2172271"/>
            <a:ext cx="976479" cy="976479"/>
            <a:chOff x="0" y="0"/>
            <a:chExt cx="812800" cy="812800"/>
          </a:xfrm>
        </p:grpSpPr>
        <p:sp>
          <p:nvSpPr>
            <p:cNvPr id="6" name="Freeform 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289DD2"/>
            </a:solidFill>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7" name="TextBox 7"/>
            <p:cNvSpPr txBox="1"/>
            <p:nvPr/>
          </p:nvSpPr>
          <p:spPr>
            <a:xfrm>
              <a:off x="0" y="127000"/>
              <a:ext cx="711200" cy="482600"/>
            </a:xfrm>
            <a:prstGeom prst="rect">
              <a:avLst/>
            </a:prstGeom>
          </p:spPr>
          <p:txBody>
            <a:bodyPr lIns="33845" tIns="33845" rIns="33845" bIns="33845" rtlCol="0" anchor="ctr"/>
            <a:lstStyle/>
            <a:p>
              <a:pPr algn="ctr" defTabSz="609252">
                <a:lnSpc>
                  <a:spcPts val="2144"/>
                </a:lnSpc>
              </a:pPr>
              <a:endParaRPr sz="1199">
                <a:solidFill>
                  <a:prstClr val="black"/>
                </a:solidFill>
                <a:latin typeface="Calibri"/>
              </a:endParaRPr>
            </a:p>
          </p:txBody>
        </p:sp>
      </p:grpSp>
      <p:sp>
        <p:nvSpPr>
          <p:cNvPr id="8" name="TextBox 8"/>
          <p:cNvSpPr txBox="1"/>
          <p:nvPr/>
        </p:nvSpPr>
        <p:spPr>
          <a:xfrm>
            <a:off x="7628061" y="2412383"/>
            <a:ext cx="4047675" cy="377989"/>
          </a:xfrm>
          <a:prstGeom prst="rect">
            <a:avLst/>
          </a:prstGeom>
        </p:spPr>
        <p:txBody>
          <a:bodyPr lIns="0" tIns="0" rIns="0" bIns="0" rtlCol="0" anchor="t">
            <a:spAutoFit/>
          </a:bodyPr>
          <a:lstStyle/>
          <a:p>
            <a:pPr defTabSz="609252">
              <a:lnSpc>
                <a:spcPts val="3198"/>
              </a:lnSpc>
              <a:spcBef>
                <a:spcPct val="0"/>
              </a:spcBef>
            </a:pPr>
            <a:r>
              <a:rPr lang="en-US" sz="2132" spc="461">
                <a:solidFill>
                  <a:srgbClr val="365B6D"/>
                </a:solidFill>
                <a:latin typeface="Calibri"/>
                <a:ea typeface="Arimo Bold"/>
              </a:rPr>
              <a:t>「學習歷程檔案資料庫」</a:t>
            </a:r>
          </a:p>
        </p:txBody>
      </p:sp>
      <p:sp>
        <p:nvSpPr>
          <p:cNvPr id="9" name="TextBox 9"/>
          <p:cNvSpPr txBox="1"/>
          <p:nvPr/>
        </p:nvSpPr>
        <p:spPr>
          <a:xfrm>
            <a:off x="3553538" y="4139752"/>
            <a:ext cx="5267190" cy="844205"/>
          </a:xfrm>
          <a:prstGeom prst="rect">
            <a:avLst/>
          </a:prstGeom>
        </p:spPr>
        <p:txBody>
          <a:bodyPr wrap="square" lIns="0" tIns="0" rIns="0" bIns="0" rtlCol="0" anchor="t">
            <a:spAutoFit/>
          </a:bodyPr>
          <a:lstStyle/>
          <a:p>
            <a:pPr algn="ctr" defTabSz="609252">
              <a:lnSpc>
                <a:spcPts val="3358"/>
              </a:lnSpc>
              <a:spcBef>
                <a:spcPct val="0"/>
              </a:spcBef>
            </a:pPr>
            <a:r>
              <a:rPr lang="en-US" sz="2398" spc="518" dirty="0">
                <a:solidFill>
                  <a:srgbClr val="000000"/>
                </a:solidFill>
                <a:latin typeface="Calibri"/>
                <a:ea typeface="Arimo Bold"/>
              </a:rPr>
              <a:t>（</a:t>
            </a:r>
            <a:r>
              <a:rPr lang="en-US" sz="2398" spc="518" dirty="0" err="1">
                <a:solidFill>
                  <a:srgbClr val="000000"/>
                </a:solidFill>
                <a:latin typeface="Calibri"/>
                <a:ea typeface="Arimo Bold"/>
              </a:rPr>
              <a:t>一）強調課程學習成果</a:t>
            </a:r>
            <a:endParaRPr lang="en-US" sz="2398" spc="518" dirty="0">
              <a:solidFill>
                <a:srgbClr val="000000"/>
              </a:solidFill>
              <a:latin typeface="Calibri"/>
              <a:ea typeface="Arimo Bold"/>
            </a:endParaRPr>
          </a:p>
          <a:p>
            <a:pPr algn="ctr" defTabSz="609252">
              <a:lnSpc>
                <a:spcPts val="3358"/>
              </a:lnSpc>
              <a:spcBef>
                <a:spcPct val="0"/>
              </a:spcBef>
            </a:pPr>
            <a:r>
              <a:rPr lang="en-US" sz="2398" spc="518" dirty="0">
                <a:solidFill>
                  <a:srgbClr val="000000"/>
                </a:solidFill>
                <a:latin typeface="Arimo"/>
              </a:rPr>
              <a:t> </a:t>
            </a:r>
          </a:p>
        </p:txBody>
      </p:sp>
      <p:sp>
        <p:nvSpPr>
          <p:cNvPr id="10" name="TextBox 10"/>
          <p:cNvSpPr txBox="1"/>
          <p:nvPr/>
        </p:nvSpPr>
        <p:spPr>
          <a:xfrm>
            <a:off x="3259600" y="4723494"/>
            <a:ext cx="6006099" cy="405945"/>
          </a:xfrm>
          <a:prstGeom prst="rect">
            <a:avLst/>
          </a:prstGeom>
        </p:spPr>
        <p:txBody>
          <a:bodyPr wrap="square" lIns="0" tIns="0" rIns="0" bIns="0" rtlCol="0" anchor="t">
            <a:spAutoFit/>
          </a:bodyPr>
          <a:lstStyle/>
          <a:p>
            <a:pPr algn="ctr" defTabSz="609252">
              <a:lnSpc>
                <a:spcPts val="3358"/>
              </a:lnSpc>
              <a:spcBef>
                <a:spcPct val="0"/>
              </a:spcBef>
            </a:pPr>
            <a:r>
              <a:rPr lang="en-US" sz="2398" spc="518" dirty="0">
                <a:solidFill>
                  <a:srgbClr val="000000"/>
                </a:solidFill>
                <a:latin typeface="Calibri"/>
                <a:ea typeface="Arimo Bold"/>
              </a:rPr>
              <a:t>（</a:t>
            </a:r>
            <a:r>
              <a:rPr lang="en-US" sz="2398" spc="518" dirty="0" err="1">
                <a:solidFill>
                  <a:srgbClr val="000000"/>
                </a:solidFill>
                <a:latin typeface="Calibri"/>
                <a:ea typeface="Arimo Bold"/>
              </a:rPr>
              <a:t>二）納入綜整心得呈現</a:t>
            </a:r>
            <a:endParaRPr lang="en-US" sz="2398" spc="518" dirty="0">
              <a:solidFill>
                <a:srgbClr val="000000"/>
              </a:solidFill>
              <a:latin typeface="Calibri"/>
              <a:ea typeface="Arimo Bold"/>
            </a:endParaRPr>
          </a:p>
        </p:txBody>
      </p:sp>
      <p:sp>
        <p:nvSpPr>
          <p:cNvPr id="11" name="TextBox 11"/>
          <p:cNvSpPr txBox="1"/>
          <p:nvPr/>
        </p:nvSpPr>
        <p:spPr>
          <a:xfrm>
            <a:off x="3276446" y="5352979"/>
            <a:ext cx="5821372" cy="405945"/>
          </a:xfrm>
          <a:prstGeom prst="rect">
            <a:avLst/>
          </a:prstGeom>
        </p:spPr>
        <p:txBody>
          <a:bodyPr wrap="square" lIns="0" tIns="0" rIns="0" bIns="0" rtlCol="0" anchor="t">
            <a:spAutoFit/>
          </a:bodyPr>
          <a:lstStyle/>
          <a:p>
            <a:pPr algn="ctr" defTabSz="609252">
              <a:lnSpc>
                <a:spcPts val="3358"/>
              </a:lnSpc>
              <a:spcBef>
                <a:spcPct val="0"/>
              </a:spcBef>
            </a:pPr>
            <a:r>
              <a:rPr lang="en-US" sz="2398" spc="518" dirty="0">
                <a:solidFill>
                  <a:srgbClr val="000000"/>
                </a:solidFill>
                <a:latin typeface="Calibri"/>
                <a:ea typeface="Arimo Bold"/>
              </a:rPr>
              <a:t>（</a:t>
            </a:r>
            <a:r>
              <a:rPr lang="en-US" sz="2398" spc="518" dirty="0" err="1">
                <a:solidFill>
                  <a:srgbClr val="000000"/>
                </a:solidFill>
                <a:latin typeface="Calibri"/>
                <a:ea typeface="Arimo Bold"/>
              </a:rPr>
              <a:t>三）提早探索生涯興趣</a:t>
            </a:r>
            <a:endParaRPr lang="en-US" sz="2398" spc="518" dirty="0">
              <a:solidFill>
                <a:srgbClr val="000000"/>
              </a:solidFill>
              <a:latin typeface="Calibri"/>
              <a:ea typeface="Arim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TextBox 2"/>
          <p:cNvSpPr txBox="1"/>
          <p:nvPr/>
        </p:nvSpPr>
        <p:spPr>
          <a:xfrm>
            <a:off x="882618" y="404375"/>
            <a:ext cx="8383081" cy="1414683"/>
          </a:xfrm>
          <a:prstGeom prst="rect">
            <a:avLst/>
          </a:prstGeom>
        </p:spPr>
        <p:txBody>
          <a:bodyPr lIns="0" tIns="0" rIns="0" bIns="0" rtlCol="0" anchor="t">
            <a:spAutoFit/>
          </a:bodyPr>
          <a:lstStyle/>
          <a:p>
            <a:pPr defTabSz="609252">
              <a:lnSpc>
                <a:spcPts val="5597"/>
              </a:lnSpc>
            </a:pPr>
            <a:r>
              <a:rPr lang="en-US" sz="4664" spc="1007">
                <a:solidFill>
                  <a:srgbClr val="EE6363"/>
                </a:solidFill>
                <a:latin typeface="Calibri"/>
                <a:ea typeface="Arimo Bold"/>
              </a:rPr>
              <a:t>學習歷程自述</a:t>
            </a:r>
          </a:p>
          <a:p>
            <a:pPr defTabSz="609252">
              <a:lnSpc>
                <a:spcPts val="5597"/>
              </a:lnSpc>
            </a:pPr>
            <a:endParaRPr lang="en-US" sz="4664" spc="1007">
              <a:solidFill>
                <a:srgbClr val="EE6363"/>
              </a:solidFill>
              <a:latin typeface="Calibri"/>
              <a:ea typeface="Arimo Bold"/>
            </a:endParaRPr>
          </a:p>
        </p:txBody>
      </p:sp>
      <p:sp>
        <p:nvSpPr>
          <p:cNvPr id="3" name="TextBox 3"/>
          <p:cNvSpPr txBox="1"/>
          <p:nvPr/>
        </p:nvSpPr>
        <p:spPr>
          <a:xfrm>
            <a:off x="914856" y="1445814"/>
            <a:ext cx="6790488" cy="1467453"/>
          </a:xfrm>
          <a:prstGeom prst="rect">
            <a:avLst/>
          </a:prstGeom>
        </p:spPr>
        <p:txBody>
          <a:bodyPr wrap="square" lIns="0" tIns="0" rIns="0" bIns="0" rtlCol="0" anchor="t">
            <a:spAutoFit/>
          </a:bodyPr>
          <a:lstStyle/>
          <a:p>
            <a:pPr defTabSz="609252">
              <a:lnSpc>
                <a:spcPts val="3918"/>
              </a:lnSpc>
              <a:spcBef>
                <a:spcPct val="0"/>
              </a:spcBef>
            </a:pPr>
            <a:r>
              <a:rPr lang="en-US" sz="2798" spc="604" dirty="0">
                <a:solidFill>
                  <a:srgbClr val="000000"/>
                </a:solidFill>
                <a:latin typeface="Arimo"/>
                <a:ea typeface="Arimo"/>
              </a:rPr>
              <a:t>1.高中學習歷程反思 </a:t>
            </a:r>
          </a:p>
          <a:p>
            <a:pPr defTabSz="609252">
              <a:lnSpc>
                <a:spcPts val="3918"/>
              </a:lnSpc>
              <a:spcBef>
                <a:spcPct val="0"/>
              </a:spcBef>
            </a:pPr>
            <a:r>
              <a:rPr lang="en-US" sz="2798" spc="604" dirty="0">
                <a:solidFill>
                  <a:srgbClr val="000000"/>
                </a:solidFill>
                <a:latin typeface="Arimo"/>
                <a:ea typeface="Arimo"/>
              </a:rPr>
              <a:t>2.就讀動機 </a:t>
            </a:r>
          </a:p>
          <a:p>
            <a:pPr defTabSz="609252">
              <a:lnSpc>
                <a:spcPts val="3918"/>
              </a:lnSpc>
              <a:spcBef>
                <a:spcPct val="0"/>
              </a:spcBef>
            </a:pPr>
            <a:r>
              <a:rPr lang="en-US" sz="2798" spc="604" dirty="0">
                <a:solidFill>
                  <a:srgbClr val="000000"/>
                </a:solidFill>
                <a:latin typeface="Arimo"/>
                <a:ea typeface="Arimo"/>
              </a:rPr>
              <a:t>3.未來學習計畫與生涯規劃</a:t>
            </a:r>
          </a:p>
        </p:txBody>
      </p:sp>
      <p:sp>
        <p:nvSpPr>
          <p:cNvPr id="4" name="AutoShape 4"/>
          <p:cNvSpPr/>
          <p:nvPr/>
        </p:nvSpPr>
        <p:spPr>
          <a:xfrm flipH="1">
            <a:off x="6684941" y="604492"/>
            <a:ext cx="849715" cy="5393972"/>
          </a:xfrm>
          <a:prstGeom prst="line">
            <a:avLst/>
          </a:prstGeom>
          <a:ln w="9525" cap="flat">
            <a:solidFill>
              <a:srgbClr val="289DD2"/>
            </a:solidFill>
            <a:prstDash val="solid"/>
            <a:headEnd type="none" w="sm" len="sm"/>
            <a:tailEnd type="none" w="sm" len="sm"/>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12" name="TextBox 12"/>
          <p:cNvSpPr txBox="1"/>
          <p:nvPr/>
        </p:nvSpPr>
        <p:spPr>
          <a:xfrm rot="-370294">
            <a:off x="-597763" y="3767288"/>
            <a:ext cx="4565633" cy="711028"/>
          </a:xfrm>
          <a:prstGeom prst="rect">
            <a:avLst/>
          </a:prstGeom>
        </p:spPr>
        <p:txBody>
          <a:bodyPr lIns="0" tIns="0" rIns="0" bIns="0" rtlCol="0" anchor="t">
            <a:spAutoFit/>
          </a:bodyPr>
          <a:lstStyle/>
          <a:p>
            <a:pPr algn="ctr" defTabSz="609252">
              <a:lnSpc>
                <a:spcPts val="5530"/>
              </a:lnSpc>
            </a:pPr>
            <a:r>
              <a:rPr lang="en-US" sz="5530" dirty="0" err="1">
                <a:solidFill>
                  <a:srgbClr val="FAF1B3"/>
                </a:solidFill>
                <a:highlight>
                  <a:srgbClr val="FF0000"/>
                </a:highlight>
                <a:latin typeface="Calibri"/>
                <a:ea typeface="Bloc Bold"/>
              </a:rPr>
              <a:t>證據</a:t>
            </a:r>
            <a:endParaRPr lang="en-US" sz="5530" dirty="0">
              <a:solidFill>
                <a:srgbClr val="FAF1B3"/>
              </a:solidFill>
              <a:highlight>
                <a:srgbClr val="FF0000"/>
              </a:highlight>
              <a:latin typeface="Calibri"/>
              <a:ea typeface="Bloc Bold"/>
            </a:endParaRPr>
          </a:p>
        </p:txBody>
      </p:sp>
      <p:sp>
        <p:nvSpPr>
          <p:cNvPr id="13" name="TextBox 13"/>
          <p:cNvSpPr txBox="1"/>
          <p:nvPr/>
        </p:nvSpPr>
        <p:spPr>
          <a:xfrm rot="108192">
            <a:off x="1713026" y="4033988"/>
            <a:ext cx="4565633" cy="711028"/>
          </a:xfrm>
          <a:prstGeom prst="rect">
            <a:avLst/>
          </a:prstGeom>
        </p:spPr>
        <p:txBody>
          <a:bodyPr lIns="0" tIns="0" rIns="0" bIns="0" rtlCol="0" anchor="t">
            <a:spAutoFit/>
          </a:bodyPr>
          <a:lstStyle/>
          <a:p>
            <a:pPr algn="ctr" defTabSz="609252">
              <a:lnSpc>
                <a:spcPts val="5530"/>
              </a:lnSpc>
            </a:pPr>
            <a:r>
              <a:rPr lang="en-US" sz="5530" dirty="0" err="1">
                <a:solidFill>
                  <a:srgbClr val="FAF1B3"/>
                </a:solidFill>
                <a:highlight>
                  <a:srgbClr val="FF0000"/>
                </a:highlight>
                <a:latin typeface="Calibri"/>
                <a:ea typeface="Bloc Bold"/>
              </a:rPr>
              <a:t>主張</a:t>
            </a:r>
            <a:endParaRPr lang="en-US" sz="5530" dirty="0">
              <a:solidFill>
                <a:srgbClr val="FAF1B3"/>
              </a:solidFill>
              <a:highlight>
                <a:srgbClr val="FF0000"/>
              </a:highlight>
              <a:latin typeface="Calibri"/>
              <a:ea typeface="Bloc Bold"/>
            </a:endParaRPr>
          </a:p>
        </p:txBody>
      </p:sp>
      <p:sp>
        <p:nvSpPr>
          <p:cNvPr id="14" name="TextBox 14"/>
          <p:cNvSpPr txBox="1"/>
          <p:nvPr/>
        </p:nvSpPr>
        <p:spPr>
          <a:xfrm rot="-126789">
            <a:off x="929871" y="5343517"/>
            <a:ext cx="4565633" cy="711028"/>
          </a:xfrm>
          <a:prstGeom prst="rect">
            <a:avLst/>
          </a:prstGeom>
        </p:spPr>
        <p:txBody>
          <a:bodyPr lIns="0" tIns="0" rIns="0" bIns="0" rtlCol="0" anchor="t">
            <a:spAutoFit/>
          </a:bodyPr>
          <a:lstStyle/>
          <a:p>
            <a:pPr algn="ctr" defTabSz="609252">
              <a:lnSpc>
                <a:spcPts val="5530"/>
              </a:lnSpc>
            </a:pPr>
            <a:r>
              <a:rPr lang="en-US" sz="5530" dirty="0" err="1">
                <a:solidFill>
                  <a:srgbClr val="FAF1B3"/>
                </a:solidFill>
                <a:highlight>
                  <a:srgbClr val="FF0000"/>
                </a:highlight>
                <a:latin typeface="Calibri"/>
                <a:ea typeface="Bloc Bold"/>
              </a:rPr>
              <a:t>論述</a:t>
            </a:r>
            <a:endParaRPr lang="en-US" sz="5530" dirty="0">
              <a:solidFill>
                <a:srgbClr val="FAF1B3"/>
              </a:solidFill>
              <a:highlight>
                <a:srgbClr val="FF0000"/>
              </a:highlight>
              <a:latin typeface="Calibri"/>
              <a:ea typeface="Bloc Bold"/>
            </a:endParaRPr>
          </a:p>
        </p:txBody>
      </p:sp>
      <p:pic>
        <p:nvPicPr>
          <p:cNvPr id="5" name="圖片 4">
            <a:extLst>
              <a:ext uri="{FF2B5EF4-FFF2-40B4-BE49-F238E27FC236}">
                <a16:creationId xmlns:a16="http://schemas.microsoft.com/office/drawing/2014/main" id="{7E9F95E2-130C-BA74-0E31-B79549EDB3D4}"/>
              </a:ext>
            </a:extLst>
          </p:cNvPr>
          <p:cNvPicPr>
            <a:picLocks noChangeAspect="1"/>
          </p:cNvPicPr>
          <p:nvPr/>
        </p:nvPicPr>
        <p:blipFill>
          <a:blip r:embed="rId2"/>
          <a:stretch>
            <a:fillRect/>
          </a:stretch>
        </p:blipFill>
        <p:spPr>
          <a:xfrm>
            <a:off x="8101569" y="2362567"/>
            <a:ext cx="3670110" cy="26763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301619" y="1797407"/>
            <a:ext cx="3478705" cy="1453181"/>
            <a:chOff x="0" y="0"/>
            <a:chExt cx="3939064" cy="1645490"/>
          </a:xfrm>
        </p:grpSpPr>
        <p:sp>
          <p:nvSpPr>
            <p:cNvPr id="3" name="Freeform 3"/>
            <p:cNvSpPr/>
            <p:nvPr/>
          </p:nvSpPr>
          <p:spPr>
            <a:xfrm>
              <a:off x="0" y="0"/>
              <a:ext cx="3939065" cy="1645490"/>
            </a:xfrm>
            <a:custGeom>
              <a:avLst/>
              <a:gdLst/>
              <a:ahLst/>
              <a:cxnLst/>
              <a:rect l="l" t="t" r="r" b="b"/>
              <a:pathLst>
                <a:path w="3939065" h="1645490">
                  <a:moveTo>
                    <a:pt x="44482" y="0"/>
                  </a:moveTo>
                  <a:lnTo>
                    <a:pt x="3894582" y="0"/>
                  </a:lnTo>
                  <a:cubicBezTo>
                    <a:pt x="3919149" y="0"/>
                    <a:pt x="3939065" y="19915"/>
                    <a:pt x="3939065" y="44482"/>
                  </a:cubicBezTo>
                  <a:lnTo>
                    <a:pt x="3939065" y="1601008"/>
                  </a:lnTo>
                  <a:cubicBezTo>
                    <a:pt x="3939065" y="1625575"/>
                    <a:pt x="3919149" y="1645490"/>
                    <a:pt x="3894582" y="1645490"/>
                  </a:cubicBezTo>
                  <a:lnTo>
                    <a:pt x="44482" y="1645490"/>
                  </a:lnTo>
                  <a:cubicBezTo>
                    <a:pt x="19915" y="1645490"/>
                    <a:pt x="0" y="1625575"/>
                    <a:pt x="0" y="1601008"/>
                  </a:cubicBezTo>
                  <a:lnTo>
                    <a:pt x="0" y="44482"/>
                  </a:lnTo>
                  <a:cubicBezTo>
                    <a:pt x="0" y="19915"/>
                    <a:pt x="19915" y="0"/>
                    <a:pt x="44482" y="0"/>
                  </a:cubicBezTo>
                  <a:close/>
                </a:path>
              </a:pathLst>
            </a:custGeom>
            <a:solidFill>
              <a:srgbClr val="F2F1EC"/>
            </a:solidFill>
            <a:ln w="19050" cap="rnd">
              <a:solidFill>
                <a:srgbClr val="000000"/>
              </a:solidFill>
              <a:prstDash val="solid"/>
              <a:round/>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4" name="TextBox 4"/>
            <p:cNvSpPr txBox="1"/>
            <p:nvPr/>
          </p:nvSpPr>
          <p:spPr>
            <a:xfrm>
              <a:off x="0" y="-57150"/>
              <a:ext cx="3939064" cy="1702640"/>
            </a:xfrm>
            <a:prstGeom prst="rect">
              <a:avLst/>
            </a:prstGeom>
          </p:spPr>
          <p:txBody>
            <a:bodyPr lIns="169227" tIns="169227" rIns="169227" bIns="169227" rtlCol="0" anchor="ctr"/>
            <a:lstStyle/>
            <a:p>
              <a:pPr defTabSz="609252">
                <a:lnSpc>
                  <a:spcPts val="2238"/>
                </a:lnSpc>
              </a:pPr>
              <a:endParaRPr sz="1199">
                <a:solidFill>
                  <a:prstClr val="black"/>
                </a:solidFill>
                <a:latin typeface="Calibri"/>
              </a:endParaRPr>
            </a:p>
          </p:txBody>
        </p:sp>
      </p:grpSp>
      <p:sp>
        <p:nvSpPr>
          <p:cNvPr id="5" name="Freeform 5">
            <a:hlinkClick r:id="rId2" tooltip="https://gitmind.com/tw/"/>
          </p:cNvPr>
          <p:cNvSpPr/>
          <p:nvPr/>
        </p:nvSpPr>
        <p:spPr>
          <a:xfrm>
            <a:off x="495418" y="2164305"/>
            <a:ext cx="3091108" cy="719385"/>
          </a:xfrm>
          <a:custGeom>
            <a:avLst/>
            <a:gdLst/>
            <a:ahLst/>
            <a:cxnLst/>
            <a:rect l="l" t="t" r="r" b="b"/>
            <a:pathLst>
              <a:path w="4639591" h="1079759">
                <a:moveTo>
                  <a:pt x="0" y="0"/>
                </a:moveTo>
                <a:lnTo>
                  <a:pt x="4639591" y="0"/>
                </a:lnTo>
                <a:lnTo>
                  <a:pt x="4639591" y="1079759"/>
                </a:lnTo>
                <a:lnTo>
                  <a:pt x="0" y="10797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6" name="Freeform 6"/>
          <p:cNvSpPr/>
          <p:nvPr/>
        </p:nvSpPr>
        <p:spPr>
          <a:xfrm>
            <a:off x="495418" y="3498081"/>
            <a:ext cx="2755259" cy="2755259"/>
          </a:xfrm>
          <a:custGeom>
            <a:avLst/>
            <a:gdLst/>
            <a:ahLst/>
            <a:cxnLst/>
            <a:rect l="l" t="t" r="r" b="b"/>
            <a:pathLst>
              <a:path w="4135500" h="4135500">
                <a:moveTo>
                  <a:pt x="0" y="0"/>
                </a:moveTo>
                <a:lnTo>
                  <a:pt x="4135500" y="0"/>
                </a:lnTo>
                <a:lnTo>
                  <a:pt x="4135500" y="4135500"/>
                </a:lnTo>
                <a:lnTo>
                  <a:pt x="0" y="4135500"/>
                </a:lnTo>
                <a:lnTo>
                  <a:pt x="0" y="0"/>
                </a:lnTo>
                <a:close/>
              </a:path>
            </a:pathLst>
          </a:custGeom>
          <a:blipFill>
            <a:blip r:embed="rId5"/>
            <a:stretch>
              <a:fillRect/>
            </a:stretch>
          </a:blipFill>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7" name="Freeform 7"/>
          <p:cNvSpPr/>
          <p:nvPr/>
        </p:nvSpPr>
        <p:spPr>
          <a:xfrm>
            <a:off x="3465493" y="-246095"/>
            <a:ext cx="8326183" cy="7350189"/>
          </a:xfrm>
          <a:custGeom>
            <a:avLst/>
            <a:gdLst/>
            <a:ahLst/>
            <a:cxnLst/>
            <a:rect l="l" t="t" r="r" b="b"/>
            <a:pathLst>
              <a:path w="12497164" h="11032248">
                <a:moveTo>
                  <a:pt x="0" y="0"/>
                </a:moveTo>
                <a:lnTo>
                  <a:pt x="12497164" y="0"/>
                </a:lnTo>
                <a:lnTo>
                  <a:pt x="12497164" y="11032248"/>
                </a:lnTo>
                <a:lnTo>
                  <a:pt x="0" y="11032248"/>
                </a:lnTo>
                <a:lnTo>
                  <a:pt x="0" y="0"/>
                </a:lnTo>
                <a:close/>
              </a:path>
            </a:pathLst>
          </a:custGeom>
          <a:blipFill>
            <a:blip r:embed="rId6"/>
            <a:stretch>
              <a:fillRect/>
            </a:stretch>
          </a:blipFill>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8" name="TextBox 8"/>
          <p:cNvSpPr txBox="1"/>
          <p:nvPr/>
        </p:nvSpPr>
        <p:spPr>
          <a:xfrm>
            <a:off x="495417" y="902516"/>
            <a:ext cx="3619536" cy="628377"/>
          </a:xfrm>
          <a:prstGeom prst="rect">
            <a:avLst/>
          </a:prstGeom>
        </p:spPr>
        <p:txBody>
          <a:bodyPr lIns="0" tIns="0" rIns="0" bIns="0" rtlCol="0" anchor="t">
            <a:spAutoFit/>
          </a:bodyPr>
          <a:lstStyle/>
          <a:p>
            <a:pPr defTabSz="609252">
              <a:lnSpc>
                <a:spcPts val="4854"/>
              </a:lnSpc>
            </a:pPr>
            <a:r>
              <a:rPr lang="en-US" sz="4414" spc="953">
                <a:solidFill>
                  <a:srgbClr val="365B6D"/>
                </a:solidFill>
                <a:latin typeface="Arimo"/>
                <a:ea typeface="Arimo"/>
              </a:rPr>
              <a:t>學習歷程1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4308752" y="1040206"/>
            <a:ext cx="7839086" cy="5581972"/>
            <a:chOff x="0" y="0"/>
            <a:chExt cx="3098879" cy="2206617"/>
          </a:xfrm>
        </p:grpSpPr>
        <p:sp>
          <p:nvSpPr>
            <p:cNvPr id="3" name="Freeform 3"/>
            <p:cNvSpPr/>
            <p:nvPr/>
          </p:nvSpPr>
          <p:spPr>
            <a:xfrm>
              <a:off x="0" y="0"/>
              <a:ext cx="3098879" cy="2206617"/>
            </a:xfrm>
            <a:custGeom>
              <a:avLst/>
              <a:gdLst/>
              <a:ahLst/>
              <a:cxnLst/>
              <a:rect l="l" t="t" r="r" b="b"/>
              <a:pathLst>
                <a:path w="3098879" h="2206617">
                  <a:moveTo>
                    <a:pt x="8554" y="0"/>
                  </a:moveTo>
                  <a:lnTo>
                    <a:pt x="3090326" y="0"/>
                  </a:lnTo>
                  <a:cubicBezTo>
                    <a:pt x="3092594" y="0"/>
                    <a:pt x="3094770" y="901"/>
                    <a:pt x="3096374" y="2505"/>
                  </a:cubicBezTo>
                  <a:cubicBezTo>
                    <a:pt x="3097978" y="4110"/>
                    <a:pt x="3098879" y="6285"/>
                    <a:pt x="3098879" y="8554"/>
                  </a:cubicBezTo>
                  <a:lnTo>
                    <a:pt x="3098879" y="2198063"/>
                  </a:lnTo>
                  <a:cubicBezTo>
                    <a:pt x="3098879" y="2200331"/>
                    <a:pt x="3097978" y="2202507"/>
                    <a:pt x="3096374" y="2204111"/>
                  </a:cubicBezTo>
                  <a:cubicBezTo>
                    <a:pt x="3094770" y="2205716"/>
                    <a:pt x="3092594" y="2206617"/>
                    <a:pt x="3090326" y="2206617"/>
                  </a:cubicBezTo>
                  <a:lnTo>
                    <a:pt x="8554" y="2206617"/>
                  </a:lnTo>
                  <a:cubicBezTo>
                    <a:pt x="6285" y="2206617"/>
                    <a:pt x="4110" y="2205716"/>
                    <a:pt x="2505" y="2204111"/>
                  </a:cubicBezTo>
                  <a:cubicBezTo>
                    <a:pt x="901" y="2202507"/>
                    <a:pt x="0" y="2200331"/>
                    <a:pt x="0" y="2198063"/>
                  </a:cubicBezTo>
                  <a:lnTo>
                    <a:pt x="0" y="8554"/>
                  </a:lnTo>
                  <a:cubicBezTo>
                    <a:pt x="0" y="6285"/>
                    <a:pt x="901" y="4110"/>
                    <a:pt x="2505" y="2505"/>
                  </a:cubicBezTo>
                  <a:cubicBezTo>
                    <a:pt x="4110" y="901"/>
                    <a:pt x="6285" y="0"/>
                    <a:pt x="8554" y="0"/>
                  </a:cubicBezTo>
                  <a:close/>
                </a:path>
              </a:pathLst>
            </a:custGeom>
            <a:solidFill>
              <a:srgbClr val="F2F1EC"/>
            </a:solidFill>
            <a:ln cap="sq">
              <a:noFill/>
              <a:prstDash val="solid"/>
              <a:miter/>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4" name="TextBox 4"/>
            <p:cNvSpPr txBox="1"/>
            <p:nvPr/>
          </p:nvSpPr>
          <p:spPr>
            <a:xfrm>
              <a:off x="0" y="-133350"/>
              <a:ext cx="3098879" cy="2339967"/>
            </a:xfrm>
            <a:prstGeom prst="rect">
              <a:avLst/>
            </a:prstGeom>
          </p:spPr>
          <p:txBody>
            <a:bodyPr lIns="169227" tIns="169227" rIns="169227" bIns="169227" rtlCol="0" anchor="t"/>
            <a:lstStyle/>
            <a:p>
              <a:pPr defTabSz="609252">
                <a:lnSpc>
                  <a:spcPts val="3598"/>
                </a:lnSpc>
              </a:pPr>
              <a:r>
                <a:rPr lang="en-US" sz="2398" spc="518" dirty="0">
                  <a:solidFill>
                    <a:srgbClr val="365B6D"/>
                  </a:solidFill>
                  <a:latin typeface="Arimo Bold"/>
                  <a:ea typeface="Arimo Bold"/>
                </a:rPr>
                <a:t>【步驟1】</a:t>
              </a:r>
            </a:p>
            <a:p>
              <a:pPr defTabSz="609252">
                <a:lnSpc>
                  <a:spcPts val="3198"/>
                </a:lnSpc>
              </a:pPr>
              <a:r>
                <a:rPr lang="en-US" sz="2132" spc="461" dirty="0" err="1">
                  <a:solidFill>
                    <a:srgbClr val="41C1BA"/>
                  </a:solidFill>
                  <a:latin typeface="Arimo Bold"/>
                  <a:ea typeface="Arimo Bold"/>
                </a:rPr>
                <a:t>請chatGP擔任審查委員，說明想要撰寫的學習歷程、申</a:t>
              </a:r>
              <a:r>
                <a:rPr lang="en-US" sz="2132" spc="461" dirty="0" err="1">
                  <a:solidFill>
                    <a:srgbClr val="41C1BA"/>
                  </a:solidFill>
                  <a:latin typeface="Calibri"/>
                  <a:ea typeface="Arimo Bold"/>
                </a:rPr>
                <a:t>請的學校，結合自己的特質能力</a:t>
              </a:r>
              <a:r>
                <a:rPr lang="en-US" sz="2132" spc="461" dirty="0">
                  <a:solidFill>
                    <a:srgbClr val="41C1BA"/>
                  </a:solidFill>
                  <a:latin typeface="Calibri"/>
                  <a:ea typeface="Arimo Bold"/>
                </a:rPr>
                <a:t>。</a:t>
              </a:r>
            </a:p>
            <a:p>
              <a:pPr defTabSz="609252">
                <a:lnSpc>
                  <a:spcPts val="2798"/>
                </a:lnSpc>
              </a:pPr>
              <a:r>
                <a:rPr lang="en-US" sz="1865" spc="402" dirty="0" err="1">
                  <a:solidFill>
                    <a:srgbClr val="191919"/>
                  </a:solidFill>
                  <a:latin typeface="Calibri"/>
                  <a:ea typeface="Arimo"/>
                </a:rPr>
                <a:t>指令</a:t>
              </a:r>
              <a:r>
                <a:rPr lang="en-US" sz="1865" spc="402" dirty="0">
                  <a:solidFill>
                    <a:srgbClr val="191919"/>
                  </a:solidFill>
                  <a:latin typeface="Calibri"/>
                  <a:ea typeface="Arimo"/>
                </a:rPr>
                <a:t>：</a:t>
              </a:r>
            </a:p>
            <a:p>
              <a:pPr defTabSz="609252">
                <a:lnSpc>
                  <a:spcPts val="2798"/>
                </a:lnSpc>
              </a:pPr>
              <a:r>
                <a:rPr lang="en-US" sz="1865" spc="402" dirty="0" err="1">
                  <a:solidFill>
                    <a:srgbClr val="191919"/>
                  </a:solidFill>
                  <a:latin typeface="Arimo"/>
                  <a:ea typeface="Arimo"/>
                </a:rPr>
                <a:t>你是一個撰寫學習歷程當案的專家，需要撰寫一篇關</a:t>
              </a:r>
              <a:r>
                <a:rPr lang="en-US" sz="1865" spc="402" dirty="0">
                  <a:solidFill>
                    <a:srgbClr val="191919"/>
                  </a:solidFill>
                  <a:latin typeface="Arimo"/>
                  <a:ea typeface="Arimo"/>
                </a:rPr>
                <a:t>   於我的學習歷程自述，用於申請臺灣大學中文系。我想強調我的閱讀理解、自主學習能力。我喜歡台灣大學的自由學風，人文薈萃。特別是是我敬仰的作家白先勇、陳若曦等人也是台大畢業。我對於小說創作特別有天份、特別喜歡研究電影戲劇的人物。希望在台大求學的日子能學好文學理論的基礎，開展創作的視野。500字</a:t>
              </a:r>
            </a:p>
          </p:txBody>
        </p:sp>
      </p:grpSp>
      <p:sp>
        <p:nvSpPr>
          <p:cNvPr id="5" name="TextBox 5"/>
          <p:cNvSpPr txBox="1"/>
          <p:nvPr/>
        </p:nvSpPr>
        <p:spPr>
          <a:xfrm>
            <a:off x="689216" y="911572"/>
            <a:ext cx="3619536" cy="1256754"/>
          </a:xfrm>
          <a:prstGeom prst="rect">
            <a:avLst/>
          </a:prstGeom>
        </p:spPr>
        <p:txBody>
          <a:bodyPr lIns="0" tIns="0" rIns="0" bIns="0" rtlCol="0" anchor="t">
            <a:spAutoFit/>
          </a:bodyPr>
          <a:lstStyle/>
          <a:p>
            <a:pPr defTabSz="609252">
              <a:lnSpc>
                <a:spcPts val="4854"/>
              </a:lnSpc>
            </a:pPr>
            <a:r>
              <a:rPr lang="en-US" sz="4414" spc="953" dirty="0" err="1">
                <a:solidFill>
                  <a:srgbClr val="365B6D"/>
                </a:solidFill>
                <a:latin typeface="Arimo"/>
                <a:ea typeface="Arimo"/>
              </a:rPr>
              <a:t>學習歷程</a:t>
            </a:r>
            <a:endParaRPr lang="en-US" sz="4414" spc="953" dirty="0">
              <a:solidFill>
                <a:srgbClr val="365B6D"/>
              </a:solidFill>
              <a:latin typeface="Arimo"/>
              <a:ea typeface="Arimo"/>
            </a:endParaRPr>
          </a:p>
          <a:p>
            <a:pPr defTabSz="609252">
              <a:lnSpc>
                <a:spcPts val="4854"/>
              </a:lnSpc>
            </a:pPr>
            <a:endParaRPr lang="en-US" sz="4414" spc="953" dirty="0">
              <a:solidFill>
                <a:srgbClr val="365B6D"/>
              </a:solidFill>
              <a:latin typeface="Arimo"/>
              <a:ea typeface="Arimo"/>
            </a:endParaRPr>
          </a:p>
        </p:txBody>
      </p:sp>
      <p:grpSp>
        <p:nvGrpSpPr>
          <p:cNvPr id="6" name="Group 6"/>
          <p:cNvGrpSpPr/>
          <p:nvPr/>
        </p:nvGrpSpPr>
        <p:grpSpPr>
          <a:xfrm>
            <a:off x="532844" y="1797407"/>
            <a:ext cx="3478705" cy="1453181"/>
            <a:chOff x="0" y="0"/>
            <a:chExt cx="3939064" cy="1645490"/>
          </a:xfrm>
        </p:grpSpPr>
        <p:sp>
          <p:nvSpPr>
            <p:cNvPr id="7" name="Freeform 7"/>
            <p:cNvSpPr/>
            <p:nvPr/>
          </p:nvSpPr>
          <p:spPr>
            <a:xfrm>
              <a:off x="0" y="0"/>
              <a:ext cx="3939065" cy="1645490"/>
            </a:xfrm>
            <a:custGeom>
              <a:avLst/>
              <a:gdLst/>
              <a:ahLst/>
              <a:cxnLst/>
              <a:rect l="l" t="t" r="r" b="b"/>
              <a:pathLst>
                <a:path w="3939065" h="1645490">
                  <a:moveTo>
                    <a:pt x="44482" y="0"/>
                  </a:moveTo>
                  <a:lnTo>
                    <a:pt x="3894582" y="0"/>
                  </a:lnTo>
                  <a:cubicBezTo>
                    <a:pt x="3919149" y="0"/>
                    <a:pt x="3939065" y="19915"/>
                    <a:pt x="3939065" y="44482"/>
                  </a:cubicBezTo>
                  <a:lnTo>
                    <a:pt x="3939065" y="1601008"/>
                  </a:lnTo>
                  <a:cubicBezTo>
                    <a:pt x="3939065" y="1625575"/>
                    <a:pt x="3919149" y="1645490"/>
                    <a:pt x="3894582" y="1645490"/>
                  </a:cubicBezTo>
                  <a:lnTo>
                    <a:pt x="44482" y="1645490"/>
                  </a:lnTo>
                  <a:cubicBezTo>
                    <a:pt x="19915" y="1645490"/>
                    <a:pt x="0" y="1625575"/>
                    <a:pt x="0" y="1601008"/>
                  </a:cubicBezTo>
                  <a:lnTo>
                    <a:pt x="0" y="44482"/>
                  </a:lnTo>
                  <a:cubicBezTo>
                    <a:pt x="0" y="19915"/>
                    <a:pt x="19915" y="0"/>
                    <a:pt x="44482" y="0"/>
                  </a:cubicBezTo>
                  <a:close/>
                </a:path>
              </a:pathLst>
            </a:custGeom>
            <a:solidFill>
              <a:srgbClr val="F2F1EC"/>
            </a:solidFill>
            <a:ln w="19050" cap="rnd">
              <a:solidFill>
                <a:srgbClr val="000000"/>
              </a:solidFill>
              <a:prstDash val="solid"/>
              <a:round/>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8" name="TextBox 8"/>
            <p:cNvSpPr txBox="1"/>
            <p:nvPr/>
          </p:nvSpPr>
          <p:spPr>
            <a:xfrm>
              <a:off x="0" y="-57150"/>
              <a:ext cx="3939064" cy="1702640"/>
            </a:xfrm>
            <a:prstGeom prst="rect">
              <a:avLst/>
            </a:prstGeom>
          </p:spPr>
          <p:txBody>
            <a:bodyPr lIns="169227" tIns="169227" rIns="169227" bIns="169227" rtlCol="0" anchor="ctr"/>
            <a:lstStyle/>
            <a:p>
              <a:pPr defTabSz="609252">
                <a:lnSpc>
                  <a:spcPts val="2238"/>
                </a:lnSpc>
              </a:pPr>
              <a:r>
                <a:rPr lang="en-US" sz="1599" spc="345">
                  <a:solidFill>
                    <a:srgbClr val="365B6D"/>
                  </a:solidFill>
                  <a:latin typeface="Arimo"/>
                  <a:ea typeface="Arimo"/>
                </a:rPr>
                <a:t> CHATGPT生成＋檢查修正</a:t>
              </a:r>
            </a:p>
          </p:txBody>
        </p:sp>
      </p:grpSp>
      <p:sp>
        <p:nvSpPr>
          <p:cNvPr id="9" name="Freeform 9"/>
          <p:cNvSpPr/>
          <p:nvPr/>
        </p:nvSpPr>
        <p:spPr>
          <a:xfrm>
            <a:off x="532844" y="3608421"/>
            <a:ext cx="3374457" cy="2308839"/>
          </a:xfrm>
          <a:custGeom>
            <a:avLst/>
            <a:gdLst/>
            <a:ahLst/>
            <a:cxnLst/>
            <a:rect l="l" t="t" r="r" b="b"/>
            <a:pathLst>
              <a:path w="5064883" h="3465446">
                <a:moveTo>
                  <a:pt x="0" y="0"/>
                </a:moveTo>
                <a:lnTo>
                  <a:pt x="5064883" y="0"/>
                </a:lnTo>
                <a:lnTo>
                  <a:pt x="5064883" y="3465447"/>
                </a:lnTo>
                <a:lnTo>
                  <a:pt x="0" y="3465447"/>
                </a:lnTo>
                <a:lnTo>
                  <a:pt x="0" y="0"/>
                </a:lnTo>
                <a:close/>
              </a:path>
            </a:pathLst>
          </a:custGeom>
          <a:blipFill>
            <a:blip r:embed="rId2"/>
            <a:stretch>
              <a:fillRect/>
            </a:stretch>
          </a:blipFill>
        </p:spPr>
        <p:txBody>
          <a:bodyPr/>
          <a:lstStyle/>
          <a:p>
            <a:pPr defTabSz="609252"/>
            <a:endParaRPr lang="zh-TW" altLang="en-US" sz="1199">
              <a:solidFill>
                <a:prstClr val="black"/>
              </a:solidFill>
              <a:latin typeface="Calibri"/>
              <a:ea typeface="新細明體" panose="02020500000000000000" pitchFamily="18"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4308752" y="1036561"/>
            <a:ext cx="7879401" cy="3562091"/>
            <a:chOff x="0" y="0"/>
            <a:chExt cx="3114816" cy="1408135"/>
          </a:xfrm>
        </p:grpSpPr>
        <p:sp>
          <p:nvSpPr>
            <p:cNvPr id="3" name="Freeform 3"/>
            <p:cNvSpPr/>
            <p:nvPr/>
          </p:nvSpPr>
          <p:spPr>
            <a:xfrm>
              <a:off x="0" y="0"/>
              <a:ext cx="3114816" cy="1408135"/>
            </a:xfrm>
            <a:custGeom>
              <a:avLst/>
              <a:gdLst/>
              <a:ahLst/>
              <a:cxnLst/>
              <a:rect l="l" t="t" r="r" b="b"/>
              <a:pathLst>
                <a:path w="3114816" h="1408135">
                  <a:moveTo>
                    <a:pt x="8510" y="0"/>
                  </a:moveTo>
                  <a:lnTo>
                    <a:pt x="3106306" y="0"/>
                  </a:lnTo>
                  <a:cubicBezTo>
                    <a:pt x="3108563" y="0"/>
                    <a:pt x="3110727" y="897"/>
                    <a:pt x="3112323" y="2493"/>
                  </a:cubicBezTo>
                  <a:cubicBezTo>
                    <a:pt x="3113919" y="4088"/>
                    <a:pt x="3114816" y="6253"/>
                    <a:pt x="3114816" y="8510"/>
                  </a:cubicBezTo>
                  <a:lnTo>
                    <a:pt x="3114816" y="1399625"/>
                  </a:lnTo>
                  <a:cubicBezTo>
                    <a:pt x="3114816" y="1404325"/>
                    <a:pt x="3111006" y="1408135"/>
                    <a:pt x="3106306" y="1408135"/>
                  </a:cubicBezTo>
                  <a:lnTo>
                    <a:pt x="8510" y="1408135"/>
                  </a:lnTo>
                  <a:cubicBezTo>
                    <a:pt x="6253" y="1408135"/>
                    <a:pt x="4088" y="1407238"/>
                    <a:pt x="2493" y="1405642"/>
                  </a:cubicBezTo>
                  <a:cubicBezTo>
                    <a:pt x="897" y="1404046"/>
                    <a:pt x="0" y="1401882"/>
                    <a:pt x="0" y="1399625"/>
                  </a:cubicBezTo>
                  <a:lnTo>
                    <a:pt x="0" y="8510"/>
                  </a:lnTo>
                  <a:cubicBezTo>
                    <a:pt x="0" y="6253"/>
                    <a:pt x="897" y="4088"/>
                    <a:pt x="2493" y="2493"/>
                  </a:cubicBezTo>
                  <a:cubicBezTo>
                    <a:pt x="4088" y="897"/>
                    <a:pt x="6253" y="0"/>
                    <a:pt x="8510" y="0"/>
                  </a:cubicBezTo>
                  <a:close/>
                </a:path>
              </a:pathLst>
            </a:custGeom>
            <a:solidFill>
              <a:srgbClr val="F2F1EC"/>
            </a:solidFill>
            <a:ln cap="sq">
              <a:noFill/>
              <a:prstDash val="solid"/>
              <a:miter/>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4" name="TextBox 4"/>
            <p:cNvSpPr txBox="1"/>
            <p:nvPr/>
          </p:nvSpPr>
          <p:spPr>
            <a:xfrm>
              <a:off x="0" y="-123825"/>
              <a:ext cx="3114816" cy="1531960"/>
            </a:xfrm>
            <a:prstGeom prst="rect">
              <a:avLst/>
            </a:prstGeom>
          </p:spPr>
          <p:txBody>
            <a:bodyPr lIns="169227" tIns="169227" rIns="169227" bIns="169227" rtlCol="0" anchor="t"/>
            <a:lstStyle/>
            <a:p>
              <a:pPr defTabSz="609252">
                <a:lnSpc>
                  <a:spcPts val="3198"/>
                </a:lnSpc>
              </a:pPr>
              <a:r>
                <a:rPr lang="en-US" sz="2132" spc="461" dirty="0">
                  <a:solidFill>
                    <a:srgbClr val="365B6D"/>
                  </a:solidFill>
                  <a:latin typeface="Arimo Bold"/>
                  <a:ea typeface="Arimo Bold"/>
                </a:rPr>
                <a:t>【步驟2】</a:t>
              </a:r>
            </a:p>
            <a:p>
              <a:pPr defTabSz="609252">
                <a:lnSpc>
                  <a:spcPts val="3198"/>
                </a:lnSpc>
              </a:pPr>
              <a:r>
                <a:rPr lang="en-US" sz="2132" spc="461" dirty="0" err="1">
                  <a:solidFill>
                    <a:srgbClr val="41C1BA"/>
                  </a:solidFill>
                  <a:latin typeface="Calibri"/>
                  <a:ea typeface="Arimo Bold"/>
                </a:rPr>
                <a:t>不符合情境的字詞刪除，並增加自己的真實經歷</a:t>
              </a:r>
              <a:r>
                <a:rPr lang="en-US" sz="2132" spc="461" dirty="0">
                  <a:solidFill>
                    <a:srgbClr val="41C1BA"/>
                  </a:solidFill>
                  <a:latin typeface="Calibri"/>
                  <a:ea typeface="Arimo Bold"/>
                </a:rPr>
                <a:t>。</a:t>
              </a:r>
            </a:p>
            <a:p>
              <a:pPr defTabSz="609252">
                <a:lnSpc>
                  <a:spcPts val="2798"/>
                </a:lnSpc>
              </a:pPr>
              <a:r>
                <a:rPr lang="en-US" sz="1866" spc="402" dirty="0" err="1">
                  <a:solidFill>
                    <a:srgbClr val="191919"/>
                  </a:solidFill>
                  <a:latin typeface="Calibri"/>
                  <a:ea typeface="Arimo"/>
                </a:rPr>
                <a:t>指令：請</a:t>
              </a:r>
              <a:r>
                <a:rPr lang="zh-TW" altLang="en-US" sz="1866" spc="402" dirty="0">
                  <a:solidFill>
                    <a:srgbClr val="191919"/>
                  </a:solidFill>
                  <a:latin typeface="Calibri"/>
                  <a:ea typeface="Arimo"/>
                </a:rPr>
                <a:t>刪</a:t>
              </a:r>
              <a:r>
                <a:rPr lang="en-US" sz="1866" spc="402" dirty="0" err="1">
                  <a:solidFill>
                    <a:srgbClr val="191919"/>
                  </a:solidFill>
                  <a:latin typeface="Calibri"/>
                  <a:ea typeface="Arimo"/>
                </a:rPr>
                <a:t>去下文字中過多的「我</a:t>
              </a:r>
              <a:r>
                <a:rPr lang="en-US" sz="1866" spc="402" dirty="0">
                  <a:solidFill>
                    <a:srgbClr val="191919"/>
                  </a:solidFill>
                  <a:latin typeface="Calibri"/>
                  <a:ea typeface="Arimo"/>
                </a:rPr>
                <a:t>」，</a:t>
              </a:r>
              <a:r>
                <a:rPr lang="en-US" sz="1866" spc="402" dirty="0" err="1">
                  <a:solidFill>
                    <a:srgbClr val="191919"/>
                  </a:solidFill>
                  <a:latin typeface="Calibri"/>
                  <a:ea typeface="Arimo"/>
                </a:rPr>
                <a:t>並增加我參與「周處除三害」電影劇本共同創作經驗</a:t>
              </a:r>
              <a:r>
                <a:rPr lang="en-US" sz="1866" spc="402" dirty="0">
                  <a:solidFill>
                    <a:srgbClr val="191919"/>
                  </a:solidFill>
                  <a:latin typeface="Calibri"/>
                  <a:ea typeface="Arimo"/>
                </a:rPr>
                <a:t>。（</a:t>
              </a:r>
              <a:r>
                <a:rPr lang="en-US" sz="1866" spc="402" dirty="0" err="1">
                  <a:solidFill>
                    <a:srgbClr val="191919"/>
                  </a:solidFill>
                  <a:latin typeface="Calibri"/>
                  <a:ea typeface="Arimo"/>
                </a:rPr>
                <a:t>將上一則回覆全文貼上</a:t>
              </a:r>
              <a:r>
                <a:rPr lang="en-US" sz="1866" spc="402" dirty="0">
                  <a:solidFill>
                    <a:srgbClr val="191919"/>
                  </a:solidFill>
                  <a:latin typeface="Calibri"/>
                  <a:ea typeface="Arimo"/>
                </a:rPr>
                <a:t>）</a:t>
              </a:r>
            </a:p>
            <a:p>
              <a:pPr defTabSz="609252">
                <a:lnSpc>
                  <a:spcPts val="2798"/>
                </a:lnSpc>
              </a:pPr>
              <a:endParaRPr lang="en-US" sz="1866" u="sng" spc="402" dirty="0">
                <a:solidFill>
                  <a:srgbClr val="EE6363"/>
                </a:solidFill>
                <a:latin typeface="Calibri"/>
                <a:ea typeface="Arimo Bold"/>
                <a:hlinkClick r:id="rId2" tooltip="https://chat.openai.com/c/e69fa832-fa9c-4583-b934-5d0a28217b68"/>
              </a:endParaRPr>
            </a:p>
            <a:p>
              <a:pPr defTabSz="609252">
                <a:lnSpc>
                  <a:spcPts val="2698"/>
                </a:lnSpc>
              </a:pPr>
              <a:endParaRPr lang="en-US" sz="1866" u="sng" spc="402" dirty="0">
                <a:solidFill>
                  <a:srgbClr val="EE6363"/>
                </a:solidFill>
                <a:latin typeface="Calibri"/>
                <a:ea typeface="Arimo Bold"/>
                <a:hlinkClick r:id="rId2" tooltip="https://chat.openai.com/c/e69fa832-fa9c-4583-b934-5d0a28217b68"/>
              </a:endParaRPr>
            </a:p>
            <a:p>
              <a:pPr defTabSz="609252">
                <a:lnSpc>
                  <a:spcPts val="2698"/>
                </a:lnSpc>
              </a:pPr>
              <a:endParaRPr lang="en-US" sz="1866" u="sng" spc="402" dirty="0">
                <a:solidFill>
                  <a:srgbClr val="EE6363"/>
                </a:solidFill>
                <a:latin typeface="Calibri"/>
                <a:ea typeface="Arimo Bold"/>
                <a:hlinkClick r:id="rId2" tooltip="https://chat.openai.com/c/e69fa832-fa9c-4583-b934-5d0a28217b68"/>
              </a:endParaRPr>
            </a:p>
          </p:txBody>
        </p:sp>
      </p:grpSp>
      <p:sp>
        <p:nvSpPr>
          <p:cNvPr id="5" name="TextBox 5"/>
          <p:cNvSpPr txBox="1"/>
          <p:nvPr/>
        </p:nvSpPr>
        <p:spPr>
          <a:xfrm>
            <a:off x="689216" y="911572"/>
            <a:ext cx="3619536" cy="1256754"/>
          </a:xfrm>
          <a:prstGeom prst="rect">
            <a:avLst/>
          </a:prstGeom>
        </p:spPr>
        <p:txBody>
          <a:bodyPr lIns="0" tIns="0" rIns="0" bIns="0" rtlCol="0" anchor="t">
            <a:spAutoFit/>
          </a:bodyPr>
          <a:lstStyle/>
          <a:p>
            <a:pPr defTabSz="609252">
              <a:lnSpc>
                <a:spcPts val="4854"/>
              </a:lnSpc>
            </a:pPr>
            <a:r>
              <a:rPr lang="en-US" sz="4414" spc="953">
                <a:solidFill>
                  <a:srgbClr val="365B6D"/>
                </a:solidFill>
                <a:latin typeface="Arimo"/>
                <a:ea typeface="Arimo"/>
              </a:rPr>
              <a:t>學習歷程2</a:t>
            </a:r>
          </a:p>
          <a:p>
            <a:pPr defTabSz="609252">
              <a:lnSpc>
                <a:spcPts val="4854"/>
              </a:lnSpc>
            </a:pPr>
            <a:endParaRPr lang="en-US" sz="4414" spc="953">
              <a:solidFill>
                <a:srgbClr val="365B6D"/>
              </a:solidFill>
              <a:latin typeface="Arimo"/>
              <a:ea typeface="Arimo"/>
            </a:endParaRPr>
          </a:p>
        </p:txBody>
      </p:sp>
      <p:grpSp>
        <p:nvGrpSpPr>
          <p:cNvPr id="6" name="Group 6"/>
          <p:cNvGrpSpPr/>
          <p:nvPr/>
        </p:nvGrpSpPr>
        <p:grpSpPr>
          <a:xfrm>
            <a:off x="532844" y="1797407"/>
            <a:ext cx="3478705" cy="1453181"/>
            <a:chOff x="0" y="0"/>
            <a:chExt cx="3939064" cy="1645490"/>
          </a:xfrm>
        </p:grpSpPr>
        <p:sp>
          <p:nvSpPr>
            <p:cNvPr id="7" name="Freeform 7"/>
            <p:cNvSpPr/>
            <p:nvPr/>
          </p:nvSpPr>
          <p:spPr>
            <a:xfrm>
              <a:off x="0" y="0"/>
              <a:ext cx="3939065" cy="1645490"/>
            </a:xfrm>
            <a:custGeom>
              <a:avLst/>
              <a:gdLst/>
              <a:ahLst/>
              <a:cxnLst/>
              <a:rect l="l" t="t" r="r" b="b"/>
              <a:pathLst>
                <a:path w="3939065" h="1645490">
                  <a:moveTo>
                    <a:pt x="44482" y="0"/>
                  </a:moveTo>
                  <a:lnTo>
                    <a:pt x="3894582" y="0"/>
                  </a:lnTo>
                  <a:cubicBezTo>
                    <a:pt x="3919149" y="0"/>
                    <a:pt x="3939065" y="19915"/>
                    <a:pt x="3939065" y="44482"/>
                  </a:cubicBezTo>
                  <a:lnTo>
                    <a:pt x="3939065" y="1601008"/>
                  </a:lnTo>
                  <a:cubicBezTo>
                    <a:pt x="3939065" y="1625575"/>
                    <a:pt x="3919149" y="1645490"/>
                    <a:pt x="3894582" y="1645490"/>
                  </a:cubicBezTo>
                  <a:lnTo>
                    <a:pt x="44482" y="1645490"/>
                  </a:lnTo>
                  <a:cubicBezTo>
                    <a:pt x="19915" y="1645490"/>
                    <a:pt x="0" y="1625575"/>
                    <a:pt x="0" y="1601008"/>
                  </a:cubicBezTo>
                  <a:lnTo>
                    <a:pt x="0" y="44482"/>
                  </a:lnTo>
                  <a:cubicBezTo>
                    <a:pt x="0" y="19915"/>
                    <a:pt x="19915" y="0"/>
                    <a:pt x="44482" y="0"/>
                  </a:cubicBezTo>
                  <a:close/>
                </a:path>
              </a:pathLst>
            </a:custGeom>
            <a:solidFill>
              <a:srgbClr val="F2F1EC"/>
            </a:solidFill>
            <a:ln w="19050" cap="rnd">
              <a:solidFill>
                <a:srgbClr val="000000"/>
              </a:solidFill>
              <a:prstDash val="solid"/>
              <a:round/>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8" name="TextBox 8"/>
            <p:cNvSpPr txBox="1"/>
            <p:nvPr/>
          </p:nvSpPr>
          <p:spPr>
            <a:xfrm>
              <a:off x="0" y="-57150"/>
              <a:ext cx="3939064" cy="1702640"/>
            </a:xfrm>
            <a:prstGeom prst="rect">
              <a:avLst/>
            </a:prstGeom>
          </p:spPr>
          <p:txBody>
            <a:bodyPr lIns="169227" tIns="169227" rIns="169227" bIns="169227" rtlCol="0" anchor="ctr"/>
            <a:lstStyle/>
            <a:p>
              <a:pPr defTabSz="609252">
                <a:lnSpc>
                  <a:spcPts val="2238"/>
                </a:lnSpc>
              </a:pPr>
              <a:r>
                <a:rPr lang="en-US" sz="1599" spc="345">
                  <a:solidFill>
                    <a:srgbClr val="365B6D"/>
                  </a:solidFill>
                  <a:latin typeface="Arimo"/>
                  <a:ea typeface="Arimo"/>
                </a:rPr>
                <a:t> CHATGPT生成＋檢查修正</a:t>
              </a:r>
            </a:p>
          </p:txBody>
        </p:sp>
      </p:grpSp>
      <p:sp>
        <p:nvSpPr>
          <p:cNvPr id="9" name="Freeform 9"/>
          <p:cNvSpPr/>
          <p:nvPr/>
        </p:nvSpPr>
        <p:spPr>
          <a:xfrm>
            <a:off x="532844" y="3608421"/>
            <a:ext cx="3374457" cy="2308839"/>
          </a:xfrm>
          <a:custGeom>
            <a:avLst/>
            <a:gdLst/>
            <a:ahLst/>
            <a:cxnLst/>
            <a:rect l="l" t="t" r="r" b="b"/>
            <a:pathLst>
              <a:path w="5064883" h="3465446">
                <a:moveTo>
                  <a:pt x="0" y="0"/>
                </a:moveTo>
                <a:lnTo>
                  <a:pt x="5064883" y="0"/>
                </a:lnTo>
                <a:lnTo>
                  <a:pt x="5064883" y="3465447"/>
                </a:lnTo>
                <a:lnTo>
                  <a:pt x="0" y="3465447"/>
                </a:lnTo>
                <a:lnTo>
                  <a:pt x="0" y="0"/>
                </a:lnTo>
                <a:close/>
              </a:path>
            </a:pathLst>
          </a:custGeom>
          <a:blipFill>
            <a:blip r:embed="rId3"/>
            <a:stretch>
              <a:fillRect/>
            </a:stretch>
          </a:blipFill>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12" name="TextBox 12"/>
          <p:cNvSpPr txBox="1"/>
          <p:nvPr/>
        </p:nvSpPr>
        <p:spPr>
          <a:xfrm>
            <a:off x="4308752" y="3295187"/>
            <a:ext cx="8066617" cy="3875325"/>
          </a:xfrm>
          <a:prstGeom prst="rect">
            <a:avLst/>
          </a:prstGeom>
        </p:spPr>
        <p:txBody>
          <a:bodyPr lIns="169227" tIns="169227" rIns="169227" bIns="169227" rtlCol="0" anchor="t"/>
          <a:lstStyle/>
          <a:p>
            <a:pPr defTabSz="609252">
              <a:lnSpc>
                <a:spcPts val="3198"/>
              </a:lnSpc>
            </a:pPr>
            <a:r>
              <a:rPr lang="en-US" sz="2132" spc="461" dirty="0">
                <a:solidFill>
                  <a:srgbClr val="365B6D"/>
                </a:solidFill>
                <a:latin typeface="Arimo Bold"/>
                <a:ea typeface="Arimo Bold"/>
              </a:rPr>
              <a:t>【步驟3】</a:t>
            </a:r>
          </a:p>
          <a:p>
            <a:pPr defTabSz="609252">
              <a:lnSpc>
                <a:spcPts val="3198"/>
              </a:lnSpc>
            </a:pPr>
            <a:r>
              <a:rPr lang="en-US" sz="2132" spc="461" dirty="0" err="1">
                <a:solidFill>
                  <a:srgbClr val="41C1BA"/>
                </a:solidFill>
                <a:latin typeface="Calibri"/>
                <a:ea typeface="Arimo Bold"/>
              </a:rPr>
              <a:t>增加條件來修改文章，提升內容真實性</a:t>
            </a:r>
            <a:r>
              <a:rPr lang="en-US" sz="2132" spc="461" dirty="0">
                <a:solidFill>
                  <a:srgbClr val="41C1BA"/>
                </a:solidFill>
                <a:latin typeface="Calibri"/>
                <a:ea typeface="Arimo Bold"/>
              </a:rPr>
              <a:t>。</a:t>
            </a:r>
          </a:p>
          <a:p>
            <a:pPr defTabSz="609252">
              <a:lnSpc>
                <a:spcPts val="2798"/>
              </a:lnSpc>
            </a:pPr>
            <a:r>
              <a:rPr lang="en-US" sz="1865" spc="402" dirty="0" err="1">
                <a:solidFill>
                  <a:srgbClr val="000000"/>
                </a:solidFill>
                <a:latin typeface="Calibri"/>
                <a:ea typeface="Arimo"/>
              </a:rPr>
              <a:t>指令：請透過以下條件改寫文章</a:t>
            </a:r>
            <a:r>
              <a:rPr lang="en-US" sz="1865" spc="402" dirty="0">
                <a:solidFill>
                  <a:srgbClr val="000000"/>
                </a:solidFill>
                <a:latin typeface="Calibri"/>
                <a:ea typeface="Arimo"/>
              </a:rPr>
              <a:t>。（</a:t>
            </a:r>
            <a:r>
              <a:rPr lang="en-US" sz="1865" spc="402" dirty="0" err="1">
                <a:solidFill>
                  <a:srgbClr val="000000"/>
                </a:solidFill>
                <a:latin typeface="Calibri"/>
                <a:ea typeface="Arimo"/>
              </a:rPr>
              <a:t>將上一則回覆全文貼上</a:t>
            </a:r>
            <a:r>
              <a:rPr lang="en-US" sz="1865" spc="402" dirty="0">
                <a:solidFill>
                  <a:srgbClr val="000000"/>
                </a:solidFill>
                <a:latin typeface="Calibri"/>
                <a:ea typeface="Arimo"/>
              </a:rPr>
              <a:t>）</a:t>
            </a:r>
          </a:p>
          <a:p>
            <a:pPr defTabSz="609252">
              <a:lnSpc>
                <a:spcPts val="2798"/>
              </a:lnSpc>
            </a:pPr>
            <a:r>
              <a:rPr lang="en-US" sz="1865" spc="402" dirty="0">
                <a:solidFill>
                  <a:srgbClr val="000000"/>
                </a:solidFill>
                <a:latin typeface="Arimo"/>
                <a:ea typeface="Arimo"/>
              </a:rPr>
              <a:t>．不僅是一段對知識的追求改成閱讀了200本中外文學作品</a:t>
            </a:r>
          </a:p>
          <a:p>
            <a:pPr defTabSz="609252">
              <a:lnSpc>
                <a:spcPts val="2798"/>
              </a:lnSpc>
            </a:pPr>
            <a:r>
              <a:rPr lang="en-US" sz="1865" spc="402" dirty="0">
                <a:solidFill>
                  <a:srgbClr val="000000"/>
                </a:solidFill>
                <a:latin typeface="Calibri"/>
                <a:ea typeface="Arimo"/>
              </a:rPr>
              <a:t>．</a:t>
            </a:r>
            <a:r>
              <a:rPr lang="en-US" sz="1865" spc="402" dirty="0" err="1">
                <a:solidFill>
                  <a:srgbClr val="000000"/>
                </a:solidFill>
                <a:latin typeface="Calibri"/>
                <a:ea typeface="Arimo"/>
              </a:rPr>
              <a:t>台灣大學的學術舞台上改成全國中文系學術殿堂裡</a:t>
            </a:r>
            <a:endParaRPr lang="en-US" sz="1865" spc="402" dirty="0">
              <a:solidFill>
                <a:srgbClr val="000000"/>
              </a:solidFill>
              <a:latin typeface="Calibri"/>
              <a:ea typeface="Arimo"/>
            </a:endParaRPr>
          </a:p>
          <a:p>
            <a:pPr defTabSz="609252">
              <a:lnSpc>
                <a:spcPts val="2698"/>
              </a:lnSpc>
            </a:pPr>
            <a:r>
              <a:rPr lang="en-US" sz="1798" u="sng" spc="389" dirty="0">
                <a:solidFill>
                  <a:srgbClr val="EE6363"/>
                </a:solidFill>
                <a:latin typeface="Calibri"/>
                <a:ea typeface="Arimo Bold Italics"/>
                <a:hlinkClick r:id="rId2" tooltip="https://chat.openai.com/c/e69fa832-fa9c-4583-b934-5d0a28217b68"/>
              </a:rPr>
              <a:t> </a:t>
            </a:r>
          </a:p>
          <a:p>
            <a:pPr defTabSz="609252">
              <a:lnSpc>
                <a:spcPts val="2698"/>
              </a:lnSpc>
            </a:pPr>
            <a:endParaRPr lang="en-US" sz="1798" u="sng" spc="389" dirty="0">
              <a:solidFill>
                <a:srgbClr val="EE6363"/>
              </a:solidFill>
              <a:latin typeface="Calibri"/>
              <a:ea typeface="Arimo Bold Italics"/>
              <a:hlinkClick r:id="rId2" tooltip="https://chat.openai.com/c/e69fa832-fa9c-4583-b934-5d0a28217b68"/>
            </a:endParaRPr>
          </a:p>
          <a:p>
            <a:pPr defTabSz="609252">
              <a:lnSpc>
                <a:spcPts val="2698"/>
              </a:lnSpc>
            </a:pPr>
            <a:endParaRPr lang="en-US" sz="1798" u="sng" spc="389" dirty="0">
              <a:solidFill>
                <a:srgbClr val="EE6363"/>
              </a:solidFill>
              <a:latin typeface="Calibri"/>
              <a:ea typeface="Arimo Bold Italics"/>
              <a:hlinkClick r:id="rId2" tooltip="https://chat.openai.com/c/e69fa832-fa9c-4583-b934-5d0a28217b6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4308752" y="886188"/>
            <a:ext cx="7879401" cy="3562091"/>
            <a:chOff x="0" y="0"/>
            <a:chExt cx="3114816" cy="1408135"/>
          </a:xfrm>
        </p:grpSpPr>
        <p:sp>
          <p:nvSpPr>
            <p:cNvPr id="3" name="Freeform 3"/>
            <p:cNvSpPr/>
            <p:nvPr/>
          </p:nvSpPr>
          <p:spPr>
            <a:xfrm>
              <a:off x="0" y="0"/>
              <a:ext cx="3114816" cy="1408135"/>
            </a:xfrm>
            <a:custGeom>
              <a:avLst/>
              <a:gdLst/>
              <a:ahLst/>
              <a:cxnLst/>
              <a:rect l="l" t="t" r="r" b="b"/>
              <a:pathLst>
                <a:path w="3114816" h="1408135">
                  <a:moveTo>
                    <a:pt x="8510" y="0"/>
                  </a:moveTo>
                  <a:lnTo>
                    <a:pt x="3106306" y="0"/>
                  </a:lnTo>
                  <a:cubicBezTo>
                    <a:pt x="3108563" y="0"/>
                    <a:pt x="3110727" y="897"/>
                    <a:pt x="3112323" y="2493"/>
                  </a:cubicBezTo>
                  <a:cubicBezTo>
                    <a:pt x="3113919" y="4088"/>
                    <a:pt x="3114816" y="6253"/>
                    <a:pt x="3114816" y="8510"/>
                  </a:cubicBezTo>
                  <a:lnTo>
                    <a:pt x="3114816" y="1399625"/>
                  </a:lnTo>
                  <a:cubicBezTo>
                    <a:pt x="3114816" y="1404325"/>
                    <a:pt x="3111006" y="1408135"/>
                    <a:pt x="3106306" y="1408135"/>
                  </a:cubicBezTo>
                  <a:lnTo>
                    <a:pt x="8510" y="1408135"/>
                  </a:lnTo>
                  <a:cubicBezTo>
                    <a:pt x="6253" y="1408135"/>
                    <a:pt x="4088" y="1407238"/>
                    <a:pt x="2493" y="1405642"/>
                  </a:cubicBezTo>
                  <a:cubicBezTo>
                    <a:pt x="897" y="1404046"/>
                    <a:pt x="0" y="1401882"/>
                    <a:pt x="0" y="1399625"/>
                  </a:cubicBezTo>
                  <a:lnTo>
                    <a:pt x="0" y="8510"/>
                  </a:lnTo>
                  <a:cubicBezTo>
                    <a:pt x="0" y="6253"/>
                    <a:pt x="897" y="4088"/>
                    <a:pt x="2493" y="2493"/>
                  </a:cubicBezTo>
                  <a:cubicBezTo>
                    <a:pt x="4088" y="897"/>
                    <a:pt x="6253" y="0"/>
                    <a:pt x="8510" y="0"/>
                  </a:cubicBezTo>
                  <a:close/>
                </a:path>
              </a:pathLst>
            </a:custGeom>
            <a:solidFill>
              <a:srgbClr val="F2F1EC"/>
            </a:solidFill>
            <a:ln cap="sq">
              <a:noFill/>
              <a:prstDash val="solid"/>
              <a:miter/>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4" name="TextBox 4"/>
            <p:cNvSpPr txBox="1"/>
            <p:nvPr/>
          </p:nvSpPr>
          <p:spPr>
            <a:xfrm>
              <a:off x="0" y="-123825"/>
              <a:ext cx="3114816" cy="1531960"/>
            </a:xfrm>
            <a:prstGeom prst="rect">
              <a:avLst/>
            </a:prstGeom>
          </p:spPr>
          <p:txBody>
            <a:bodyPr lIns="169227" tIns="169227" rIns="169227" bIns="169227" rtlCol="0" anchor="t"/>
            <a:lstStyle/>
            <a:p>
              <a:pPr defTabSz="609252">
                <a:lnSpc>
                  <a:spcPts val="3198"/>
                </a:lnSpc>
              </a:pPr>
              <a:r>
                <a:rPr lang="en-US" sz="2132" spc="461">
                  <a:solidFill>
                    <a:srgbClr val="365B6D"/>
                  </a:solidFill>
                  <a:latin typeface="Arimo Bold"/>
                  <a:ea typeface="Arimo Bold"/>
                </a:rPr>
                <a:t>【步驟4】</a:t>
              </a:r>
            </a:p>
            <a:p>
              <a:pPr defTabSz="609252">
                <a:lnSpc>
                  <a:spcPts val="3198"/>
                </a:lnSpc>
              </a:pPr>
              <a:r>
                <a:rPr lang="en-US" sz="2132" spc="461">
                  <a:solidFill>
                    <a:srgbClr val="41C1BA"/>
                  </a:solidFill>
                  <a:latin typeface="Calibri"/>
                  <a:ea typeface="Arimo Bold"/>
                </a:rPr>
                <a:t>確認產出的內容，是否符合自己的經歷</a:t>
              </a:r>
            </a:p>
            <a:p>
              <a:pPr defTabSz="609252">
                <a:lnSpc>
                  <a:spcPts val="2798"/>
                </a:lnSpc>
              </a:pPr>
              <a:r>
                <a:rPr lang="en-US" sz="1865" spc="402">
                  <a:solidFill>
                    <a:srgbClr val="191919"/>
                  </a:solidFill>
                  <a:latin typeface="Arimo"/>
                  <a:ea typeface="Arimo"/>
                </a:rPr>
                <a:t>自行調整（刪除不符合內容/詳細說明內容）</a:t>
              </a:r>
            </a:p>
            <a:p>
              <a:pPr defTabSz="609252">
                <a:lnSpc>
                  <a:spcPts val="2698"/>
                </a:lnSpc>
              </a:pPr>
              <a:endParaRPr lang="en-US" sz="1865" spc="402">
                <a:solidFill>
                  <a:srgbClr val="191919"/>
                </a:solidFill>
                <a:latin typeface="Arimo"/>
                <a:ea typeface="Arimo"/>
              </a:endParaRPr>
            </a:p>
            <a:p>
              <a:pPr defTabSz="609252">
                <a:lnSpc>
                  <a:spcPts val="2698"/>
                </a:lnSpc>
              </a:pPr>
              <a:endParaRPr lang="en-US" sz="1865" spc="402">
                <a:solidFill>
                  <a:srgbClr val="191919"/>
                </a:solidFill>
                <a:latin typeface="Arimo"/>
                <a:ea typeface="Arimo"/>
              </a:endParaRPr>
            </a:p>
            <a:p>
              <a:pPr defTabSz="609252">
                <a:lnSpc>
                  <a:spcPts val="2698"/>
                </a:lnSpc>
              </a:pPr>
              <a:endParaRPr lang="en-US" sz="1865" spc="402">
                <a:solidFill>
                  <a:srgbClr val="191919"/>
                </a:solidFill>
                <a:latin typeface="Arimo"/>
                <a:ea typeface="Arimo"/>
              </a:endParaRPr>
            </a:p>
          </p:txBody>
        </p:sp>
      </p:grpSp>
      <p:sp>
        <p:nvSpPr>
          <p:cNvPr id="5" name="TextBox 5"/>
          <p:cNvSpPr txBox="1"/>
          <p:nvPr/>
        </p:nvSpPr>
        <p:spPr>
          <a:xfrm>
            <a:off x="689216" y="911572"/>
            <a:ext cx="3619536" cy="1256754"/>
          </a:xfrm>
          <a:prstGeom prst="rect">
            <a:avLst/>
          </a:prstGeom>
        </p:spPr>
        <p:txBody>
          <a:bodyPr lIns="0" tIns="0" rIns="0" bIns="0" rtlCol="0" anchor="t">
            <a:spAutoFit/>
          </a:bodyPr>
          <a:lstStyle/>
          <a:p>
            <a:pPr defTabSz="609252">
              <a:lnSpc>
                <a:spcPts val="4854"/>
              </a:lnSpc>
            </a:pPr>
            <a:r>
              <a:rPr lang="en-US" sz="4414" spc="953">
                <a:solidFill>
                  <a:srgbClr val="365B6D"/>
                </a:solidFill>
                <a:latin typeface="Arimo"/>
                <a:ea typeface="Arimo"/>
              </a:rPr>
              <a:t>學習歷程2</a:t>
            </a:r>
          </a:p>
          <a:p>
            <a:pPr defTabSz="609252">
              <a:lnSpc>
                <a:spcPts val="4854"/>
              </a:lnSpc>
            </a:pPr>
            <a:endParaRPr lang="en-US" sz="4414" spc="953">
              <a:solidFill>
                <a:srgbClr val="365B6D"/>
              </a:solidFill>
              <a:latin typeface="Arimo"/>
              <a:ea typeface="Arimo"/>
            </a:endParaRPr>
          </a:p>
        </p:txBody>
      </p:sp>
      <p:grpSp>
        <p:nvGrpSpPr>
          <p:cNvPr id="6" name="Group 6"/>
          <p:cNvGrpSpPr/>
          <p:nvPr/>
        </p:nvGrpSpPr>
        <p:grpSpPr>
          <a:xfrm>
            <a:off x="532844" y="1797407"/>
            <a:ext cx="3478705" cy="1453181"/>
            <a:chOff x="0" y="0"/>
            <a:chExt cx="3939064" cy="1645490"/>
          </a:xfrm>
        </p:grpSpPr>
        <p:sp>
          <p:nvSpPr>
            <p:cNvPr id="7" name="Freeform 7"/>
            <p:cNvSpPr/>
            <p:nvPr/>
          </p:nvSpPr>
          <p:spPr>
            <a:xfrm>
              <a:off x="0" y="0"/>
              <a:ext cx="3939065" cy="1645490"/>
            </a:xfrm>
            <a:custGeom>
              <a:avLst/>
              <a:gdLst/>
              <a:ahLst/>
              <a:cxnLst/>
              <a:rect l="l" t="t" r="r" b="b"/>
              <a:pathLst>
                <a:path w="3939065" h="1645490">
                  <a:moveTo>
                    <a:pt x="44482" y="0"/>
                  </a:moveTo>
                  <a:lnTo>
                    <a:pt x="3894582" y="0"/>
                  </a:lnTo>
                  <a:cubicBezTo>
                    <a:pt x="3919149" y="0"/>
                    <a:pt x="3939065" y="19915"/>
                    <a:pt x="3939065" y="44482"/>
                  </a:cubicBezTo>
                  <a:lnTo>
                    <a:pt x="3939065" y="1601008"/>
                  </a:lnTo>
                  <a:cubicBezTo>
                    <a:pt x="3939065" y="1625575"/>
                    <a:pt x="3919149" y="1645490"/>
                    <a:pt x="3894582" y="1645490"/>
                  </a:cubicBezTo>
                  <a:lnTo>
                    <a:pt x="44482" y="1645490"/>
                  </a:lnTo>
                  <a:cubicBezTo>
                    <a:pt x="19915" y="1645490"/>
                    <a:pt x="0" y="1625575"/>
                    <a:pt x="0" y="1601008"/>
                  </a:cubicBezTo>
                  <a:lnTo>
                    <a:pt x="0" y="44482"/>
                  </a:lnTo>
                  <a:cubicBezTo>
                    <a:pt x="0" y="19915"/>
                    <a:pt x="19915" y="0"/>
                    <a:pt x="44482" y="0"/>
                  </a:cubicBezTo>
                  <a:close/>
                </a:path>
              </a:pathLst>
            </a:custGeom>
            <a:solidFill>
              <a:srgbClr val="F2F1EC"/>
            </a:solidFill>
            <a:ln w="19050" cap="rnd">
              <a:solidFill>
                <a:srgbClr val="000000"/>
              </a:solidFill>
              <a:prstDash val="solid"/>
              <a:round/>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8" name="TextBox 8"/>
            <p:cNvSpPr txBox="1"/>
            <p:nvPr/>
          </p:nvSpPr>
          <p:spPr>
            <a:xfrm>
              <a:off x="0" y="-57150"/>
              <a:ext cx="3939064" cy="1702640"/>
            </a:xfrm>
            <a:prstGeom prst="rect">
              <a:avLst/>
            </a:prstGeom>
          </p:spPr>
          <p:txBody>
            <a:bodyPr lIns="169227" tIns="169227" rIns="169227" bIns="169227" rtlCol="0" anchor="ctr"/>
            <a:lstStyle/>
            <a:p>
              <a:pPr defTabSz="609252">
                <a:lnSpc>
                  <a:spcPts val="2238"/>
                </a:lnSpc>
              </a:pPr>
              <a:r>
                <a:rPr lang="en-US" sz="1599" spc="345">
                  <a:solidFill>
                    <a:srgbClr val="365B6D"/>
                  </a:solidFill>
                  <a:latin typeface="Arimo"/>
                  <a:ea typeface="Arimo"/>
                </a:rPr>
                <a:t> CHATGPT生成＋檢查修正</a:t>
              </a:r>
            </a:p>
          </p:txBody>
        </p:sp>
      </p:grpSp>
      <p:sp>
        <p:nvSpPr>
          <p:cNvPr id="9" name="Freeform 9"/>
          <p:cNvSpPr/>
          <p:nvPr/>
        </p:nvSpPr>
        <p:spPr>
          <a:xfrm>
            <a:off x="532844" y="3608421"/>
            <a:ext cx="3374457" cy="2308839"/>
          </a:xfrm>
          <a:custGeom>
            <a:avLst/>
            <a:gdLst/>
            <a:ahLst/>
            <a:cxnLst/>
            <a:rect l="l" t="t" r="r" b="b"/>
            <a:pathLst>
              <a:path w="5064883" h="3465446">
                <a:moveTo>
                  <a:pt x="0" y="0"/>
                </a:moveTo>
                <a:lnTo>
                  <a:pt x="5064883" y="0"/>
                </a:lnTo>
                <a:lnTo>
                  <a:pt x="5064883" y="3465447"/>
                </a:lnTo>
                <a:lnTo>
                  <a:pt x="0" y="3465447"/>
                </a:lnTo>
                <a:lnTo>
                  <a:pt x="0" y="0"/>
                </a:lnTo>
                <a:close/>
              </a:path>
            </a:pathLst>
          </a:custGeom>
          <a:blipFill>
            <a:blip r:embed="rId2"/>
            <a:stretch>
              <a:fillRect/>
            </a:stretch>
          </a:blipFill>
        </p:spPr>
        <p:txBody>
          <a:bodyPr/>
          <a:lstStyle/>
          <a:p>
            <a:pPr defTabSz="609252"/>
            <a:endParaRPr lang="zh-TW" altLang="en-US" sz="1199">
              <a:solidFill>
                <a:prstClr val="black"/>
              </a:solidFill>
              <a:latin typeface="Calibri"/>
              <a:ea typeface="新細明體" panose="02020500000000000000" pitchFamily="18" charset="-120"/>
            </a:endParaRPr>
          </a:p>
        </p:txBody>
      </p:sp>
      <p:grpSp>
        <p:nvGrpSpPr>
          <p:cNvPr id="10" name="Group 10"/>
          <p:cNvGrpSpPr/>
          <p:nvPr/>
        </p:nvGrpSpPr>
        <p:grpSpPr>
          <a:xfrm>
            <a:off x="4125383" y="3295187"/>
            <a:ext cx="8249986" cy="3875325"/>
            <a:chOff x="-72488" y="-123825"/>
            <a:chExt cx="3261313" cy="1531960"/>
          </a:xfrm>
        </p:grpSpPr>
        <p:sp>
          <p:nvSpPr>
            <p:cNvPr id="11" name="Freeform 11"/>
            <p:cNvSpPr/>
            <p:nvPr/>
          </p:nvSpPr>
          <p:spPr>
            <a:xfrm>
              <a:off x="-72488" y="-123540"/>
              <a:ext cx="3188825" cy="1408135"/>
            </a:xfrm>
            <a:custGeom>
              <a:avLst/>
              <a:gdLst/>
              <a:ahLst/>
              <a:cxnLst/>
              <a:rect l="l" t="t" r="r" b="b"/>
              <a:pathLst>
                <a:path w="3188825" h="1408135">
                  <a:moveTo>
                    <a:pt x="8313" y="0"/>
                  </a:moveTo>
                  <a:lnTo>
                    <a:pt x="3180512" y="0"/>
                  </a:lnTo>
                  <a:cubicBezTo>
                    <a:pt x="3185103" y="0"/>
                    <a:pt x="3188825" y="3722"/>
                    <a:pt x="3188825" y="8313"/>
                  </a:cubicBezTo>
                  <a:lnTo>
                    <a:pt x="3188825" y="1399822"/>
                  </a:lnTo>
                  <a:cubicBezTo>
                    <a:pt x="3188825" y="1404413"/>
                    <a:pt x="3185103" y="1408135"/>
                    <a:pt x="3180512" y="1408135"/>
                  </a:cubicBezTo>
                  <a:lnTo>
                    <a:pt x="8313" y="1408135"/>
                  </a:lnTo>
                  <a:cubicBezTo>
                    <a:pt x="3722" y="1408135"/>
                    <a:pt x="0" y="1404413"/>
                    <a:pt x="0" y="1399822"/>
                  </a:cubicBezTo>
                  <a:lnTo>
                    <a:pt x="0" y="8313"/>
                  </a:lnTo>
                  <a:cubicBezTo>
                    <a:pt x="0" y="3722"/>
                    <a:pt x="3722" y="0"/>
                    <a:pt x="8313" y="0"/>
                  </a:cubicBezTo>
                  <a:close/>
                </a:path>
              </a:pathLst>
            </a:custGeom>
            <a:solidFill>
              <a:srgbClr val="F2F1EC"/>
            </a:solidFill>
            <a:ln cap="sq">
              <a:noFill/>
              <a:prstDash val="solid"/>
              <a:miter/>
            </a:ln>
          </p:spPr>
          <p:txBody>
            <a:bodyPr/>
            <a:lstStyle/>
            <a:p>
              <a:pPr defTabSz="609252"/>
              <a:endParaRPr lang="zh-TW" altLang="en-US" sz="1199">
                <a:solidFill>
                  <a:prstClr val="black"/>
                </a:solidFill>
                <a:latin typeface="Calibri"/>
                <a:ea typeface="新細明體" panose="02020500000000000000" pitchFamily="18" charset="-120"/>
              </a:endParaRPr>
            </a:p>
          </p:txBody>
        </p:sp>
        <p:sp>
          <p:nvSpPr>
            <p:cNvPr id="12" name="TextBox 12"/>
            <p:cNvSpPr txBox="1"/>
            <p:nvPr/>
          </p:nvSpPr>
          <p:spPr>
            <a:xfrm>
              <a:off x="0" y="-123825"/>
              <a:ext cx="3188825" cy="1531960"/>
            </a:xfrm>
            <a:prstGeom prst="rect">
              <a:avLst/>
            </a:prstGeom>
          </p:spPr>
          <p:txBody>
            <a:bodyPr lIns="169227" tIns="169227" rIns="169227" bIns="169227" rtlCol="0" anchor="t"/>
            <a:lstStyle/>
            <a:p>
              <a:pPr defTabSz="609252">
                <a:lnSpc>
                  <a:spcPts val="3198"/>
                </a:lnSpc>
              </a:pPr>
              <a:r>
                <a:rPr lang="en-US" sz="2132" spc="461" dirty="0">
                  <a:solidFill>
                    <a:srgbClr val="365B6D"/>
                  </a:solidFill>
                  <a:latin typeface="Arimo Bold"/>
                  <a:ea typeface="Arimo Bold"/>
                </a:rPr>
                <a:t>【步驟5】</a:t>
              </a:r>
            </a:p>
            <a:p>
              <a:pPr defTabSz="609252">
                <a:lnSpc>
                  <a:spcPts val="3198"/>
                </a:lnSpc>
              </a:pPr>
              <a:r>
                <a:rPr lang="en-US" sz="2132" spc="461" dirty="0" err="1">
                  <a:solidFill>
                    <a:srgbClr val="41C1BA"/>
                  </a:solidFill>
                  <a:latin typeface="Calibri"/>
                  <a:ea typeface="Arimo Bold"/>
                </a:rPr>
                <a:t>將內容分段落，且給予相關的小標題</a:t>
              </a:r>
              <a:r>
                <a:rPr lang="en-US" sz="2132" spc="461" dirty="0">
                  <a:solidFill>
                    <a:srgbClr val="41C1BA"/>
                  </a:solidFill>
                  <a:latin typeface="Calibri"/>
                  <a:ea typeface="Arimo Bold"/>
                </a:rPr>
                <a:t>。</a:t>
              </a:r>
            </a:p>
            <a:p>
              <a:pPr defTabSz="609252">
                <a:lnSpc>
                  <a:spcPts val="2798"/>
                </a:lnSpc>
              </a:pPr>
              <a:r>
                <a:rPr lang="en-US" sz="1865" spc="402" dirty="0" err="1">
                  <a:solidFill>
                    <a:srgbClr val="000000"/>
                  </a:solidFill>
                  <a:latin typeface="Calibri"/>
                  <a:ea typeface="Arimo"/>
                </a:rPr>
                <a:t>指令：分段給小標</a:t>
              </a:r>
              <a:endParaRPr lang="en-US" sz="1865" spc="402" dirty="0">
                <a:solidFill>
                  <a:srgbClr val="000000"/>
                </a:solidFill>
                <a:latin typeface="Calibri"/>
                <a:ea typeface="Arimo"/>
              </a:endParaRPr>
            </a:p>
            <a:p>
              <a:pPr defTabSz="609252">
                <a:lnSpc>
                  <a:spcPts val="2698"/>
                </a:lnSpc>
              </a:pPr>
              <a:r>
                <a:rPr lang="en-US" sz="1798" u="sng" spc="389" dirty="0">
                  <a:solidFill>
                    <a:srgbClr val="EE6363"/>
                  </a:solidFill>
                  <a:latin typeface="Calibri"/>
                  <a:ea typeface="Arimo Bold Italics"/>
                  <a:hlinkClick r:id="rId3" tooltip="https://chat.openai.com/c/e69fa832-fa9c-4583-b934-5d0a28217b68"/>
                </a:rPr>
                <a:t> </a:t>
              </a:r>
            </a:p>
            <a:p>
              <a:pPr defTabSz="609252">
                <a:lnSpc>
                  <a:spcPts val="2698"/>
                </a:lnSpc>
              </a:pPr>
              <a:endParaRPr lang="en-US" sz="1798" u="sng" spc="389" dirty="0">
                <a:solidFill>
                  <a:srgbClr val="EE6363"/>
                </a:solidFill>
                <a:latin typeface="Calibri"/>
                <a:ea typeface="Arimo Bold Italics"/>
                <a:hlinkClick r:id="rId3" tooltip="https://chat.openai.com/c/e69fa832-fa9c-4583-b934-5d0a28217b68"/>
              </a:endParaRPr>
            </a:p>
            <a:p>
              <a:pPr defTabSz="609252">
                <a:lnSpc>
                  <a:spcPts val="2698"/>
                </a:lnSpc>
              </a:pPr>
              <a:endParaRPr lang="en-US" sz="1798" u="sng" spc="389" dirty="0">
                <a:solidFill>
                  <a:srgbClr val="EE6363"/>
                </a:solidFill>
                <a:latin typeface="Calibri"/>
                <a:ea typeface="Arimo Bold Italics"/>
                <a:hlinkClick r:id="rId3" tooltip="https://chat.openai.com/c/e69fa832-fa9c-4583-b934-5d0a28217b68"/>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5C8EDA1F-39F5-612D-DBDA-E469B7AFA923}"/>
              </a:ext>
            </a:extLst>
          </p:cNvPr>
          <p:cNvSpPr txBox="1"/>
          <p:nvPr/>
        </p:nvSpPr>
        <p:spPr>
          <a:xfrm>
            <a:off x="1619699" y="687762"/>
            <a:ext cx="8226868" cy="984885"/>
          </a:xfrm>
          <a:prstGeom prst="rect">
            <a:avLst/>
          </a:prstGeom>
          <a:noFill/>
        </p:spPr>
        <p:txBody>
          <a:bodyPr wrap="none" rtlCol="0">
            <a:spAutoFit/>
          </a:bodyPr>
          <a:lstStyle/>
          <a:p>
            <a:r>
              <a:rPr lang="zh-TW" altLang="en-US" sz="4000" dirty="0">
                <a:latin typeface="微軟正黑體" panose="020B0604030504040204" pitchFamily="34" charset="-120"/>
                <a:ea typeface="微軟正黑體" panose="020B0604030504040204" pitchFamily="34" charset="-120"/>
              </a:rPr>
              <a:t>解決長方形問題 </a:t>
            </a:r>
            <a:endParaRPr lang="en-US" altLang="zh-TW" sz="4000"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https://chat.openai.com/share/eb43ca67-9497-4562-a18e-ce477b2514c4</a:t>
            </a:r>
            <a:r>
              <a:rPr lang="zh-TW" altLang="en-US"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76089199"/>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1300</Words>
  <Application>Microsoft Office PowerPoint</Application>
  <PresentationFormat>寬螢幕</PresentationFormat>
  <Paragraphs>133</Paragraphs>
  <Slides>18</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18</vt:i4>
      </vt:variant>
    </vt:vector>
  </HeadingPairs>
  <TitlesOfParts>
    <vt:vector size="26" baseType="lpstr">
      <vt:lpstr>Arimo</vt:lpstr>
      <vt:lpstr>Arimo Bold</vt:lpstr>
      <vt:lpstr>微軟正黑體</vt:lpstr>
      <vt:lpstr>Arial</vt:lpstr>
      <vt:lpstr>Calibri</vt:lpstr>
      <vt:lpstr>Wingdings</vt:lpstr>
      <vt:lpstr>4_Office Theme</vt:lpstr>
      <vt:lpstr>3_Office Theme</vt:lpstr>
      <vt:lpstr>AIGC 輔助自主學習 學習歷程檔案整理運用</vt:lpstr>
      <vt:lpstr>學習歷程檔案寫作參考框架</vt:lpstr>
      <vt:lpstr>PowerPoint 簡報</vt:lpstr>
      <vt:lpstr>PowerPoint 簡報</vt:lpstr>
      <vt:lpstr>PowerPoint 簡報</vt:lpstr>
      <vt:lpstr>PowerPoint 簡報</vt:lpstr>
      <vt:lpstr>PowerPoint 簡報</vt:lpstr>
      <vt:lpstr>PowerPoint 簡報</vt:lpstr>
      <vt:lpstr>PowerPoint 簡報</vt:lpstr>
      <vt:lpstr>避免引導性問題： 中立地提出問題，不要暗示期望的答案</vt:lpstr>
      <vt:lpstr>PowerPoint 簡報</vt:lpstr>
      <vt:lpstr>PowerPoint 簡報</vt:lpstr>
      <vt:lpstr>PowerPoint 簡報</vt:lpstr>
      <vt:lpstr>PowerPoint 簡報</vt:lpstr>
      <vt:lpstr>對話</vt:lpstr>
      <vt:lpstr>PowerPoint 簡報</vt:lpstr>
      <vt:lpstr>AI 時代教師的角色</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lclin@vdi.fgu.edu.tw Lin</dc:creator>
  <cp:lastModifiedBy>lclin@vdi.fgu.edu.tw Lin</cp:lastModifiedBy>
  <cp:revision>2</cp:revision>
  <dcterms:created xsi:type="dcterms:W3CDTF">2024-04-21T12:54:25Z</dcterms:created>
  <dcterms:modified xsi:type="dcterms:W3CDTF">2024-04-22T09:50:10Z</dcterms:modified>
</cp:coreProperties>
</file>