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5"/>
  </p:notesMasterIdLst>
  <p:sldIdLst>
    <p:sldId id="256" r:id="rId2"/>
    <p:sldId id="299" r:id="rId3"/>
    <p:sldId id="298" r:id="rId4"/>
    <p:sldId id="300" r:id="rId5"/>
    <p:sldId id="301" r:id="rId6"/>
    <p:sldId id="302" r:id="rId7"/>
    <p:sldId id="303" r:id="rId8"/>
    <p:sldId id="283" r:id="rId9"/>
    <p:sldId id="284" r:id="rId10"/>
    <p:sldId id="304" r:id="rId11"/>
    <p:sldId id="305" r:id="rId12"/>
    <p:sldId id="306" r:id="rId13"/>
    <p:sldId id="30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aleway Black" pitchFamily="2" charset="0"/>
      <p:bold r:id="rId20"/>
      <p:boldItalic r:id="rId21"/>
    </p:embeddedFont>
    <p:embeddedFont>
      <p:font typeface="微軟正黑體" panose="020B0604030504040204" pitchFamily="34" charset="-12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0BE814-15FD-4A8A-82EB-25FB9629109D}" v="1122" dt="2023-05-30T04:31:47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2"/>
    <p:restoredTop sz="94682"/>
  </p:normalViewPr>
  <p:slideViewPr>
    <p:cSldViewPr snapToGrid="0">
      <p:cViewPr varScale="1">
        <p:scale>
          <a:sx n="32" d="100"/>
          <a:sy n="32" d="100"/>
        </p:scale>
        <p:origin x="679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1149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667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711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108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553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64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01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24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524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061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4191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5509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57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611200" y="3098500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801850" y="4416700"/>
            <a:ext cx="8494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2372570" y="8228148"/>
            <a:ext cx="2352975" cy="2058853"/>
            <a:chOff x="0" y="0"/>
            <a:chExt cx="812800" cy="7112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4725545" y="8228148"/>
            <a:ext cx="2352975" cy="2058853"/>
            <a:chOff x="0" y="0"/>
            <a:chExt cx="812800" cy="7112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3549057" y="6169295"/>
            <a:ext cx="2352975" cy="2058853"/>
            <a:chOff x="0" y="0"/>
            <a:chExt cx="812800" cy="7112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24" name="Google Shape;24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2372570" y="4110443"/>
            <a:ext cx="2352975" cy="2058853"/>
            <a:chOff x="0" y="0"/>
            <a:chExt cx="812800" cy="7112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27" name="Google Shape;27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196083" y="2051590"/>
            <a:ext cx="2352975" cy="2058853"/>
            <a:chOff x="0" y="0"/>
            <a:chExt cx="812800" cy="711200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30" name="Google Shape;30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19596" y="-7262"/>
            <a:ext cx="2352975" cy="2058853"/>
            <a:chOff x="0" y="0"/>
            <a:chExt cx="812800" cy="711200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33" name="Google Shape;33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 rot="10800000">
            <a:off x="3408446" y="3421529"/>
            <a:ext cx="1093622" cy="956920"/>
            <a:chOff x="0" y="0"/>
            <a:chExt cx="812800" cy="711200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36" name="Google Shape;36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3"/>
          <p:cNvGrpSpPr/>
          <p:nvPr/>
        </p:nvGrpSpPr>
        <p:grpSpPr>
          <a:xfrm>
            <a:off x="19596" y="8228148"/>
            <a:ext cx="2352975" cy="2058853"/>
            <a:chOff x="0" y="0"/>
            <a:chExt cx="812800" cy="711200"/>
          </a:xfrm>
        </p:grpSpPr>
        <p:sp>
          <p:nvSpPr>
            <p:cNvPr id="38" name="Google Shape;38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39" name="Google Shape;39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3"/>
          <p:cNvGrpSpPr/>
          <p:nvPr/>
        </p:nvGrpSpPr>
        <p:grpSpPr>
          <a:xfrm rot="10800000">
            <a:off x="16268628" y="670284"/>
            <a:ext cx="1093622" cy="956920"/>
            <a:chOff x="0" y="0"/>
            <a:chExt cx="812800" cy="711200"/>
          </a:xfrm>
        </p:grpSpPr>
        <p:sp>
          <p:nvSpPr>
            <p:cNvPr id="41" name="Google Shape;41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42" name="Google Shape;42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5638958" y="8228148"/>
            <a:ext cx="2352975" cy="2058853"/>
            <a:chOff x="0" y="0"/>
            <a:chExt cx="812800" cy="711200"/>
          </a:xfrm>
        </p:grpSpPr>
        <p:sp>
          <p:nvSpPr>
            <p:cNvPr id="44" name="Google Shape;44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45" name="Google Shape;45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 rot="10800000">
            <a:off x="1196082" y="8228147"/>
            <a:ext cx="2352975" cy="2058853"/>
            <a:chOff x="0" y="0"/>
            <a:chExt cx="812800" cy="711200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48" name="Google Shape;48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3"/>
          <p:cNvGrpSpPr/>
          <p:nvPr/>
        </p:nvGrpSpPr>
        <p:grpSpPr>
          <a:xfrm rot="10800000">
            <a:off x="15394482" y="8438304"/>
            <a:ext cx="1093622" cy="956920"/>
            <a:chOff x="0" y="0"/>
            <a:chExt cx="812800" cy="711200"/>
          </a:xfrm>
        </p:grpSpPr>
        <p:sp>
          <p:nvSpPr>
            <p:cNvPr id="50" name="Google Shape;50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51" name="Google Shape;51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3"/>
          <p:cNvGrpSpPr/>
          <p:nvPr/>
        </p:nvGrpSpPr>
        <p:grpSpPr>
          <a:xfrm>
            <a:off x="15941299" y="1208899"/>
            <a:ext cx="956097" cy="836585"/>
            <a:chOff x="0" y="0"/>
            <a:chExt cx="812800" cy="711200"/>
          </a:xfrm>
        </p:grpSpPr>
        <p:sp>
          <p:nvSpPr>
            <p:cNvPr id="53" name="Google Shape;53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54" name="Google Shape;54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19596" y="4110443"/>
            <a:ext cx="2352975" cy="2058853"/>
            <a:chOff x="0" y="0"/>
            <a:chExt cx="812800" cy="711200"/>
          </a:xfrm>
        </p:grpSpPr>
        <p:sp>
          <p:nvSpPr>
            <p:cNvPr id="56" name="Google Shape;56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57" name="Google Shape;57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 rot="10800000">
            <a:off x="19595" y="6169294"/>
            <a:ext cx="2352975" cy="2058853"/>
            <a:chOff x="0" y="0"/>
            <a:chExt cx="812800" cy="711200"/>
          </a:xfrm>
        </p:grpSpPr>
        <p:sp>
          <p:nvSpPr>
            <p:cNvPr id="59" name="Google Shape;59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60" name="Google Shape;60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-1156891" y="2051590"/>
            <a:ext cx="2352975" cy="2058853"/>
            <a:chOff x="0" y="0"/>
            <a:chExt cx="812800" cy="711200"/>
          </a:xfrm>
        </p:grpSpPr>
        <p:sp>
          <p:nvSpPr>
            <p:cNvPr id="62" name="Google Shape;62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63" name="Google Shape;63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3"/>
          <p:cNvGrpSpPr/>
          <p:nvPr/>
        </p:nvGrpSpPr>
        <p:grpSpPr>
          <a:xfrm rot="10800000">
            <a:off x="-1147367" y="8228147"/>
            <a:ext cx="2352975" cy="2058853"/>
            <a:chOff x="0" y="0"/>
            <a:chExt cx="812800" cy="711200"/>
          </a:xfrm>
        </p:grpSpPr>
        <p:sp>
          <p:nvSpPr>
            <p:cNvPr id="65" name="Google Shape;65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66" name="Google Shape;66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body" idx="1"/>
          </p:nvPr>
        </p:nvSpPr>
        <p:spPr>
          <a:xfrm>
            <a:off x="2041850" y="31494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2"/>
          </p:nvPr>
        </p:nvSpPr>
        <p:spPr>
          <a:xfrm>
            <a:off x="6710900" y="31494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-65125" y="880600"/>
            <a:ext cx="15637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78" name="Google Shape;78;p6"/>
          <p:cNvGrpSpPr/>
          <p:nvPr/>
        </p:nvGrpSpPr>
        <p:grpSpPr>
          <a:xfrm>
            <a:off x="-601126" y="8275365"/>
            <a:ext cx="19546687" cy="2011650"/>
            <a:chOff x="0" y="0"/>
            <a:chExt cx="26062249" cy="2682200"/>
          </a:xfrm>
        </p:grpSpPr>
        <p:grpSp>
          <p:nvGrpSpPr>
            <p:cNvPr id="79" name="Google Shape;79;p6"/>
            <p:cNvGrpSpPr/>
            <p:nvPr/>
          </p:nvGrpSpPr>
          <p:grpSpPr>
            <a:xfrm>
              <a:off x="2290846" y="1341090"/>
              <a:ext cx="1532697" cy="1341110"/>
              <a:chOff x="0" y="0"/>
              <a:chExt cx="812800" cy="711200"/>
            </a:xfrm>
          </p:grpSpPr>
          <p:sp>
            <p:nvSpPr>
              <p:cNvPr id="80" name="Google Shape;8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1" name="Google Shape;8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6"/>
            <p:cNvGrpSpPr/>
            <p:nvPr/>
          </p:nvGrpSpPr>
          <p:grpSpPr>
            <a:xfrm>
              <a:off x="3824135" y="1341090"/>
              <a:ext cx="1532697" cy="1341110"/>
              <a:chOff x="0" y="0"/>
              <a:chExt cx="812800" cy="711200"/>
            </a:xfrm>
          </p:grpSpPr>
          <p:sp>
            <p:nvSpPr>
              <p:cNvPr id="83" name="Google Shape;8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4" name="Google Shape;8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85;p6"/>
            <p:cNvGrpSpPr/>
            <p:nvPr/>
          </p:nvGrpSpPr>
          <p:grpSpPr>
            <a:xfrm>
              <a:off x="757556" y="1341090"/>
              <a:ext cx="1532697" cy="1341110"/>
              <a:chOff x="0" y="0"/>
              <a:chExt cx="812800" cy="711200"/>
            </a:xfrm>
          </p:grpSpPr>
          <p:sp>
            <p:nvSpPr>
              <p:cNvPr id="86" name="Google Shape;8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7" name="Google Shape;8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88;p6"/>
            <p:cNvGrpSpPr/>
            <p:nvPr/>
          </p:nvGrpSpPr>
          <p:grpSpPr>
            <a:xfrm>
              <a:off x="8423387" y="1341090"/>
              <a:ext cx="1532697" cy="1341110"/>
              <a:chOff x="0" y="0"/>
              <a:chExt cx="812800" cy="711200"/>
            </a:xfrm>
          </p:grpSpPr>
          <p:sp>
            <p:nvSpPr>
              <p:cNvPr id="89" name="Google Shape;8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0" name="Google Shape;9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6"/>
            <p:cNvGrpSpPr/>
            <p:nvPr/>
          </p:nvGrpSpPr>
          <p:grpSpPr>
            <a:xfrm>
              <a:off x="9956677" y="1341090"/>
              <a:ext cx="1532697" cy="1341110"/>
              <a:chOff x="0" y="0"/>
              <a:chExt cx="812800" cy="711200"/>
            </a:xfrm>
          </p:grpSpPr>
          <p:sp>
            <p:nvSpPr>
              <p:cNvPr id="92" name="Google Shape;9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3" name="Google Shape;9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6"/>
            <p:cNvGrpSpPr/>
            <p:nvPr/>
          </p:nvGrpSpPr>
          <p:grpSpPr>
            <a:xfrm>
              <a:off x="6890098" y="1341090"/>
              <a:ext cx="1532697" cy="1341110"/>
              <a:chOff x="0" y="0"/>
              <a:chExt cx="812800" cy="711200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6" name="Google Shape;9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6"/>
            <p:cNvGrpSpPr/>
            <p:nvPr/>
          </p:nvGrpSpPr>
          <p:grpSpPr>
            <a:xfrm>
              <a:off x="5356809" y="1341090"/>
              <a:ext cx="1532697" cy="1341110"/>
              <a:chOff x="0" y="0"/>
              <a:chExt cx="812800" cy="711200"/>
            </a:xfrm>
          </p:grpSpPr>
          <p:sp>
            <p:nvSpPr>
              <p:cNvPr id="98" name="Google Shape;9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9" name="Google Shape;9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6"/>
            <p:cNvGrpSpPr/>
            <p:nvPr/>
          </p:nvGrpSpPr>
          <p:grpSpPr>
            <a:xfrm>
              <a:off x="11489351" y="1341090"/>
              <a:ext cx="1532697" cy="1341110"/>
              <a:chOff x="0" y="0"/>
              <a:chExt cx="812800" cy="711200"/>
            </a:xfrm>
          </p:grpSpPr>
          <p:sp>
            <p:nvSpPr>
              <p:cNvPr id="101" name="Google Shape;10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2" name="Google Shape;10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" name="Google Shape;103;p6"/>
            <p:cNvGrpSpPr/>
            <p:nvPr/>
          </p:nvGrpSpPr>
          <p:grpSpPr>
            <a:xfrm>
              <a:off x="3066579" y="0"/>
              <a:ext cx="1532697" cy="1341110"/>
              <a:chOff x="0" y="0"/>
              <a:chExt cx="812800" cy="711200"/>
            </a:xfrm>
          </p:grpSpPr>
          <p:sp>
            <p:nvSpPr>
              <p:cNvPr id="104" name="Google Shape;10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05" name="Google Shape;10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6"/>
            <p:cNvGrpSpPr/>
            <p:nvPr/>
          </p:nvGrpSpPr>
          <p:grpSpPr>
            <a:xfrm>
              <a:off x="4599868" y="0"/>
              <a:ext cx="1532697" cy="1341110"/>
              <a:chOff x="0" y="0"/>
              <a:chExt cx="812800" cy="711200"/>
            </a:xfrm>
          </p:grpSpPr>
          <p:sp>
            <p:nvSpPr>
              <p:cNvPr id="107" name="Google Shape;10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8" name="Google Shape;10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1533289" y="0"/>
              <a:ext cx="1532697" cy="1341110"/>
              <a:chOff x="0" y="0"/>
              <a:chExt cx="812800" cy="7112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1" name="Google Shape;11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6"/>
            <p:cNvGrpSpPr/>
            <p:nvPr/>
          </p:nvGrpSpPr>
          <p:grpSpPr>
            <a:xfrm>
              <a:off x="0" y="0"/>
              <a:ext cx="1532697" cy="1341110"/>
              <a:chOff x="0" y="0"/>
              <a:chExt cx="812800" cy="711200"/>
            </a:xfrm>
          </p:grpSpPr>
          <p:sp>
            <p:nvSpPr>
              <p:cNvPr id="113" name="Google Shape;11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14" name="Google Shape;11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6"/>
            <p:cNvGrpSpPr/>
            <p:nvPr/>
          </p:nvGrpSpPr>
          <p:grpSpPr>
            <a:xfrm>
              <a:off x="9199120" y="0"/>
              <a:ext cx="1532697" cy="1341110"/>
              <a:chOff x="0" y="0"/>
              <a:chExt cx="812800" cy="711200"/>
            </a:xfrm>
          </p:grpSpPr>
          <p:sp>
            <p:nvSpPr>
              <p:cNvPr id="116" name="Google Shape;11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17" name="Google Shape;11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6"/>
            <p:cNvGrpSpPr/>
            <p:nvPr/>
          </p:nvGrpSpPr>
          <p:grpSpPr>
            <a:xfrm>
              <a:off x="10732410" y="0"/>
              <a:ext cx="1532697" cy="1341110"/>
              <a:chOff x="0" y="0"/>
              <a:chExt cx="812800" cy="711200"/>
            </a:xfrm>
          </p:grpSpPr>
          <p:sp>
            <p:nvSpPr>
              <p:cNvPr id="119" name="Google Shape;11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0" name="Google Shape;12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6"/>
            <p:cNvGrpSpPr/>
            <p:nvPr/>
          </p:nvGrpSpPr>
          <p:grpSpPr>
            <a:xfrm>
              <a:off x="7665831" y="0"/>
              <a:ext cx="1532697" cy="1341110"/>
              <a:chOff x="0" y="0"/>
              <a:chExt cx="812800" cy="711200"/>
            </a:xfrm>
          </p:grpSpPr>
          <p:sp>
            <p:nvSpPr>
              <p:cNvPr id="122" name="Google Shape;12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3" name="Google Shape;12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6"/>
            <p:cNvGrpSpPr/>
            <p:nvPr/>
          </p:nvGrpSpPr>
          <p:grpSpPr>
            <a:xfrm>
              <a:off x="6132542" y="0"/>
              <a:ext cx="1532697" cy="1341110"/>
              <a:chOff x="0" y="0"/>
              <a:chExt cx="812800" cy="711200"/>
            </a:xfrm>
          </p:grpSpPr>
          <p:sp>
            <p:nvSpPr>
              <p:cNvPr id="125" name="Google Shape;12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26" name="Google Shape;12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6"/>
            <p:cNvGrpSpPr/>
            <p:nvPr/>
          </p:nvGrpSpPr>
          <p:grpSpPr>
            <a:xfrm>
              <a:off x="12265084" y="0"/>
              <a:ext cx="1532697" cy="1341110"/>
              <a:chOff x="0" y="0"/>
              <a:chExt cx="812800" cy="711200"/>
            </a:xfrm>
          </p:grpSpPr>
          <p:sp>
            <p:nvSpPr>
              <p:cNvPr id="128" name="Google Shape;12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29" name="Google Shape;12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6"/>
            <p:cNvGrpSpPr/>
            <p:nvPr/>
          </p:nvGrpSpPr>
          <p:grpSpPr>
            <a:xfrm>
              <a:off x="14555314" y="1341090"/>
              <a:ext cx="1532697" cy="1341110"/>
              <a:chOff x="0" y="0"/>
              <a:chExt cx="812800" cy="711200"/>
            </a:xfrm>
          </p:grpSpPr>
          <p:sp>
            <p:nvSpPr>
              <p:cNvPr id="131" name="Google Shape;13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2" name="Google Shape;13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p6"/>
            <p:cNvGrpSpPr/>
            <p:nvPr/>
          </p:nvGrpSpPr>
          <p:grpSpPr>
            <a:xfrm>
              <a:off x="16088603" y="1341090"/>
              <a:ext cx="1532697" cy="1341110"/>
              <a:chOff x="0" y="0"/>
              <a:chExt cx="812800" cy="711200"/>
            </a:xfrm>
          </p:grpSpPr>
          <p:sp>
            <p:nvSpPr>
              <p:cNvPr id="134" name="Google Shape;13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35" name="Google Shape;13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" name="Google Shape;136;p6"/>
            <p:cNvGrpSpPr/>
            <p:nvPr/>
          </p:nvGrpSpPr>
          <p:grpSpPr>
            <a:xfrm>
              <a:off x="20687856" y="1341090"/>
              <a:ext cx="1532697" cy="1341110"/>
              <a:chOff x="0" y="0"/>
              <a:chExt cx="812800" cy="711200"/>
            </a:xfrm>
          </p:grpSpPr>
          <p:sp>
            <p:nvSpPr>
              <p:cNvPr id="137" name="Google Shape;13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8" name="Google Shape;13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" name="Google Shape;139;p6"/>
            <p:cNvGrpSpPr/>
            <p:nvPr/>
          </p:nvGrpSpPr>
          <p:grpSpPr>
            <a:xfrm>
              <a:off x="22221145" y="1341090"/>
              <a:ext cx="1532697" cy="1341110"/>
              <a:chOff x="0" y="0"/>
              <a:chExt cx="812800" cy="711200"/>
            </a:xfrm>
          </p:grpSpPr>
          <p:sp>
            <p:nvSpPr>
              <p:cNvPr id="140" name="Google Shape;14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41" name="Google Shape;14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142;p6"/>
            <p:cNvGrpSpPr/>
            <p:nvPr/>
          </p:nvGrpSpPr>
          <p:grpSpPr>
            <a:xfrm>
              <a:off x="19154567" y="1341090"/>
              <a:ext cx="1532697" cy="1341110"/>
              <a:chOff x="0" y="0"/>
              <a:chExt cx="812800" cy="711200"/>
            </a:xfrm>
          </p:grpSpPr>
          <p:sp>
            <p:nvSpPr>
              <p:cNvPr id="143" name="Google Shape;14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44" name="Google Shape;14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>
              <a:off x="17621277" y="1341090"/>
              <a:ext cx="1532697" cy="1341110"/>
              <a:chOff x="0" y="0"/>
              <a:chExt cx="812800" cy="711200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47" name="Google Shape;14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>
              <a:off x="23753819" y="1341090"/>
              <a:ext cx="1532697" cy="1341110"/>
              <a:chOff x="0" y="0"/>
              <a:chExt cx="812800" cy="711200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0" name="Google Shape;15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15331047" y="0"/>
              <a:ext cx="1532697" cy="1341110"/>
              <a:chOff x="0" y="0"/>
              <a:chExt cx="812800" cy="711200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53" name="Google Shape;15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6"/>
            <p:cNvGrpSpPr/>
            <p:nvPr/>
          </p:nvGrpSpPr>
          <p:grpSpPr>
            <a:xfrm>
              <a:off x="16864336" y="0"/>
              <a:ext cx="1532697" cy="1341110"/>
              <a:chOff x="0" y="0"/>
              <a:chExt cx="812800" cy="711200"/>
            </a:xfrm>
          </p:grpSpPr>
          <p:sp>
            <p:nvSpPr>
              <p:cNvPr id="155" name="Google Shape;15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6" name="Google Shape;15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6"/>
            <p:cNvGrpSpPr/>
            <p:nvPr/>
          </p:nvGrpSpPr>
          <p:grpSpPr>
            <a:xfrm>
              <a:off x="13797758" y="0"/>
              <a:ext cx="1532697" cy="1341110"/>
              <a:chOff x="0" y="0"/>
              <a:chExt cx="812800" cy="7112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9" name="Google Shape;15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6"/>
            <p:cNvGrpSpPr/>
            <p:nvPr/>
          </p:nvGrpSpPr>
          <p:grpSpPr>
            <a:xfrm>
              <a:off x="21463589" y="0"/>
              <a:ext cx="1532697" cy="1341110"/>
              <a:chOff x="0" y="0"/>
              <a:chExt cx="812800" cy="711200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62" name="Google Shape;16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6"/>
            <p:cNvGrpSpPr/>
            <p:nvPr/>
          </p:nvGrpSpPr>
          <p:grpSpPr>
            <a:xfrm>
              <a:off x="22996878" y="0"/>
              <a:ext cx="1532697" cy="1341110"/>
              <a:chOff x="0" y="0"/>
              <a:chExt cx="812800" cy="711200"/>
            </a:xfrm>
          </p:grpSpPr>
          <p:sp>
            <p:nvSpPr>
              <p:cNvPr id="164" name="Google Shape;16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5" name="Google Shape;16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6"/>
            <p:cNvGrpSpPr/>
            <p:nvPr/>
          </p:nvGrpSpPr>
          <p:grpSpPr>
            <a:xfrm>
              <a:off x="19930300" y="0"/>
              <a:ext cx="1532697" cy="1341110"/>
              <a:chOff x="0" y="0"/>
              <a:chExt cx="812800" cy="711200"/>
            </a:xfrm>
          </p:grpSpPr>
          <p:sp>
            <p:nvSpPr>
              <p:cNvPr id="167" name="Google Shape;16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8" name="Google Shape;16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>
              <a:off x="18397010" y="0"/>
              <a:ext cx="1532697" cy="1341110"/>
              <a:chOff x="0" y="0"/>
              <a:chExt cx="812800" cy="711200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1" name="Google Shape;17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>
              <a:off x="24529552" y="0"/>
              <a:ext cx="1532697" cy="1341110"/>
              <a:chOff x="0" y="0"/>
              <a:chExt cx="812800" cy="711200"/>
            </a:xfrm>
          </p:grpSpPr>
          <p:sp>
            <p:nvSpPr>
              <p:cNvPr id="173" name="Google Shape;17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4" name="Google Shape;17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6"/>
            <p:cNvGrpSpPr/>
            <p:nvPr/>
          </p:nvGrpSpPr>
          <p:grpSpPr>
            <a:xfrm>
              <a:off x="13031421" y="1341090"/>
              <a:ext cx="1532697" cy="1341110"/>
              <a:chOff x="0" y="0"/>
              <a:chExt cx="812800" cy="7112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7" name="Google Shape;17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>
            <a:spLocks noGrp="1"/>
          </p:cNvSpPr>
          <p:nvPr>
            <p:ph type="body" idx="1"/>
          </p:nvPr>
        </p:nvSpPr>
        <p:spPr>
          <a:xfrm>
            <a:off x="1963625" y="37944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2" name="Google Shape;182;p8"/>
          <p:cNvSpPr txBox="1">
            <a:spLocks noGrp="1"/>
          </p:cNvSpPr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8"/>
          <p:cNvSpPr txBox="1">
            <a:spLocks noGrp="1"/>
          </p:cNvSpPr>
          <p:nvPr>
            <p:ph type="body" idx="2"/>
          </p:nvPr>
        </p:nvSpPr>
        <p:spPr>
          <a:xfrm>
            <a:off x="8581300" y="374390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>
            <a:spLocks noGrp="1"/>
          </p:cNvSpPr>
          <p:nvPr>
            <p:ph type="pic" idx="2"/>
          </p:nvPr>
        </p:nvSpPr>
        <p:spPr>
          <a:xfrm>
            <a:off x="11149738" y="29056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9"/>
          <p:cNvSpPr txBox="1">
            <a:spLocks noGrp="1"/>
          </p:cNvSpPr>
          <p:nvPr>
            <p:ph type="body" idx="1"/>
          </p:nvPr>
        </p:nvSpPr>
        <p:spPr>
          <a:xfrm>
            <a:off x="1403713" y="65643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85750" y="1266175"/>
            <a:ext cx="1609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Raleway Black"/>
              <a:buNone/>
              <a:defRPr sz="7500" i="0" u="none" strike="noStrike" cap="none">
                <a:solidFill>
                  <a:schemeClr val="accent5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988725" y="330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spcBef>
                <a:spcPts val="64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50850" algn="l" rtl="0">
              <a:spcBef>
                <a:spcPts val="56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–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450850" algn="l" rtl="0">
              <a:spcBef>
                <a:spcPts val="48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–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»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h.m.wikipedia.org/zh-tw/%E5%85%AC%E5%9C%B0%E6%82%B2%E5%8A%8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E0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/>
          <p:nvPr/>
        </p:nvSpPr>
        <p:spPr>
          <a:xfrm>
            <a:off x="5842903" y="2461880"/>
            <a:ext cx="96846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altLang="zh-TW" sz="72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72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進化比人快，</a:t>
            </a:r>
            <a:br>
              <a:rPr lang="en-US" altLang="zh-TW" sz="72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怎麼學才不落伍？</a:t>
            </a:r>
          </a:p>
        </p:txBody>
      </p:sp>
      <p:sp>
        <p:nvSpPr>
          <p:cNvPr id="193" name="Google Shape;193;p10"/>
          <p:cNvSpPr txBox="1"/>
          <p:nvPr/>
        </p:nvSpPr>
        <p:spPr>
          <a:xfrm>
            <a:off x="6216939" y="5068982"/>
            <a:ext cx="8936527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b="0" i="0" u="none" strike="noStrike" cap="none" dirty="0">
                <a:solidFill>
                  <a:srgbClr val="FE2E60"/>
                </a:solidFill>
                <a:latin typeface="微軟正黑體"/>
                <a:ea typeface="微軟正黑體"/>
                <a:cs typeface="Cabin"/>
                <a:sym typeface="Cabin"/>
              </a:rPr>
              <a:t>分享達人：丁丁</a:t>
            </a:r>
            <a:endParaRPr sz="5400" dirty="0">
              <a:latin typeface="微軟正黑體"/>
              <a:ea typeface="微軟正黑體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1517718" y="1378508"/>
            <a:ext cx="815326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TW" sz="8000" b="1" dirty="0">
                <a:solidFill>
                  <a:srgbClr val="FFC000"/>
                </a:solidFill>
                <a:latin typeface="微軟正黑體"/>
                <a:ea typeface="微軟正黑體"/>
              </a:rPr>
              <a:t>AI </a:t>
            </a:r>
            <a:r>
              <a:rPr lang="zh-TW" altLang="en-US" sz="8000" b="1" dirty="0">
                <a:solidFill>
                  <a:srgbClr val="FFC000"/>
                </a:solidFill>
                <a:latin typeface="微軟正黑體"/>
                <a:ea typeface="微軟正黑體"/>
              </a:rPr>
              <a:t>目前的進展</a:t>
            </a:r>
            <a:endParaRPr lang="en-US" altLang="zh-TW" sz="8000" b="1" dirty="0">
              <a:solidFill>
                <a:srgbClr val="FFC000"/>
              </a:solidFill>
              <a:latin typeface="微軟正黑體"/>
              <a:ea typeface="微軟正黑體"/>
            </a:endParaRPr>
          </a:p>
        </p:txBody>
      </p:sp>
      <p:sp>
        <p:nvSpPr>
          <p:cNvPr id="98" name="Google Shape;289;p11"/>
          <p:cNvSpPr txBox="1"/>
          <p:nvPr/>
        </p:nvSpPr>
        <p:spPr>
          <a:xfrm>
            <a:off x="1029882" y="4738275"/>
            <a:ext cx="804069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4640" lvl="4">
              <a:lnSpc>
                <a:spcPct val="140016"/>
              </a:lnSpc>
              <a:buSzPts val="2100"/>
            </a:pPr>
            <a:endParaRPr lang="zh-TW" sz="2800" dirty="0">
              <a:ea typeface="微軟正黑體" panose="020B0604030504040204" pitchFamily="34" charset="-120"/>
            </a:endParaRPr>
          </a:p>
        </p:txBody>
      </p:sp>
      <p:sp>
        <p:nvSpPr>
          <p:cNvPr id="103" name="Google Shape;289;p11"/>
          <p:cNvSpPr txBox="1"/>
          <p:nvPr/>
        </p:nvSpPr>
        <p:spPr>
          <a:xfrm>
            <a:off x="1111775" y="4395960"/>
            <a:ext cx="1591760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6000" dirty="0"/>
              <a:t>1.</a:t>
            </a:r>
            <a:r>
              <a:rPr lang="zh-TW" altLang="en-US" sz="6000" dirty="0"/>
              <a:t>已產生數百項應用，成為生意，有生態系排行</a:t>
            </a:r>
            <a:endParaRPr lang="en-US" altLang="zh-TW" sz="6000" dirty="0"/>
          </a:p>
          <a:p>
            <a:pPr>
              <a:lnSpc>
                <a:spcPct val="150000"/>
              </a:lnSpc>
            </a:pPr>
            <a:r>
              <a:rPr lang="ja-JP" altLang="en-US" sz="6000" dirty="0"/>
              <a:t>2</a:t>
            </a:r>
            <a:r>
              <a:rPr lang="en-US" altLang="ja-JP" sz="6000" dirty="0"/>
              <a:t>.</a:t>
            </a:r>
            <a:r>
              <a:rPr lang="zh-TW" altLang="en-US" sz="6000" dirty="0"/>
              <a:t>由單模態走向多模態</a:t>
            </a:r>
            <a:endParaRPr lang="en-US" altLang="ja-JP" sz="6000" dirty="0"/>
          </a:p>
          <a:p>
            <a:pPr>
              <a:lnSpc>
                <a:spcPct val="150000"/>
              </a:lnSpc>
            </a:pPr>
            <a:r>
              <a:rPr lang="en-US" altLang="zh-TW" sz="6000" dirty="0"/>
              <a:t>3.</a:t>
            </a:r>
            <a:r>
              <a:rPr lang="zh-TW" altLang="en-US" sz="6000" dirty="0"/>
              <a:t>大語言模型已和具型機器人開始整合</a:t>
            </a:r>
            <a:endParaRPr lang="en-US" altLang="zh-TW" sz="6000" dirty="0"/>
          </a:p>
          <a:p>
            <a:pPr>
              <a:lnSpc>
                <a:spcPct val="150000"/>
              </a:lnSpc>
            </a:pPr>
            <a:r>
              <a:rPr lang="en-US" altLang="ja-JP" sz="6000" dirty="0"/>
              <a:t>4</a:t>
            </a:r>
            <a:r>
              <a:rPr lang="ja-JP" altLang="en-US" sz="6000" dirty="0"/>
              <a:t>.</a:t>
            </a:r>
            <a:r>
              <a:rPr lang="zh-TW" altLang="en-US" sz="6000" dirty="0"/>
              <a:t>還處於模仿階段，</a:t>
            </a:r>
            <a:r>
              <a:rPr lang="en-US" altLang="zh-TW" sz="6000" dirty="0"/>
              <a:t>LLM </a:t>
            </a:r>
            <a:r>
              <a:rPr lang="zh-TW" altLang="en-US" sz="6000" dirty="0"/>
              <a:t>尚未達成自主學習</a:t>
            </a:r>
            <a:endParaRPr lang="en-US" altLang="zh-TW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0BA40-693B-895D-D552-D1E84F286C7F}"/>
              </a:ext>
            </a:extLst>
          </p:cNvPr>
          <p:cNvSpPr txBox="1"/>
          <p:nvPr/>
        </p:nvSpPr>
        <p:spPr>
          <a:xfrm>
            <a:off x="10512470" y="4742668"/>
            <a:ext cx="62818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931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2430828" y="1272970"/>
            <a:ext cx="659916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8000" b="1" dirty="0">
                <a:solidFill>
                  <a:srgbClr val="FFC000"/>
                </a:solidFill>
                <a:latin typeface="微軟正黑體"/>
                <a:ea typeface="微軟正黑體"/>
              </a:rPr>
              <a:t>剎車派的擔憂</a:t>
            </a:r>
            <a:endParaRPr lang="en-US" altLang="zh-TW" sz="8000" b="1" dirty="0">
              <a:solidFill>
                <a:srgbClr val="FFC000"/>
              </a:solidFill>
              <a:latin typeface="微軟正黑體"/>
              <a:ea typeface="微軟正黑體"/>
            </a:endParaRPr>
          </a:p>
        </p:txBody>
      </p:sp>
      <p:sp>
        <p:nvSpPr>
          <p:cNvPr id="98" name="Google Shape;289;p11"/>
          <p:cNvSpPr txBox="1"/>
          <p:nvPr/>
        </p:nvSpPr>
        <p:spPr>
          <a:xfrm>
            <a:off x="1029882" y="4738275"/>
            <a:ext cx="804069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4640" lvl="4">
              <a:lnSpc>
                <a:spcPct val="140016"/>
              </a:lnSpc>
              <a:buSzPts val="2100"/>
            </a:pPr>
            <a:endParaRPr lang="zh-TW" sz="2800" dirty="0">
              <a:ea typeface="微軟正黑體" panose="020B0604030504040204" pitchFamily="34" charset="-120"/>
            </a:endParaRPr>
          </a:p>
        </p:txBody>
      </p:sp>
      <p:sp>
        <p:nvSpPr>
          <p:cNvPr id="103" name="Google Shape;289;p11"/>
          <p:cNvSpPr txBox="1"/>
          <p:nvPr/>
        </p:nvSpPr>
        <p:spPr>
          <a:xfrm>
            <a:off x="1111775" y="4395960"/>
            <a:ext cx="1591760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6000" dirty="0"/>
              <a:t>1.</a:t>
            </a:r>
            <a:r>
              <a:rPr lang="zh-TW" altLang="en-US" sz="6000" dirty="0"/>
              <a:t>人類社會被淹沒在 </a:t>
            </a:r>
            <a:r>
              <a:rPr lang="en-US" altLang="zh-TW" sz="6000" dirty="0"/>
              <a:t>AI </a:t>
            </a:r>
            <a:r>
              <a:rPr lang="zh-TW" altLang="en-US" sz="6000" dirty="0"/>
              <a:t>提供的噪音與噪點中</a:t>
            </a:r>
            <a:endParaRPr lang="en-US" altLang="zh-TW" sz="6000" dirty="0"/>
          </a:p>
          <a:p>
            <a:pPr>
              <a:lnSpc>
                <a:spcPct val="150000"/>
              </a:lnSpc>
            </a:pPr>
            <a:r>
              <a:rPr lang="ja-JP" altLang="en-US" sz="6000" dirty="0"/>
              <a:t>2</a:t>
            </a:r>
            <a:r>
              <a:rPr lang="en-US" altLang="ja-JP" sz="6000" dirty="0"/>
              <a:t>.</a:t>
            </a:r>
            <a:r>
              <a:rPr lang="zh-TW" altLang="en-US" sz="6000" dirty="0"/>
              <a:t>工作與分工重新洗牌，人類社會來不及適應</a:t>
            </a:r>
            <a:endParaRPr lang="en-US" altLang="ja-JP" sz="6000" dirty="0"/>
          </a:p>
          <a:p>
            <a:pPr>
              <a:lnSpc>
                <a:spcPct val="150000"/>
              </a:lnSpc>
            </a:pPr>
            <a:r>
              <a:rPr lang="en-US" altLang="zh-TW" sz="6000" dirty="0"/>
              <a:t>3.</a:t>
            </a:r>
            <a:r>
              <a:rPr lang="zh-TW" altLang="en-US" sz="6000" dirty="0"/>
              <a:t>武器化</a:t>
            </a:r>
            <a:endParaRPr lang="en-US" altLang="zh-TW" sz="6000" dirty="0"/>
          </a:p>
          <a:p>
            <a:pPr>
              <a:lnSpc>
                <a:spcPct val="150000"/>
              </a:lnSpc>
            </a:pPr>
            <a:r>
              <a:rPr lang="en-US" altLang="ja-JP" sz="6000" dirty="0"/>
              <a:t>4</a:t>
            </a:r>
            <a:r>
              <a:rPr lang="ja-JP" altLang="en-US" sz="6000" dirty="0"/>
              <a:t>.</a:t>
            </a:r>
            <a:r>
              <a:rPr lang="zh-TW" altLang="en-US" sz="6000" dirty="0"/>
              <a:t>社會不公平失去最基本的制約</a:t>
            </a:r>
            <a:endParaRPr lang="en-US" altLang="zh-TW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0BA40-693B-895D-D552-D1E84F286C7F}"/>
              </a:ext>
            </a:extLst>
          </p:cNvPr>
          <p:cNvSpPr txBox="1"/>
          <p:nvPr/>
        </p:nvSpPr>
        <p:spPr>
          <a:xfrm>
            <a:off x="10512470" y="4742668"/>
            <a:ext cx="62818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691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989298" y="1272970"/>
            <a:ext cx="908387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8000" b="1" dirty="0">
                <a:solidFill>
                  <a:srgbClr val="FFC000"/>
                </a:solidFill>
                <a:latin typeface="微軟正黑體"/>
                <a:ea typeface="微軟正黑體"/>
              </a:rPr>
              <a:t>有效加速主義</a:t>
            </a:r>
            <a:r>
              <a:rPr lang="en-US" altLang="zh-TW" sz="8000" b="1" dirty="0">
                <a:solidFill>
                  <a:srgbClr val="FFC000"/>
                </a:solidFill>
                <a:latin typeface="微軟正黑體"/>
                <a:ea typeface="微軟正黑體"/>
              </a:rPr>
              <a:t>(E/acc)</a:t>
            </a:r>
          </a:p>
        </p:txBody>
      </p:sp>
      <p:sp>
        <p:nvSpPr>
          <p:cNvPr id="98" name="Google Shape;289;p11"/>
          <p:cNvSpPr txBox="1"/>
          <p:nvPr/>
        </p:nvSpPr>
        <p:spPr>
          <a:xfrm>
            <a:off x="1029882" y="4738275"/>
            <a:ext cx="804069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4640" lvl="4">
              <a:lnSpc>
                <a:spcPct val="140016"/>
              </a:lnSpc>
              <a:buSzPts val="2100"/>
            </a:pPr>
            <a:endParaRPr lang="zh-TW" sz="2800" dirty="0">
              <a:ea typeface="微軟正黑體" panose="020B0604030504040204" pitchFamily="34" charset="-120"/>
            </a:endParaRPr>
          </a:p>
        </p:txBody>
      </p:sp>
      <p:sp>
        <p:nvSpPr>
          <p:cNvPr id="103" name="Google Shape;289;p11"/>
          <p:cNvSpPr txBox="1"/>
          <p:nvPr/>
        </p:nvSpPr>
        <p:spPr>
          <a:xfrm>
            <a:off x="1029882" y="4664535"/>
            <a:ext cx="16235745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5000" dirty="0"/>
              <a:t>能量雖守恆，但只能由可以作功的自由能，耗散成廢能</a:t>
            </a:r>
            <a:endParaRPr lang="en-US" altLang="zh-TW" sz="5000" dirty="0"/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5000" dirty="0"/>
              <a:t>全局熵增與局部熵減</a:t>
            </a:r>
            <a:endParaRPr lang="en-US" altLang="ja-JP" sz="5000" dirty="0"/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5000" dirty="0"/>
              <a:t>生命透過耗散自由能作功，讓自己內部局部熵減，作功完排出廢能</a:t>
            </a:r>
            <a:endParaRPr lang="en-US" altLang="zh-TW" sz="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0BA40-693B-895D-D552-D1E84F286C7F}"/>
              </a:ext>
            </a:extLst>
          </p:cNvPr>
          <p:cNvSpPr txBox="1"/>
          <p:nvPr/>
        </p:nvSpPr>
        <p:spPr>
          <a:xfrm>
            <a:off x="10512470" y="4742668"/>
            <a:ext cx="62818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098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989298" y="1272970"/>
            <a:ext cx="908387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8000" b="1" dirty="0">
                <a:solidFill>
                  <a:srgbClr val="FFC000"/>
                </a:solidFill>
                <a:latin typeface="微軟正黑體"/>
                <a:ea typeface="微軟正黑體"/>
              </a:rPr>
              <a:t>有效加速主義</a:t>
            </a:r>
            <a:r>
              <a:rPr lang="en-US" altLang="zh-TW" sz="8000" b="1" dirty="0">
                <a:solidFill>
                  <a:srgbClr val="FFC000"/>
                </a:solidFill>
                <a:latin typeface="微軟正黑體"/>
                <a:ea typeface="微軟正黑體"/>
              </a:rPr>
              <a:t>(E/acc)</a:t>
            </a:r>
          </a:p>
        </p:txBody>
      </p:sp>
      <p:sp>
        <p:nvSpPr>
          <p:cNvPr id="98" name="Google Shape;289;p11"/>
          <p:cNvSpPr txBox="1"/>
          <p:nvPr/>
        </p:nvSpPr>
        <p:spPr>
          <a:xfrm>
            <a:off x="1029882" y="4738275"/>
            <a:ext cx="804069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4640" lvl="4">
              <a:lnSpc>
                <a:spcPct val="140016"/>
              </a:lnSpc>
              <a:buSzPts val="2100"/>
            </a:pPr>
            <a:endParaRPr lang="zh-TW" sz="2800" dirty="0">
              <a:ea typeface="微軟正黑體" panose="020B0604030504040204" pitchFamily="34" charset="-120"/>
            </a:endParaRPr>
          </a:p>
        </p:txBody>
      </p:sp>
      <p:sp>
        <p:nvSpPr>
          <p:cNvPr id="103" name="Google Shape;289;p11"/>
          <p:cNvSpPr txBox="1"/>
          <p:nvPr/>
        </p:nvSpPr>
        <p:spPr>
          <a:xfrm>
            <a:off x="1029882" y="4664535"/>
            <a:ext cx="16235745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5400" dirty="0"/>
              <a:t>有機生命讓全局熵增加速 </a:t>
            </a:r>
            <a:r>
              <a:rPr lang="en-US" altLang="zh-TW" sz="5400" dirty="0"/>
              <a:t>=&gt; </a:t>
            </a:r>
            <a:r>
              <a:rPr lang="zh-TW" altLang="en-US" sz="5400" dirty="0"/>
              <a:t>繁殖又讓熵增加速 </a:t>
            </a:r>
            <a:r>
              <a:rPr lang="en-US" altLang="zh-TW" sz="5400" dirty="0"/>
              <a:t>=&gt; </a:t>
            </a:r>
            <a:r>
              <a:rPr lang="zh-TW" altLang="en-US" sz="5400" dirty="0"/>
              <a:t>數量增加 複雜度增加 </a:t>
            </a:r>
            <a:r>
              <a:rPr lang="en-US" altLang="zh-TW" sz="5400" dirty="0"/>
              <a:t>=&gt; </a:t>
            </a:r>
            <a:r>
              <a:rPr lang="zh-TW" altLang="en-US" sz="5400" dirty="0"/>
              <a:t>人類用工具去製作工具 複雜度指數增長 </a:t>
            </a:r>
            <a:r>
              <a:rPr lang="en-US" altLang="zh-TW" sz="5400" dirty="0"/>
              <a:t>=&gt; </a:t>
            </a:r>
            <a:r>
              <a:rPr lang="zh-TW" altLang="en-US" sz="5400" dirty="0"/>
              <a:t>直到人類智力上限 自然資源極限 </a:t>
            </a:r>
            <a:r>
              <a:rPr lang="en-US" altLang="zh-TW" sz="5400" dirty="0"/>
              <a:t>=&gt; AI </a:t>
            </a:r>
            <a:r>
              <a:rPr lang="zh-TW" altLang="en-US" sz="5400" dirty="0"/>
              <a:t>突破前者；宇航突破後者</a:t>
            </a:r>
            <a:endParaRPr lang="en-US" altLang="zh-TW" sz="5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0BA40-693B-895D-D552-D1E84F286C7F}"/>
              </a:ext>
            </a:extLst>
          </p:cNvPr>
          <p:cNvSpPr txBox="1"/>
          <p:nvPr/>
        </p:nvSpPr>
        <p:spPr>
          <a:xfrm>
            <a:off x="10512470" y="4742668"/>
            <a:ext cx="62818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26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3216164" y="1378508"/>
            <a:ext cx="441979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8000" b="1" dirty="0">
                <a:solidFill>
                  <a:srgbClr val="FFC000"/>
                </a:solidFill>
                <a:latin typeface="微軟正黑體"/>
                <a:ea typeface="微軟正黑體"/>
              </a:rPr>
              <a:t>本日流程</a:t>
            </a:r>
            <a:endParaRPr lang="en-US" altLang="zh-TW" sz="8000" b="1" dirty="0">
              <a:solidFill>
                <a:srgbClr val="FFC000"/>
              </a:solidFill>
              <a:latin typeface="微軟正黑體"/>
              <a:ea typeface="微軟正黑體"/>
            </a:endParaRPr>
          </a:p>
        </p:txBody>
      </p:sp>
      <p:sp>
        <p:nvSpPr>
          <p:cNvPr id="98" name="Google Shape;289;p11"/>
          <p:cNvSpPr txBox="1"/>
          <p:nvPr/>
        </p:nvSpPr>
        <p:spPr>
          <a:xfrm>
            <a:off x="1029882" y="4738275"/>
            <a:ext cx="804069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4640" lvl="4">
              <a:lnSpc>
                <a:spcPct val="140016"/>
              </a:lnSpc>
              <a:buSzPts val="2100"/>
            </a:pPr>
            <a:endParaRPr lang="zh-TW" sz="2800" dirty="0">
              <a:ea typeface="微軟正黑體" panose="020B0604030504040204" pitchFamily="34" charset="-120"/>
            </a:endParaRPr>
          </a:p>
        </p:txBody>
      </p:sp>
      <p:sp>
        <p:nvSpPr>
          <p:cNvPr id="103" name="Google Shape;289;p11"/>
          <p:cNvSpPr txBox="1"/>
          <p:nvPr/>
        </p:nvSpPr>
        <p:spPr>
          <a:xfrm>
            <a:off x="1877400" y="4234344"/>
            <a:ext cx="14681986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altLang="zh-TW" sz="5400" dirty="0"/>
              <a:t>【</a:t>
            </a:r>
            <a:r>
              <a:rPr lang="zh-TW" altLang="en-US" sz="5400" dirty="0"/>
              <a:t>三個段落</a:t>
            </a:r>
            <a:r>
              <a:rPr lang="en-US" altLang="zh-TW" sz="5400" dirty="0"/>
              <a:t>】</a:t>
            </a:r>
            <a:endParaRPr lang="en-US" sz="5400" dirty="0"/>
          </a:p>
          <a:p>
            <a:pPr>
              <a:lnSpc>
                <a:spcPct val="150000"/>
              </a:lnSpc>
            </a:pPr>
            <a:r>
              <a:rPr lang="en-US" altLang="zh-TW" sz="7200" dirty="0"/>
              <a:t>1.</a:t>
            </a:r>
            <a:r>
              <a:rPr lang="zh-TW" altLang="en-US" sz="7200" dirty="0"/>
              <a:t>達人分享</a:t>
            </a:r>
            <a:r>
              <a:rPr lang="en-US" altLang="zh-TW" sz="7200" dirty="0"/>
              <a:t>(</a:t>
            </a:r>
            <a:r>
              <a:rPr lang="zh-TW" altLang="en-US" sz="7200" dirty="0"/>
              <a:t>丁丁</a:t>
            </a:r>
            <a:r>
              <a:rPr lang="en-US" altLang="zh-TW" sz="7200" dirty="0"/>
              <a:t>)</a:t>
            </a:r>
          </a:p>
          <a:p>
            <a:pPr>
              <a:lnSpc>
                <a:spcPct val="150000"/>
              </a:lnSpc>
            </a:pPr>
            <a:r>
              <a:rPr lang="ja-JP" altLang="en-US" sz="7200" dirty="0"/>
              <a:t>2</a:t>
            </a:r>
            <a:r>
              <a:rPr lang="en-US" altLang="ja-JP" sz="7200" dirty="0"/>
              <a:t>.</a:t>
            </a:r>
            <a:r>
              <a:rPr lang="zh-TW" altLang="en-US" sz="7200" dirty="0"/>
              <a:t>小組上台報告：</a:t>
            </a:r>
            <a:r>
              <a:rPr lang="en-US" altLang="zh-TW" sz="7200" dirty="0"/>
              <a:t>AI</a:t>
            </a:r>
            <a:r>
              <a:rPr lang="zh-TW" altLang="en-US" sz="7200" dirty="0"/>
              <a:t>會取代人類嗎？</a:t>
            </a:r>
            <a:endParaRPr lang="en-US" altLang="zh-TW" sz="7200" dirty="0"/>
          </a:p>
          <a:p>
            <a:pPr>
              <a:lnSpc>
                <a:spcPct val="150000"/>
              </a:lnSpc>
            </a:pPr>
            <a:r>
              <a:rPr lang="ja-JP" altLang="en-US" sz="7200" dirty="0"/>
              <a:t>3.</a:t>
            </a:r>
            <a:r>
              <a:rPr lang="zh-TW" altLang="en-US" sz="7200" dirty="0"/>
              <a:t>全班討論</a:t>
            </a:r>
            <a:endParaRPr lang="en-US" altLang="zh-TW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0BA40-693B-895D-D552-D1E84F286C7F}"/>
              </a:ext>
            </a:extLst>
          </p:cNvPr>
          <p:cNvSpPr txBox="1"/>
          <p:nvPr/>
        </p:nvSpPr>
        <p:spPr>
          <a:xfrm>
            <a:off x="10512470" y="4742668"/>
            <a:ext cx="62818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949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1517718" y="1378508"/>
            <a:ext cx="815326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8000" b="1" dirty="0">
                <a:solidFill>
                  <a:srgbClr val="FFC000"/>
                </a:solidFill>
                <a:latin typeface="微軟正黑體"/>
                <a:ea typeface="微軟正黑體"/>
              </a:rPr>
              <a:t>本日達人分享大綱</a:t>
            </a:r>
            <a:endParaRPr lang="en-US" altLang="zh-TW" sz="8000" b="1" dirty="0">
              <a:solidFill>
                <a:srgbClr val="FFC000"/>
              </a:solidFill>
              <a:latin typeface="微軟正黑體"/>
              <a:ea typeface="微軟正黑體"/>
            </a:endParaRPr>
          </a:p>
        </p:txBody>
      </p:sp>
      <p:sp>
        <p:nvSpPr>
          <p:cNvPr id="98" name="Google Shape;289;p11"/>
          <p:cNvSpPr txBox="1"/>
          <p:nvPr/>
        </p:nvSpPr>
        <p:spPr>
          <a:xfrm>
            <a:off x="1029882" y="4738275"/>
            <a:ext cx="804069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4640" lvl="4">
              <a:lnSpc>
                <a:spcPct val="140016"/>
              </a:lnSpc>
              <a:buSzPts val="2100"/>
            </a:pPr>
            <a:endParaRPr lang="zh-TW" sz="2800" dirty="0">
              <a:ea typeface="微軟正黑體" panose="020B0604030504040204" pitchFamily="34" charset="-120"/>
            </a:endParaRPr>
          </a:p>
        </p:txBody>
      </p:sp>
      <p:sp>
        <p:nvSpPr>
          <p:cNvPr id="103" name="Google Shape;289;p11"/>
          <p:cNvSpPr txBox="1"/>
          <p:nvPr/>
        </p:nvSpPr>
        <p:spPr>
          <a:xfrm>
            <a:off x="1877400" y="4234344"/>
            <a:ext cx="14681986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altLang="zh-TW" sz="5400" dirty="0"/>
              <a:t>【</a:t>
            </a:r>
            <a:r>
              <a:rPr lang="zh-TW" altLang="en-US" sz="5400" dirty="0"/>
              <a:t>三個部分</a:t>
            </a:r>
            <a:r>
              <a:rPr lang="en-US" altLang="zh-TW" sz="5400" dirty="0"/>
              <a:t>】</a:t>
            </a:r>
            <a:endParaRPr lang="en-US" sz="5400" dirty="0"/>
          </a:p>
          <a:p>
            <a:pPr>
              <a:lnSpc>
                <a:spcPct val="150000"/>
              </a:lnSpc>
            </a:pPr>
            <a:r>
              <a:rPr lang="en-US" altLang="zh-TW" sz="7200" dirty="0"/>
              <a:t>1.</a:t>
            </a:r>
            <a:r>
              <a:rPr lang="zh-TW" altLang="en-US" sz="7200" dirty="0"/>
              <a:t>三項策略</a:t>
            </a:r>
            <a:endParaRPr lang="en-US" altLang="zh-TW" sz="7200" dirty="0"/>
          </a:p>
          <a:p>
            <a:pPr>
              <a:lnSpc>
                <a:spcPct val="150000"/>
              </a:lnSpc>
            </a:pPr>
            <a:r>
              <a:rPr lang="ja-JP" altLang="en-US" sz="7200" dirty="0"/>
              <a:t>2</a:t>
            </a:r>
            <a:r>
              <a:rPr lang="en-US" altLang="ja-JP" sz="7200" dirty="0"/>
              <a:t>.</a:t>
            </a:r>
            <a:r>
              <a:rPr lang="zh-TW" altLang="en-US" sz="7200" dirty="0"/>
              <a:t>目前的 </a:t>
            </a:r>
            <a:r>
              <a:rPr lang="en-US" altLang="zh-TW" sz="7200" dirty="0"/>
              <a:t>AI </a:t>
            </a:r>
            <a:r>
              <a:rPr lang="zh-TW" altLang="en-US" sz="7200" dirty="0"/>
              <a:t>發展到哪裡？</a:t>
            </a:r>
            <a:endParaRPr lang="en-US" altLang="zh-TW" sz="7200" dirty="0"/>
          </a:p>
          <a:p>
            <a:pPr>
              <a:lnSpc>
                <a:spcPct val="150000"/>
              </a:lnSpc>
            </a:pPr>
            <a:r>
              <a:rPr lang="ja-JP" altLang="en-US" sz="7200" dirty="0"/>
              <a:t>3.</a:t>
            </a:r>
            <a:r>
              <a:rPr lang="zh-TW" altLang="en-US" sz="7200" dirty="0"/>
              <a:t>加速派，和剎車派都在想些什麼</a:t>
            </a:r>
            <a:r>
              <a:rPr lang="ja-JP" altLang="en-US" sz="7200" dirty="0"/>
              <a:t>？</a:t>
            </a:r>
            <a:endParaRPr lang="en-US" altLang="zh-TW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0BA40-693B-895D-D552-D1E84F286C7F}"/>
              </a:ext>
            </a:extLst>
          </p:cNvPr>
          <p:cNvSpPr txBox="1"/>
          <p:nvPr/>
        </p:nvSpPr>
        <p:spPr>
          <a:xfrm>
            <a:off x="10512470" y="4742668"/>
            <a:ext cx="62818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463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2892214" y="1378508"/>
            <a:ext cx="617836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8000" b="1" dirty="0">
                <a:solidFill>
                  <a:srgbClr val="FFC000"/>
                </a:solidFill>
                <a:latin typeface="微軟正黑體"/>
                <a:ea typeface="微軟正黑體"/>
              </a:rPr>
              <a:t>三項主要策略</a:t>
            </a:r>
            <a:endParaRPr lang="en-US" altLang="zh-TW" sz="8000" b="1" dirty="0">
              <a:solidFill>
                <a:srgbClr val="FFC000"/>
              </a:solidFill>
              <a:latin typeface="微軟正黑體"/>
              <a:ea typeface="微軟正黑體"/>
            </a:endParaRPr>
          </a:p>
        </p:txBody>
      </p:sp>
      <p:sp>
        <p:nvSpPr>
          <p:cNvPr id="98" name="Google Shape;289;p11"/>
          <p:cNvSpPr txBox="1"/>
          <p:nvPr/>
        </p:nvSpPr>
        <p:spPr>
          <a:xfrm>
            <a:off x="1029882" y="4738275"/>
            <a:ext cx="804069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4640" lvl="4">
              <a:lnSpc>
                <a:spcPct val="140016"/>
              </a:lnSpc>
              <a:buSzPts val="2100"/>
            </a:pPr>
            <a:endParaRPr lang="zh-TW" sz="2800" dirty="0">
              <a:ea typeface="微軟正黑體" panose="020B0604030504040204" pitchFamily="34" charset="-120"/>
            </a:endParaRPr>
          </a:p>
        </p:txBody>
      </p:sp>
      <p:sp>
        <p:nvSpPr>
          <p:cNvPr id="103" name="Google Shape;289;p11"/>
          <p:cNvSpPr txBox="1"/>
          <p:nvPr/>
        </p:nvSpPr>
        <p:spPr>
          <a:xfrm>
            <a:off x="1877400" y="4234344"/>
            <a:ext cx="14681986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altLang="zh-TW" sz="5400" dirty="0"/>
              <a:t>【</a:t>
            </a:r>
            <a:r>
              <a:rPr lang="zh-TW" altLang="en-US" sz="5400" dirty="0"/>
              <a:t>三個策略</a:t>
            </a:r>
            <a:r>
              <a:rPr lang="en-US" altLang="zh-TW" sz="5400" dirty="0"/>
              <a:t>】</a:t>
            </a:r>
            <a:endParaRPr lang="en-US" sz="5400" dirty="0"/>
          </a:p>
          <a:p>
            <a:pPr>
              <a:lnSpc>
                <a:spcPct val="150000"/>
              </a:lnSpc>
            </a:pPr>
            <a:r>
              <a:rPr lang="en-US" altLang="zh-TW" sz="7200" dirty="0"/>
              <a:t>1. Go basic</a:t>
            </a:r>
          </a:p>
          <a:p>
            <a:pPr>
              <a:lnSpc>
                <a:spcPct val="150000"/>
              </a:lnSpc>
            </a:pPr>
            <a:r>
              <a:rPr lang="ja-JP" altLang="en-US" sz="7200" dirty="0"/>
              <a:t>2</a:t>
            </a:r>
            <a:r>
              <a:rPr lang="en-US" altLang="ja-JP" sz="7200" dirty="0"/>
              <a:t>.</a:t>
            </a:r>
            <a:r>
              <a:rPr lang="zh-TW" altLang="en-US" sz="7200" dirty="0"/>
              <a:t>成為最懂行的「外行人」</a:t>
            </a:r>
            <a:endParaRPr lang="en-US" altLang="zh-TW" sz="7200" dirty="0"/>
          </a:p>
          <a:p>
            <a:pPr>
              <a:lnSpc>
                <a:spcPct val="150000"/>
              </a:lnSpc>
            </a:pPr>
            <a:r>
              <a:rPr lang="ja-JP" altLang="en-US" sz="7200" dirty="0"/>
              <a:t>3.</a:t>
            </a:r>
            <a:r>
              <a:rPr lang="zh-TW" altLang="en-US" sz="7200" dirty="0"/>
              <a:t>用群學去幫自己達成以上兩點</a:t>
            </a:r>
            <a:endParaRPr lang="en-US" altLang="zh-TW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0BA40-693B-895D-D552-D1E84F286C7F}"/>
              </a:ext>
            </a:extLst>
          </p:cNvPr>
          <p:cNvSpPr txBox="1"/>
          <p:nvPr/>
        </p:nvSpPr>
        <p:spPr>
          <a:xfrm>
            <a:off x="10512470" y="4742668"/>
            <a:ext cx="62818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966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2892214" y="1378508"/>
            <a:ext cx="617836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TW" sz="8000" b="1" dirty="0">
                <a:solidFill>
                  <a:srgbClr val="FFC000"/>
                </a:solidFill>
                <a:latin typeface="微軟正黑體"/>
                <a:ea typeface="微軟正黑體"/>
              </a:rPr>
              <a:t>Go basic</a:t>
            </a:r>
          </a:p>
        </p:txBody>
      </p:sp>
      <p:sp>
        <p:nvSpPr>
          <p:cNvPr id="98" name="Google Shape;289;p11"/>
          <p:cNvSpPr txBox="1"/>
          <p:nvPr/>
        </p:nvSpPr>
        <p:spPr>
          <a:xfrm>
            <a:off x="1029882" y="4738275"/>
            <a:ext cx="804069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4640" lvl="4">
              <a:lnSpc>
                <a:spcPct val="140016"/>
              </a:lnSpc>
              <a:buSzPts val="2100"/>
            </a:pPr>
            <a:endParaRPr lang="zh-TW" sz="2800" dirty="0">
              <a:ea typeface="微軟正黑體" panose="020B0604030504040204" pitchFamily="34" charset="-120"/>
            </a:endParaRPr>
          </a:p>
        </p:txBody>
      </p:sp>
      <p:sp>
        <p:nvSpPr>
          <p:cNvPr id="103" name="Google Shape;289;p11"/>
          <p:cNvSpPr txBox="1"/>
          <p:nvPr/>
        </p:nvSpPr>
        <p:spPr>
          <a:xfrm>
            <a:off x="1877400" y="4234344"/>
            <a:ext cx="14681986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6000" dirty="0"/>
              <a:t>聚焦於最基礎、最核心、最有槓桿力的知識與技能</a:t>
            </a:r>
            <a:endParaRPr lang="en-US" altLang="zh-TW" sz="6000" dirty="0"/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6000" dirty="0"/>
              <a:t>更深入去了解「突現」</a:t>
            </a:r>
            <a:r>
              <a:rPr lang="en-US" altLang="zh-TW" sz="6000" dirty="0"/>
              <a:t> (emergence )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6000" dirty="0"/>
              <a:t>強迫自己回到一定比例的人際互動</a:t>
            </a:r>
            <a:endParaRPr lang="en-US" altLang="zh-TW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0BA40-693B-895D-D552-D1E84F286C7F}"/>
              </a:ext>
            </a:extLst>
          </p:cNvPr>
          <p:cNvSpPr txBox="1"/>
          <p:nvPr/>
        </p:nvSpPr>
        <p:spPr>
          <a:xfrm>
            <a:off x="10512470" y="4742668"/>
            <a:ext cx="62818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960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1324877" y="1378508"/>
            <a:ext cx="888970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8000" b="1" dirty="0">
                <a:solidFill>
                  <a:srgbClr val="FFC000"/>
                </a:solidFill>
                <a:latin typeface="微軟正黑體"/>
                <a:ea typeface="微軟正黑體"/>
              </a:rPr>
              <a:t>做懂行的「外行人」</a:t>
            </a:r>
            <a:endParaRPr lang="en-US" altLang="zh-TW" sz="8000" b="1" dirty="0">
              <a:solidFill>
                <a:srgbClr val="FFC000"/>
              </a:solidFill>
              <a:latin typeface="微軟正黑體"/>
              <a:ea typeface="微軟正黑體"/>
            </a:endParaRPr>
          </a:p>
        </p:txBody>
      </p:sp>
      <p:sp>
        <p:nvSpPr>
          <p:cNvPr id="98" name="Google Shape;289;p11"/>
          <p:cNvSpPr txBox="1"/>
          <p:nvPr/>
        </p:nvSpPr>
        <p:spPr>
          <a:xfrm>
            <a:off x="1029882" y="4738275"/>
            <a:ext cx="804069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4640" lvl="4">
              <a:lnSpc>
                <a:spcPct val="140016"/>
              </a:lnSpc>
              <a:buSzPts val="2100"/>
            </a:pPr>
            <a:endParaRPr lang="zh-TW" sz="2800" dirty="0">
              <a:ea typeface="微軟正黑體" panose="020B0604030504040204" pitchFamily="34" charset="-120"/>
            </a:endParaRPr>
          </a:p>
        </p:txBody>
      </p:sp>
      <p:sp>
        <p:nvSpPr>
          <p:cNvPr id="103" name="Google Shape;289;p11"/>
          <p:cNvSpPr txBox="1"/>
          <p:nvPr/>
        </p:nvSpPr>
        <p:spPr>
          <a:xfrm>
            <a:off x="1877400" y="4234344"/>
            <a:ext cx="14681986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6000" dirty="0"/>
              <a:t>跨領域去學習其他行業最基礎的知識與技能</a:t>
            </a:r>
            <a:endParaRPr lang="en-US" altLang="zh-TW" sz="6000" dirty="0"/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6000" dirty="0"/>
              <a:t>沒那麼多，而且有 </a:t>
            </a:r>
            <a:r>
              <a:rPr lang="en-US" altLang="zh-TW" sz="6000" dirty="0"/>
              <a:t>AI </a:t>
            </a:r>
            <a:r>
              <a:rPr lang="zh-TW" altLang="en-US" sz="6000" dirty="0"/>
              <a:t>幫你</a:t>
            </a:r>
            <a:endParaRPr lang="en-US" altLang="zh-TW" sz="6000" dirty="0"/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6000" dirty="0"/>
              <a:t>物質科學：</a:t>
            </a:r>
            <a:r>
              <a:rPr lang="en-US" altLang="zh-TW" sz="6000" dirty="0"/>
              <a:t>100</a:t>
            </a:r>
            <a:r>
              <a:rPr lang="zh-TW" altLang="en-US" sz="6000" dirty="0"/>
              <a:t>個 </a:t>
            </a:r>
            <a:r>
              <a:rPr lang="en-US" altLang="zh-TW" sz="6000" dirty="0"/>
              <a:t>=&gt; 10 </a:t>
            </a:r>
            <a:r>
              <a:rPr lang="zh-TW" altLang="en-US" sz="6000" dirty="0"/>
              <a:t>個</a:t>
            </a:r>
            <a:endParaRPr lang="en-US" altLang="zh-TW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0BA40-693B-895D-D552-D1E84F286C7F}"/>
              </a:ext>
            </a:extLst>
          </p:cNvPr>
          <p:cNvSpPr txBox="1"/>
          <p:nvPr/>
        </p:nvSpPr>
        <p:spPr>
          <a:xfrm>
            <a:off x="10512470" y="4742668"/>
            <a:ext cx="62818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227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809895" y="1640647"/>
            <a:ext cx="1020860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b="1" i="0" u="none" strike="noStrike" cap="none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共振：讓人意識到「群我」存在的意義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385138" y="5901918"/>
            <a:ext cx="9829443" cy="241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共振越活化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，成員之間的「乘法協作」越明顯，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「群我」就會越真實具體，越遠離用「故事」虛構出來的「共同想像」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。大家也會覺得這個「群我」主體有意義和價值，須要被尊重，而不只是把某個共同想像當成達成目的工具。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6" name="Google Shape;296;p11"/>
          <p:cNvCxnSpPr/>
          <p:nvPr/>
        </p:nvCxnSpPr>
        <p:spPr>
          <a:xfrm rot="5399999">
            <a:off x="8627455" y="7165982"/>
            <a:ext cx="4337853" cy="0"/>
          </a:xfrm>
          <a:prstGeom prst="straightConnector1">
            <a:avLst/>
          </a:prstGeom>
          <a:noFill/>
          <a:ln w="28575" cap="flat" cmpd="sng">
            <a:solidFill>
              <a:srgbClr val="351B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289;p11"/>
          <p:cNvSpPr txBox="1"/>
          <p:nvPr/>
        </p:nvSpPr>
        <p:spPr>
          <a:xfrm>
            <a:off x="11976176" y="5298676"/>
            <a:ext cx="5829682" cy="361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五種共振：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一、討論模式（討論）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二、相互糾錯（糾錯）</a:t>
            </a:r>
          </a:p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三、平行運作（協作）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四、安全與信任（相挺）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五、立約承責（立約承責）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21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809895" y="1640647"/>
            <a:ext cx="1020860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b="1" i="0" u="none" strike="noStrike" cap="none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共振：讓人意識到「群我」存在的意義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6" name="Google Shape;296;p11"/>
          <p:cNvCxnSpPr/>
          <p:nvPr/>
        </p:nvCxnSpPr>
        <p:spPr>
          <a:xfrm rot="5399999">
            <a:off x="3816028" y="6889931"/>
            <a:ext cx="4337853" cy="0"/>
          </a:xfrm>
          <a:prstGeom prst="straightConnector1">
            <a:avLst/>
          </a:prstGeom>
          <a:noFill/>
          <a:ln w="28575" cap="flat" cmpd="sng">
            <a:solidFill>
              <a:srgbClr val="351B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289;p11"/>
          <p:cNvSpPr txBox="1"/>
          <p:nvPr/>
        </p:nvSpPr>
        <p:spPr>
          <a:xfrm>
            <a:off x="74771" y="4393809"/>
            <a:ext cx="5692063" cy="547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一、討論模式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b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人在「獨自創作」與「群內成員間相互響應」時，兩者大腦的工作模式完全不同，後者會讓大腦井噴出更多的想法。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自己一個人思考問題如大海撈針，在群體討論裡有經驗可以對照、歸納、有他人的論證可以參考、駁斥，有助於思路的建構。</a:t>
            </a:r>
            <a:endParaRPr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9" name="Google Shape;296;p11"/>
          <p:cNvCxnSpPr/>
          <p:nvPr/>
        </p:nvCxnSpPr>
        <p:spPr>
          <a:xfrm rot="5399999">
            <a:off x="9955498" y="6889932"/>
            <a:ext cx="4337853" cy="0"/>
          </a:xfrm>
          <a:prstGeom prst="straightConnector1">
            <a:avLst/>
          </a:prstGeom>
          <a:noFill/>
          <a:ln w="28575" cap="flat" cmpd="sng">
            <a:solidFill>
              <a:srgbClr val="351B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289;p11"/>
          <p:cNvSpPr txBox="1"/>
          <p:nvPr/>
        </p:nvSpPr>
        <p:spPr>
          <a:xfrm>
            <a:off x="6216928" y="4393809"/>
            <a:ext cx="5862544" cy="547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二、相互糾錯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群的經驗總和，遠大於單一成員的經驗。在善意與相挺的情境下，源自單一成員相對有限經驗的盲點與錯誤可以被「群」糾正。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學術著作為何需要將成果與社群同儕對話？科學社群藉由不同實驗條件產出的成果形成最大解釋程度的假說。</a:t>
            </a:r>
            <a:endParaRPr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" name="Google Shape;289;p11"/>
          <p:cNvSpPr txBox="1"/>
          <p:nvPr/>
        </p:nvSpPr>
        <p:spPr>
          <a:xfrm>
            <a:off x="12234904" y="4393808"/>
            <a:ext cx="5862544" cy="547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三、平行運作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基於比較利益，在有限的時間內為了達到最大效益的產出而展開的協作。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分工協作讓產出更豐富。例如小組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探討不同的同村共養案例、小組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產出學習者參與自我學習治理的四個層次、小組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解決各自對群學的疑惑。</a:t>
            </a:r>
            <a:endParaRPr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598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809895" y="1640647"/>
            <a:ext cx="1020860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b="1" i="0" u="none" strike="noStrike" cap="none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共振：讓人意識到「群我」存在的意義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6" name="Google Shape;296;p11"/>
          <p:cNvCxnSpPr/>
          <p:nvPr/>
        </p:nvCxnSpPr>
        <p:spPr>
          <a:xfrm rot="5399999">
            <a:off x="7132342" y="6905970"/>
            <a:ext cx="4337853" cy="0"/>
          </a:xfrm>
          <a:prstGeom prst="straightConnector1">
            <a:avLst/>
          </a:prstGeom>
          <a:noFill/>
          <a:ln w="28575" cap="flat" cmpd="sng">
            <a:solidFill>
              <a:srgbClr val="351B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289;p11"/>
          <p:cNvSpPr txBox="1"/>
          <p:nvPr/>
        </p:nvSpPr>
        <p:spPr>
          <a:xfrm>
            <a:off x="901716" y="5117788"/>
            <a:ext cx="7340568" cy="491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四、安全與信任</a:t>
            </a:r>
            <a:b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被社群支持、被接住、有安全感。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涂爾幹解釋「自殺率」，不管個別具體個案生前是何種「走不下去」的生命困境，不同範疇（如性別、宗教）內穩定的「自殺率」趨勢，顯示了不同群體的人們受「集體連帶」影響的差異。新教的自殺率大於天主教。伊斯蘭教施捨奉獻、相互救濟。</a:t>
            </a:r>
            <a:endParaRPr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1" name="Google Shape;289;p11"/>
          <p:cNvSpPr txBox="1"/>
          <p:nvPr/>
        </p:nvSpPr>
        <p:spPr>
          <a:xfrm>
            <a:off x="9827758" y="5117788"/>
            <a:ext cx="7340568" cy="379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五、立約承責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使權責相符，避免「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公共財的悲歌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」（對於公有資源都只想無節制的消耗，卻不願意承擔相應的責任或遵守約定）、「搭便車」的情況發生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5211" lvl="1">
              <a:lnSpc>
                <a:spcPct val="140016"/>
              </a:lnSpc>
              <a:buSzPts val="2100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落花生課主、參課者承擔的責任；小組內的分工。</a:t>
            </a:r>
            <a:endParaRPr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2658666"/>
      </p:ext>
    </p:extLst>
  </p:cSld>
  <p:clrMapOvr>
    <a:masterClrMapping/>
  </p:clrMapOvr>
</p:sld>
</file>

<file path=ppt/theme/theme1.xml><?xml version="1.0" encoding="utf-8"?>
<a:theme xmlns:a="http://schemas.openxmlformats.org/drawingml/2006/main" name="Blue Yellow and Pink Geometric Opportunity Roadmap Presentation">
  <a:themeElements>
    <a:clrScheme name="Office">
      <a:dk1>
        <a:srgbClr val="282D6C"/>
      </a:dk1>
      <a:lt1>
        <a:srgbClr val="FEF6E0"/>
      </a:lt1>
      <a:dk2>
        <a:srgbClr val="FEBC1D"/>
      </a:dk2>
      <a:lt2>
        <a:srgbClr val="00B1D2"/>
      </a:lt2>
      <a:accent1>
        <a:srgbClr val="282D6C"/>
      </a:accent1>
      <a:accent2>
        <a:srgbClr val="185897"/>
      </a:accent2>
      <a:accent3>
        <a:srgbClr val="FE2E60"/>
      </a:accent3>
      <a:accent4>
        <a:srgbClr val="25003C"/>
      </a:accent4>
      <a:accent5>
        <a:srgbClr val="351B65"/>
      </a:accent5>
      <a:accent6>
        <a:srgbClr val="185897"/>
      </a:accent6>
      <a:hlink>
        <a:srgbClr val="0084B9"/>
      </a:hlink>
      <a:folHlink>
        <a:srgbClr val="800080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932</Words>
  <Application>Microsoft Office PowerPoint</Application>
  <PresentationFormat>自訂</PresentationFormat>
  <Paragraphs>73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Arial</vt:lpstr>
      <vt:lpstr>微軟正黑體</vt:lpstr>
      <vt:lpstr>Calibri</vt:lpstr>
      <vt:lpstr>Raleway Black</vt:lpstr>
      <vt:lpstr>Cabin</vt:lpstr>
      <vt:lpstr>Blue Yellow and Pink Geometric Opportunity Roadmap Presentation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Tsai Gill</dc:creator>
  <cp:lastModifiedBy>user</cp:lastModifiedBy>
  <cp:revision>317</cp:revision>
  <dcterms:modified xsi:type="dcterms:W3CDTF">2024-04-01T08:53:02Z</dcterms:modified>
</cp:coreProperties>
</file>