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9144000" cx="6858000"/>
  <p:notesSz cx="6858000" cy="9144000"/>
  <p:embeddedFontLst>
    <p:embeddedFont>
      <p:font typeface="Corsiva"/>
      <p:regular r:id="rId10"/>
      <p:bold r:id="rId11"/>
      <p:italic r:id="rId12"/>
      <p:boldItalic r:id="rId13"/>
    </p:embeddedFon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hINebWwuI8pSyorbCIMFLSJ3KW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rsiva-bold.fntdata"/><Relationship Id="rId10" Type="http://schemas.openxmlformats.org/officeDocument/2006/relationships/font" Target="fonts/Corsiva-regular.fntdata"/><Relationship Id="rId13" Type="http://schemas.openxmlformats.org/officeDocument/2006/relationships/font" Target="fonts/Corsiva-boldItalic.fntdata"/><Relationship Id="rId12" Type="http://schemas.openxmlformats.org/officeDocument/2006/relationships/font" Target="fonts/Corsiva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514350" y="1496484"/>
            <a:ext cx="5829300" cy="3183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528108" y="2377546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1772577" y="3622015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-1227798" y="2186121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9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9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9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10" Type="http://schemas.openxmlformats.org/officeDocument/2006/relationships/image" Target="../media/image14.jpg"/><Relationship Id="rId9" Type="http://schemas.openxmlformats.org/officeDocument/2006/relationships/image" Target="../media/image16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免費矢量| Glitter_yellow 金色背景素材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1143000" y="1142998"/>
            <a:ext cx="9143998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4 120p金點麻紗紙" id="85" name="Google Shape;85;p1"/>
          <p:cNvPicPr preferRelativeResize="0"/>
          <p:nvPr/>
        </p:nvPicPr>
        <p:blipFill rotWithShape="1">
          <a:blip r:embed="rId4">
            <a:alphaModFix/>
          </a:blip>
          <a:srcRect b="25869" l="17258" r="21342" t="4506"/>
          <a:stretch/>
        </p:blipFill>
        <p:spPr>
          <a:xfrm>
            <a:off x="162838" y="162838"/>
            <a:ext cx="6526061" cy="88308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2626536" y="6355233"/>
            <a:ext cx="3601777" cy="2410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｜流　程｜</a:t>
            </a:r>
            <a:endParaRPr/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2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b="0" i="0" lang="zh-TW" sz="12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09:30～10:00　</a:t>
            </a:r>
            <a:r>
              <a:rPr b="1" i="0" lang="zh-TW" sz="12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報到交流時間</a:t>
            </a:r>
            <a:endParaRPr b="0" i="0" sz="12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2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b="0" i="0" lang="zh-TW" sz="12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10:00～12:00　</a:t>
            </a:r>
            <a:r>
              <a:rPr b="1" i="0" lang="zh-TW" sz="12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會員大會</a:t>
            </a:r>
            <a:r>
              <a:rPr b="0" i="0" lang="zh-TW" sz="11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（非會員也歡迎參與）</a:t>
            </a:r>
            <a:endParaRPr/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2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b="0" i="0" lang="zh-TW" sz="12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12:00～13:00　</a:t>
            </a:r>
            <a:r>
              <a:rPr b="1" i="0" lang="zh-TW" sz="12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午餐時間</a:t>
            </a:r>
            <a:endParaRPr b="0" i="0" sz="12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2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b="0" i="0" lang="zh-TW" sz="12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13:00～16:00　🙝 </a:t>
            </a:r>
            <a:r>
              <a:rPr b="1" i="0" lang="zh-TW" sz="14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振鐸四十週年交流活動 </a:t>
            </a:r>
            <a:r>
              <a:rPr b="0" i="0" lang="zh-TW" sz="12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🙟</a:t>
            </a:r>
            <a:endParaRPr b="0" i="0" sz="12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　　　　　 　【歡迎大家前來＆理事長分享】</a:t>
            </a:r>
            <a:endParaRPr b="0" i="0" sz="12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　　　　　 　【回顧《振鐸的故事》】</a:t>
            </a:r>
            <a:endParaRPr b="0" i="0" sz="12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             　          【點心交流時間】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             　          【談台灣教育新盤局】</a:t>
            </a:r>
            <a:endParaRPr b="0" i="0" sz="12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             　          【青年觀點分享及提問交流時間】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 u="none" cap="none" strike="noStrike">
                <a:solidFill>
                  <a:srgbClr val="7F6000"/>
                </a:solidFill>
                <a:latin typeface="DFKai-SB"/>
                <a:ea typeface="DFKai-SB"/>
                <a:cs typeface="DFKai-SB"/>
                <a:sym typeface="DFKai-SB"/>
              </a:rPr>
              <a:t>                         </a:t>
            </a:r>
            <a:r>
              <a:rPr b="0" i="0" lang="zh-TW" sz="1100" u="none" cap="none" strike="noStrike">
                <a:solidFill>
                  <a:srgbClr val="7F6000"/>
                </a:solidFill>
                <a:latin typeface="DFKai-SB"/>
                <a:ea typeface="DFKai-SB"/>
                <a:cs typeface="DFKai-SB"/>
                <a:sym typeface="DFKai-SB"/>
              </a:rPr>
              <a:t>＊</a:t>
            </a:r>
            <a:r>
              <a:rPr b="0" i="0" lang="zh-TW" sz="11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需自行攜帶環保餐具</a:t>
            </a:r>
            <a:endParaRPr/>
          </a:p>
        </p:txBody>
      </p:sp>
      <p:grpSp>
        <p:nvGrpSpPr>
          <p:cNvPr id="87" name="Google Shape;87;p1"/>
          <p:cNvGrpSpPr/>
          <p:nvPr/>
        </p:nvGrpSpPr>
        <p:grpSpPr>
          <a:xfrm>
            <a:off x="840049" y="4360837"/>
            <a:ext cx="5342079" cy="2489071"/>
            <a:chOff x="1209639" y="4278776"/>
            <a:chExt cx="5342079" cy="2489071"/>
          </a:xfrm>
        </p:grpSpPr>
        <p:pic>
          <p:nvPicPr>
            <p:cNvPr descr="水墨笔刷素材PNG图片素材下载_图片编号9284456-PNG素材网" id="88" name="Google Shape;88;p1"/>
            <p:cNvPicPr preferRelativeResize="0"/>
            <p:nvPr/>
          </p:nvPicPr>
          <p:blipFill rotWithShape="1">
            <a:blip r:embed="rId5">
              <a:alphaModFix amt="50000"/>
            </a:blip>
            <a:srcRect b="0" l="0" r="0" t="0"/>
            <a:stretch/>
          </p:blipFill>
          <p:spPr>
            <a:xfrm>
              <a:off x="1892299" y="4278776"/>
              <a:ext cx="4659419" cy="24890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1"/>
            <p:cNvSpPr txBox="1"/>
            <p:nvPr/>
          </p:nvSpPr>
          <p:spPr>
            <a:xfrm>
              <a:off x="2709534" y="4782485"/>
              <a:ext cx="376652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600" u="none" cap="none" strike="noStrike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時間｜ 2025/03/16 (日) 09:30～16:00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600" u="none" cap="none" strike="noStrike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地點｜合勤共生宅　B1多功能會議室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600" u="none" cap="none" strike="noStrike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        　</a:t>
              </a:r>
              <a:r>
                <a:rPr b="0" i="0" lang="zh-TW" sz="1400" u="none" cap="none" strike="noStrike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（台中市烏日區大同九街73號B1）</a:t>
              </a:r>
              <a:endParaRPr b="0" i="0" sz="16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0" name="Google Shape;90;p1"/>
            <p:cNvCxnSpPr/>
            <p:nvPr/>
          </p:nvCxnSpPr>
          <p:spPr>
            <a:xfrm>
              <a:off x="2639576" y="4892842"/>
              <a:ext cx="0" cy="1066800"/>
            </a:xfrm>
            <a:prstGeom prst="straightConnector1">
              <a:avLst/>
            </a:prstGeom>
            <a:noFill/>
            <a:ln cap="flat" cmpd="sng" w="9525">
              <a:solidFill>
                <a:srgbClr val="FEE59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descr="筆刷色塊圖片PNG去背圖| 矢量圖案素材| 免费下载| Pngtree" id="91" name="Google Shape;91;p1"/>
            <p:cNvPicPr preferRelativeResize="0"/>
            <p:nvPr/>
          </p:nvPicPr>
          <p:blipFill rotWithShape="1">
            <a:blip r:embed="rId6">
              <a:alphaModFix amt="50000"/>
            </a:blip>
            <a:srcRect b="50870" l="50000" r="2429" t="0"/>
            <a:stretch/>
          </p:blipFill>
          <p:spPr>
            <a:xfrm>
              <a:off x="1388192" y="4798806"/>
              <a:ext cx="1162228" cy="12003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"/>
            <p:cNvSpPr txBox="1"/>
            <p:nvPr/>
          </p:nvSpPr>
          <p:spPr>
            <a:xfrm>
              <a:off x="1209639" y="4896514"/>
              <a:ext cx="1503836" cy="987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800" u="none" cap="none" strike="noStrike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振鐸學會</a:t>
              </a:r>
              <a:endParaRPr b="0" i="0" sz="18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800" u="none" cap="none" strike="noStrike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40週年慶</a:t>
              </a:r>
              <a:endParaRPr b="0" i="0" sz="18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600" u="none" cap="none" strike="noStrike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邀請蒞臨</a:t>
              </a:r>
              <a:endParaRPr b="0" i="0" sz="16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"/>
          <p:cNvSpPr txBox="1"/>
          <p:nvPr/>
        </p:nvSpPr>
        <p:spPr>
          <a:xfrm>
            <a:off x="533399" y="923648"/>
            <a:ext cx="5800725" cy="322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4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各位振鐸的好夥伴好：</a:t>
            </a:r>
            <a:endParaRPr/>
          </a:p>
          <a:p>
            <a:pPr indent="0" lvl="0" marL="0" marR="0" rtl="0" algn="just">
              <a:lnSpc>
                <a:spcPct val="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4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1" i="0" sz="14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4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　振鐸會員大會及40週年慶祝活動，決定於3月16日在台中高鐵附近舉辦，本次仍本著振鐸承先啟後的精神，回顧這40年的心路歷程，並提出未來的努力願景和策略，以集思廣益，讓振鐸的老幹部貢獻智慧，並招募年輕人傳承，留下一個更好的台灣給後代！</a:t>
            </a:r>
            <a:endParaRPr b="1" i="0" sz="14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4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　永遠精力充沛的丁丁，會在大會中提出新計畫，發展台灣正能量的組織，當然需要我們這些核心朋友的支持！</a:t>
            </a:r>
            <a:endParaRPr b="1" i="0" sz="14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4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　</a:t>
            </a:r>
            <a:r>
              <a:rPr b="1" i="0" lang="zh-TW" sz="16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03/16 我們不見不散!!</a:t>
            </a:r>
            <a:endParaRPr b="1" i="0" sz="14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4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振鐸學會理事長</a:t>
            </a:r>
            <a:endParaRPr b="1" i="0" sz="14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4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張仁彰　敬邀</a:t>
            </a:r>
            <a:endParaRPr b="1" i="0" sz="14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" name="Google Shape;94;p1"/>
          <p:cNvGrpSpPr/>
          <p:nvPr/>
        </p:nvGrpSpPr>
        <p:grpSpPr>
          <a:xfrm>
            <a:off x="536709" y="6399801"/>
            <a:ext cx="2152482" cy="2391438"/>
            <a:chOff x="449621" y="6486887"/>
            <a:chExt cx="2152482" cy="2391438"/>
          </a:xfrm>
        </p:grpSpPr>
        <p:sp>
          <p:nvSpPr>
            <p:cNvPr id="95" name="Google Shape;95;p1"/>
            <p:cNvSpPr txBox="1"/>
            <p:nvPr/>
          </p:nvSpPr>
          <p:spPr>
            <a:xfrm>
              <a:off x="711766" y="8355105"/>
              <a:ext cx="163118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2800" u="none" cap="none" strike="noStrike">
                  <a:solidFill>
                    <a:srgbClr val="CC9900"/>
                  </a:solidFill>
                  <a:latin typeface="Corsiva"/>
                  <a:ea typeface="Corsiva"/>
                  <a:cs typeface="Corsiva"/>
                  <a:sym typeface="Corsiva"/>
                </a:rPr>
                <a:t>Invitation</a:t>
              </a:r>
              <a:endParaRPr/>
            </a:p>
          </p:txBody>
        </p:sp>
        <p:grpSp>
          <p:nvGrpSpPr>
            <p:cNvPr id="96" name="Google Shape;96;p1"/>
            <p:cNvGrpSpPr/>
            <p:nvPr/>
          </p:nvGrpSpPr>
          <p:grpSpPr>
            <a:xfrm>
              <a:off x="449621" y="6486887"/>
              <a:ext cx="2152482" cy="1964912"/>
              <a:chOff x="369594" y="201272"/>
              <a:chExt cx="2414411" cy="2204015"/>
            </a:xfrm>
          </p:grpSpPr>
          <p:sp>
            <p:nvSpPr>
              <p:cNvPr id="97" name="Google Shape;97;p1"/>
              <p:cNvSpPr txBox="1"/>
              <p:nvPr/>
            </p:nvSpPr>
            <p:spPr>
              <a:xfrm>
                <a:off x="369594" y="1574290"/>
                <a:ext cx="2304593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>
                    <a:solidFill>
                      <a:srgbClr val="CC9900"/>
                    </a:solidFill>
                    <a:latin typeface="Corsiva"/>
                    <a:ea typeface="Corsiva"/>
                    <a:cs typeface="Corsiva"/>
                    <a:sym typeface="Corsiva"/>
                  </a:rPr>
                  <a:t>Years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800">
                    <a:solidFill>
                      <a:srgbClr val="CC9900"/>
                    </a:solidFill>
                    <a:latin typeface="Corsiva"/>
                    <a:ea typeface="Corsiva"/>
                    <a:cs typeface="Corsiva"/>
                    <a:sym typeface="Corsiva"/>
                  </a:rPr>
                  <a:t>Anniversary</a:t>
                </a:r>
                <a:endParaRPr/>
              </a:p>
            </p:txBody>
          </p:sp>
          <p:grpSp>
            <p:nvGrpSpPr>
              <p:cNvPr id="98" name="Google Shape;98;p1"/>
              <p:cNvGrpSpPr/>
              <p:nvPr/>
            </p:nvGrpSpPr>
            <p:grpSpPr>
              <a:xfrm>
                <a:off x="386376" y="201272"/>
                <a:ext cx="1095336" cy="2088636"/>
                <a:chOff x="-144340" y="328623"/>
                <a:chExt cx="1095336" cy="2088636"/>
              </a:xfrm>
            </p:grpSpPr>
            <p:sp>
              <p:nvSpPr>
                <p:cNvPr id="99" name="Google Shape;99;p1"/>
                <p:cNvSpPr txBox="1"/>
                <p:nvPr/>
              </p:nvSpPr>
              <p:spPr>
                <a:xfrm>
                  <a:off x="-144340" y="328623"/>
                  <a:ext cx="1095336" cy="20886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zh-TW" sz="11500">
                      <a:solidFill>
                        <a:srgbClr val="CC99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4</a:t>
                  </a:r>
                  <a:endParaRPr/>
                </a:p>
              </p:txBody>
            </p:sp>
            <p:sp>
              <p:nvSpPr>
                <p:cNvPr id="100" name="Google Shape;100;p1"/>
                <p:cNvSpPr/>
                <p:nvPr/>
              </p:nvSpPr>
              <p:spPr>
                <a:xfrm rot="5400000">
                  <a:off x="116643" y="1526355"/>
                  <a:ext cx="817101" cy="79054"/>
                </a:xfrm>
                <a:prstGeom prst="rect">
                  <a:avLst/>
                </a:prstGeom>
                <a:solidFill>
                  <a:srgbClr val="CC9900"/>
                </a:solidFill>
                <a:ln cap="flat" cmpd="sng" w="12700">
                  <a:solidFill>
                    <a:srgbClr val="CC99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C99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" name="Google Shape;101;p1"/>
                <p:cNvSpPr/>
                <p:nvPr/>
              </p:nvSpPr>
              <p:spPr>
                <a:xfrm rot="7527305">
                  <a:off x="77457" y="1260769"/>
                  <a:ext cx="652937" cy="82313"/>
                </a:xfrm>
                <a:prstGeom prst="rect">
                  <a:avLst/>
                </a:prstGeom>
                <a:solidFill>
                  <a:srgbClr val="CC9900"/>
                </a:solidFill>
                <a:ln cap="flat" cmpd="sng" w="12700">
                  <a:solidFill>
                    <a:srgbClr val="CC99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C99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" name="Google Shape;102;p1"/>
                <p:cNvSpPr/>
                <p:nvPr/>
              </p:nvSpPr>
              <p:spPr>
                <a:xfrm rot="10800000">
                  <a:off x="153122" y="1505975"/>
                  <a:ext cx="661002" cy="97607"/>
                </a:xfrm>
                <a:prstGeom prst="rect">
                  <a:avLst/>
                </a:prstGeom>
                <a:solidFill>
                  <a:srgbClr val="CC9900"/>
                </a:solidFill>
                <a:ln cap="flat" cmpd="sng" w="12700">
                  <a:solidFill>
                    <a:srgbClr val="CC99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C99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3" name="Google Shape;103;p1"/>
              <p:cNvSpPr/>
              <p:nvPr/>
            </p:nvSpPr>
            <p:spPr>
              <a:xfrm>
                <a:off x="1221483" y="240313"/>
                <a:ext cx="1157652" cy="1132702"/>
              </a:xfrm>
              <a:prstGeom prst="ellipse">
                <a:avLst/>
              </a:prstGeom>
              <a:solidFill>
                <a:srgbClr val="CC9900"/>
              </a:solidFill>
              <a:ln cap="flat" cmpd="sng" w="12700">
                <a:solidFill>
                  <a:srgbClr val="CC99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1466664" y="476879"/>
                <a:ext cx="672204" cy="669595"/>
              </a:xfrm>
              <a:prstGeom prst="ellipse">
                <a:avLst/>
              </a:prstGeom>
              <a:solidFill>
                <a:srgbClr val="FAF9F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>
                <a:off x="1869605" y="859755"/>
                <a:ext cx="914400" cy="9144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400 个叶子素材点子| 树叶, 植物墙纸, 柑橘类水果" id="106" name="Google Shape;106;p1"/>
              <p:cNvPicPr preferRelativeResize="0"/>
              <p:nvPr/>
            </p:nvPicPr>
            <p:blipFill rotWithShape="1">
              <a:blip r:embed="rId7">
                <a:alphaModFix/>
              </a:blip>
              <a:srcRect b="10966" l="8945" r="0" t="0"/>
              <a:stretch/>
            </p:blipFill>
            <p:spPr>
              <a:xfrm flipH="1" rot="1688060">
                <a:off x="1974343" y="825099"/>
                <a:ext cx="344436" cy="5979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7" name="Google Shape;107;p1"/>
              <p:cNvSpPr txBox="1"/>
              <p:nvPr/>
            </p:nvSpPr>
            <p:spPr>
              <a:xfrm>
                <a:off x="1250965" y="1317277"/>
                <a:ext cx="1210588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4000">
                    <a:solidFill>
                      <a:srgbClr val="CC9900"/>
                    </a:solidFill>
                    <a:latin typeface="Arial"/>
                    <a:ea typeface="Arial"/>
                    <a:cs typeface="Arial"/>
                    <a:sym typeface="Arial"/>
                  </a:rPr>
                  <a:t>振鐸</a:t>
                </a:r>
                <a:endParaRPr sz="4000">
                  <a:solidFill>
                    <a:srgbClr val="CC99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8" name="Google Shape;108;p1"/>
          <p:cNvGrpSpPr/>
          <p:nvPr/>
        </p:nvGrpSpPr>
        <p:grpSpPr>
          <a:xfrm>
            <a:off x="840049" y="198878"/>
            <a:ext cx="4659419" cy="769579"/>
            <a:chOff x="840049" y="261508"/>
            <a:chExt cx="4659419" cy="769579"/>
          </a:xfrm>
        </p:grpSpPr>
        <p:pic>
          <p:nvPicPr>
            <p:cNvPr descr="水墨笔刷素材PNG图片素材下载_图片编号9284456-PNG素材网" id="109" name="Google Shape;109;p1"/>
            <p:cNvPicPr preferRelativeResize="0"/>
            <p:nvPr/>
          </p:nvPicPr>
          <p:blipFill rotWithShape="1">
            <a:blip r:embed="rId5">
              <a:alphaModFix amt="50000"/>
            </a:blip>
            <a:srcRect b="0" l="0" r="0" t="0"/>
            <a:stretch/>
          </p:blipFill>
          <p:spPr>
            <a:xfrm>
              <a:off x="840049" y="261508"/>
              <a:ext cx="4659419" cy="769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1"/>
            <p:cNvSpPr txBox="1"/>
            <p:nvPr/>
          </p:nvSpPr>
          <p:spPr>
            <a:xfrm>
              <a:off x="1476910" y="462226"/>
              <a:ext cx="38297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zh-TW" sz="1800" u="none">
                  <a:solidFill>
                    <a:srgbClr val="CC9900"/>
                  </a:solidFill>
                  <a:latin typeface="Arial"/>
                  <a:ea typeface="Arial"/>
                  <a:cs typeface="Arial"/>
                  <a:sym typeface="Arial"/>
                </a:rPr>
                <a:t>我們和振鐸一起走過的40年</a:t>
              </a:r>
              <a:endParaRPr/>
            </a:p>
          </p:txBody>
        </p:sp>
      </p:grpSp>
      <p:pic>
        <p:nvPicPr>
          <p:cNvPr descr="Index of /archive/news/item/註冊組/分隔線之文具" id="111" name="Google Shape;111;p1"/>
          <p:cNvPicPr preferRelativeResize="0"/>
          <p:nvPr/>
        </p:nvPicPr>
        <p:blipFill rotWithShape="1">
          <a:blip r:embed="rId8">
            <a:alphaModFix/>
          </a:blip>
          <a:srcRect b="34750" l="0" r="0" t="33723"/>
          <a:stretch/>
        </p:blipFill>
        <p:spPr>
          <a:xfrm>
            <a:off x="4891935" y="4124736"/>
            <a:ext cx="1668519" cy="26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14089" y="3361134"/>
            <a:ext cx="3108745" cy="1341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免費矢量| Glitter_yellow 金色背景素材" id="117" name="Google Shape;1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1143000" y="1142998"/>
            <a:ext cx="9143998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4 120p金點麻紗紙" id="118" name="Google Shape;118;p2"/>
          <p:cNvPicPr preferRelativeResize="0"/>
          <p:nvPr/>
        </p:nvPicPr>
        <p:blipFill rotWithShape="1">
          <a:blip r:embed="rId4">
            <a:alphaModFix/>
          </a:blip>
          <a:srcRect b="25869" l="17258" r="21342" t="4506"/>
          <a:stretch/>
        </p:blipFill>
        <p:spPr>
          <a:xfrm>
            <a:off x="162838" y="162838"/>
            <a:ext cx="6526061" cy="883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 txBox="1"/>
          <p:nvPr/>
        </p:nvSpPr>
        <p:spPr>
          <a:xfrm>
            <a:off x="2626536" y="5452561"/>
            <a:ext cx="3601777" cy="2410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｜流　程｜</a:t>
            </a:r>
            <a:endParaRPr/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09:30～10:00</a:t>
            </a:r>
            <a:r>
              <a:rPr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b="1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報到交流時間</a:t>
            </a:r>
            <a:endParaRPr b="0" i="0" sz="12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10:00～12:00　</a:t>
            </a:r>
            <a:r>
              <a:rPr b="1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會員大會</a:t>
            </a:r>
            <a:r>
              <a:rPr i="0" lang="zh-TW" sz="11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（非會員也歡迎參與）</a:t>
            </a:r>
            <a:endParaRPr/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12:00～13:00　</a:t>
            </a:r>
            <a:r>
              <a:rPr b="1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午餐時間</a:t>
            </a:r>
            <a:endParaRPr b="0" i="0" sz="12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13:00～16:00　🙝 </a:t>
            </a:r>
            <a:r>
              <a:rPr b="1" i="0" lang="zh-TW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振鐸四十週年交流活動 </a:t>
            </a:r>
            <a:r>
              <a:rPr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🙟</a:t>
            </a:r>
            <a:endParaRPr b="0" i="0" sz="12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　　　　　 　【歡迎大家前來＆理事長分享】</a:t>
            </a:r>
            <a:endParaRPr b="0" i="0" sz="12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　　　　　 　【回顧《振鐸的故事》】</a:t>
            </a:r>
            <a:endParaRPr b="0" i="0" sz="12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             　          【點心交流時間】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             　          【談台灣教育新盤局】</a:t>
            </a:r>
            <a:endParaRPr b="0" i="0" sz="12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             　          【青年觀點分享及提問交流時間】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F6000"/>
                </a:solidFill>
                <a:latin typeface="DFKai-SB"/>
                <a:ea typeface="DFKai-SB"/>
                <a:cs typeface="DFKai-SB"/>
                <a:sym typeface="DFKai-SB"/>
              </a:rPr>
              <a:t>                         </a:t>
            </a:r>
            <a:r>
              <a:rPr b="0" i="0" lang="zh-TW" sz="1100">
                <a:solidFill>
                  <a:srgbClr val="7F6000"/>
                </a:solidFill>
                <a:latin typeface="DFKai-SB"/>
                <a:ea typeface="DFKai-SB"/>
                <a:cs typeface="DFKai-SB"/>
                <a:sym typeface="DFKai-SB"/>
              </a:rPr>
              <a:t>＊</a:t>
            </a:r>
            <a:r>
              <a:rPr b="0" i="0" lang="zh-TW" sz="11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需自行攜帶環保餐具</a:t>
            </a:r>
            <a:endParaRPr/>
          </a:p>
        </p:txBody>
      </p:sp>
      <p:grpSp>
        <p:nvGrpSpPr>
          <p:cNvPr id="120" name="Google Shape;120;p2"/>
          <p:cNvGrpSpPr/>
          <p:nvPr/>
        </p:nvGrpSpPr>
        <p:grpSpPr>
          <a:xfrm>
            <a:off x="463549" y="3670035"/>
            <a:ext cx="5342079" cy="2489071"/>
            <a:chOff x="1209639" y="4278776"/>
            <a:chExt cx="5342079" cy="2489071"/>
          </a:xfrm>
        </p:grpSpPr>
        <p:pic>
          <p:nvPicPr>
            <p:cNvPr descr="水墨笔刷素材PNG图片素材下载_图片编号9284456-PNG素材网" id="121" name="Google Shape;121;p2"/>
            <p:cNvPicPr preferRelativeResize="0"/>
            <p:nvPr/>
          </p:nvPicPr>
          <p:blipFill rotWithShape="1">
            <a:blip r:embed="rId5">
              <a:alphaModFix amt="50000"/>
            </a:blip>
            <a:srcRect b="0" l="0" r="0" t="0"/>
            <a:stretch/>
          </p:blipFill>
          <p:spPr>
            <a:xfrm>
              <a:off x="1892299" y="4278776"/>
              <a:ext cx="4659419" cy="24890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2"/>
            <p:cNvSpPr txBox="1"/>
            <p:nvPr/>
          </p:nvSpPr>
          <p:spPr>
            <a:xfrm>
              <a:off x="2709534" y="4782485"/>
              <a:ext cx="376652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6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時間｜ 2025/03/16</a:t>
              </a:r>
              <a:r>
                <a:rPr lang="zh-TW" sz="16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zh-TW" sz="16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(日</a:t>
              </a:r>
              <a:r>
                <a:rPr lang="zh-TW" sz="16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) </a:t>
              </a:r>
              <a:r>
                <a:rPr b="0" i="0" lang="zh-TW" sz="16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09:30～16:00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6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地點｜合勤共生宅　B1多功能會議室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6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        　</a:t>
              </a:r>
              <a:r>
                <a:rPr b="0" i="0" lang="zh-TW" sz="14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（台中市烏日區大同九街73號</a:t>
              </a:r>
              <a:r>
                <a:rPr lang="zh-TW" sz="14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B1</a:t>
              </a:r>
              <a:r>
                <a:rPr b="0" i="0" lang="zh-TW" sz="14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）</a:t>
              </a:r>
              <a:endParaRPr b="0" i="0" sz="1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3" name="Google Shape;123;p2"/>
            <p:cNvCxnSpPr/>
            <p:nvPr/>
          </p:nvCxnSpPr>
          <p:spPr>
            <a:xfrm>
              <a:off x="2639576" y="4892842"/>
              <a:ext cx="0" cy="1066800"/>
            </a:xfrm>
            <a:prstGeom prst="straightConnector1">
              <a:avLst/>
            </a:prstGeom>
            <a:noFill/>
            <a:ln cap="flat" cmpd="sng" w="9525">
              <a:solidFill>
                <a:srgbClr val="FEE59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descr="筆刷色塊圖片PNG去背圖| 矢量圖案素材| 免费下载| Pngtree" id="124" name="Google Shape;124;p2"/>
            <p:cNvPicPr preferRelativeResize="0"/>
            <p:nvPr/>
          </p:nvPicPr>
          <p:blipFill rotWithShape="1">
            <a:blip r:embed="rId6">
              <a:alphaModFix amt="50000"/>
            </a:blip>
            <a:srcRect b="50870" l="50000" r="2429" t="0"/>
            <a:stretch/>
          </p:blipFill>
          <p:spPr>
            <a:xfrm>
              <a:off x="1388192" y="4798806"/>
              <a:ext cx="1162228" cy="12003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2"/>
            <p:cNvSpPr txBox="1"/>
            <p:nvPr/>
          </p:nvSpPr>
          <p:spPr>
            <a:xfrm>
              <a:off x="1209639" y="4896514"/>
              <a:ext cx="1503836" cy="987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振鐸學會</a:t>
              </a:r>
              <a:endParaRPr sz="1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40週年慶</a:t>
              </a:r>
              <a:endParaRPr sz="1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邀請蒞臨</a:t>
              </a:r>
              <a:endParaRPr i="0" sz="1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2"/>
          <p:cNvSpPr txBox="1"/>
          <p:nvPr/>
        </p:nvSpPr>
        <p:spPr>
          <a:xfrm>
            <a:off x="533399" y="923648"/>
            <a:ext cx="5800725" cy="322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各位振鐸的好夥伴好：</a:t>
            </a:r>
            <a:endParaRPr/>
          </a:p>
          <a:p>
            <a:pPr indent="0" lvl="0" marL="0" marR="0" rtl="0" algn="just">
              <a:lnSpc>
                <a:spcPct val="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1" sz="14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　振鐸會員大會及40週年慶祝活動，決定於3月16日在台中高鐵附近舉辦，本次仍本著振鐸承先啟後的精神，回顧這40年的心路歷程，並提出未來的努力願景和策略，以集思廣益，讓振鐸的老幹部貢獻智慧，並招募年輕人傳承，留下一個更好的台灣給後代！</a:t>
            </a:r>
            <a:endParaRPr b="1" sz="14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　永遠精力充沛的丁丁，會在大會中提出新計畫，發展台灣正能量的組織，當然需要我們這些核心朋友的支持！</a:t>
            </a:r>
            <a:endParaRPr b="1" sz="14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　</a:t>
            </a:r>
            <a:r>
              <a:rPr b="1" lang="zh-TW" sz="16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03/16 我們不見不散!!</a:t>
            </a:r>
            <a:endParaRPr b="1" sz="6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振鐸學會理事長</a:t>
            </a:r>
            <a:endParaRPr b="1" sz="14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張仁彰　敬邀</a:t>
            </a:r>
            <a:endParaRPr b="1" sz="14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" name="Google Shape;127;p2"/>
          <p:cNvGrpSpPr/>
          <p:nvPr/>
        </p:nvGrpSpPr>
        <p:grpSpPr>
          <a:xfrm>
            <a:off x="536709" y="5497129"/>
            <a:ext cx="2152482" cy="2391438"/>
            <a:chOff x="449621" y="6486887"/>
            <a:chExt cx="2152482" cy="2391438"/>
          </a:xfrm>
        </p:grpSpPr>
        <p:sp>
          <p:nvSpPr>
            <p:cNvPr id="128" name="Google Shape;128;p2"/>
            <p:cNvSpPr txBox="1"/>
            <p:nvPr/>
          </p:nvSpPr>
          <p:spPr>
            <a:xfrm>
              <a:off x="711766" y="8355105"/>
              <a:ext cx="163118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rgbClr val="CC9900"/>
                  </a:solidFill>
                  <a:latin typeface="Corsiva"/>
                  <a:ea typeface="Corsiva"/>
                  <a:cs typeface="Corsiva"/>
                  <a:sym typeface="Corsiva"/>
                </a:rPr>
                <a:t>Invitation</a:t>
              </a:r>
              <a:endParaRPr/>
            </a:p>
          </p:txBody>
        </p:sp>
        <p:grpSp>
          <p:nvGrpSpPr>
            <p:cNvPr id="129" name="Google Shape;129;p2"/>
            <p:cNvGrpSpPr/>
            <p:nvPr/>
          </p:nvGrpSpPr>
          <p:grpSpPr>
            <a:xfrm>
              <a:off x="449621" y="6486887"/>
              <a:ext cx="2152482" cy="1964912"/>
              <a:chOff x="369594" y="201272"/>
              <a:chExt cx="2414411" cy="2204015"/>
            </a:xfrm>
          </p:grpSpPr>
          <p:sp>
            <p:nvSpPr>
              <p:cNvPr id="130" name="Google Shape;130;p2"/>
              <p:cNvSpPr txBox="1"/>
              <p:nvPr/>
            </p:nvSpPr>
            <p:spPr>
              <a:xfrm>
                <a:off x="369594" y="1574290"/>
                <a:ext cx="2304593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>
                    <a:solidFill>
                      <a:srgbClr val="CC9900"/>
                    </a:solidFill>
                    <a:latin typeface="Corsiva"/>
                    <a:ea typeface="Corsiva"/>
                    <a:cs typeface="Corsiva"/>
                    <a:sym typeface="Corsiva"/>
                  </a:rPr>
                  <a:t>Years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800">
                    <a:solidFill>
                      <a:srgbClr val="CC9900"/>
                    </a:solidFill>
                    <a:latin typeface="Corsiva"/>
                    <a:ea typeface="Corsiva"/>
                    <a:cs typeface="Corsiva"/>
                    <a:sym typeface="Corsiva"/>
                  </a:rPr>
                  <a:t>Anniversary</a:t>
                </a:r>
                <a:endParaRPr/>
              </a:p>
            </p:txBody>
          </p:sp>
          <p:grpSp>
            <p:nvGrpSpPr>
              <p:cNvPr id="131" name="Google Shape;131;p2"/>
              <p:cNvGrpSpPr/>
              <p:nvPr/>
            </p:nvGrpSpPr>
            <p:grpSpPr>
              <a:xfrm>
                <a:off x="386376" y="201272"/>
                <a:ext cx="1095336" cy="2088636"/>
                <a:chOff x="-144340" y="328623"/>
                <a:chExt cx="1095336" cy="2088636"/>
              </a:xfrm>
            </p:grpSpPr>
            <p:sp>
              <p:nvSpPr>
                <p:cNvPr id="132" name="Google Shape;132;p2"/>
                <p:cNvSpPr txBox="1"/>
                <p:nvPr/>
              </p:nvSpPr>
              <p:spPr>
                <a:xfrm>
                  <a:off x="-144340" y="328623"/>
                  <a:ext cx="1095336" cy="20886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zh-TW" sz="11500">
                      <a:solidFill>
                        <a:srgbClr val="CC99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4</a:t>
                  </a:r>
                  <a:endParaRPr/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 rot="5400000">
                  <a:off x="116643" y="1526355"/>
                  <a:ext cx="817101" cy="79054"/>
                </a:xfrm>
                <a:prstGeom prst="rect">
                  <a:avLst/>
                </a:prstGeom>
                <a:solidFill>
                  <a:srgbClr val="CC9900"/>
                </a:solidFill>
                <a:ln cap="flat" cmpd="sng" w="12700">
                  <a:solidFill>
                    <a:srgbClr val="CC99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C99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 rot="7527305">
                  <a:off x="77457" y="1260769"/>
                  <a:ext cx="652937" cy="82313"/>
                </a:xfrm>
                <a:prstGeom prst="rect">
                  <a:avLst/>
                </a:prstGeom>
                <a:solidFill>
                  <a:srgbClr val="CC9900"/>
                </a:solidFill>
                <a:ln cap="flat" cmpd="sng" w="12700">
                  <a:solidFill>
                    <a:srgbClr val="CC99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C99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 rot="10800000">
                  <a:off x="153122" y="1505975"/>
                  <a:ext cx="661002" cy="97607"/>
                </a:xfrm>
                <a:prstGeom prst="rect">
                  <a:avLst/>
                </a:prstGeom>
                <a:solidFill>
                  <a:srgbClr val="CC9900"/>
                </a:solidFill>
                <a:ln cap="flat" cmpd="sng" w="12700">
                  <a:solidFill>
                    <a:srgbClr val="CC99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C99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6" name="Google Shape;136;p2"/>
              <p:cNvSpPr/>
              <p:nvPr/>
            </p:nvSpPr>
            <p:spPr>
              <a:xfrm>
                <a:off x="1221483" y="240313"/>
                <a:ext cx="1157652" cy="1132702"/>
              </a:xfrm>
              <a:prstGeom prst="ellipse">
                <a:avLst/>
              </a:prstGeom>
              <a:solidFill>
                <a:srgbClr val="CC9900"/>
              </a:solidFill>
              <a:ln cap="flat" cmpd="sng" w="12700">
                <a:solidFill>
                  <a:srgbClr val="CC99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1466664" y="476879"/>
                <a:ext cx="672204" cy="669595"/>
              </a:xfrm>
              <a:prstGeom prst="ellipse">
                <a:avLst/>
              </a:prstGeom>
              <a:solidFill>
                <a:srgbClr val="FAF9F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1869605" y="859755"/>
                <a:ext cx="914400" cy="9144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400 个叶子素材点子| 树叶, 植物墙纸, 柑橘类水果" id="139" name="Google Shape;139;p2"/>
              <p:cNvPicPr preferRelativeResize="0"/>
              <p:nvPr/>
            </p:nvPicPr>
            <p:blipFill rotWithShape="1">
              <a:blip r:embed="rId7">
                <a:alphaModFix/>
              </a:blip>
              <a:srcRect b="10966" l="8945" r="0" t="0"/>
              <a:stretch/>
            </p:blipFill>
            <p:spPr>
              <a:xfrm flipH="1" rot="1688060">
                <a:off x="1974343" y="825099"/>
                <a:ext cx="344436" cy="5979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0" name="Google Shape;140;p2"/>
              <p:cNvSpPr txBox="1"/>
              <p:nvPr/>
            </p:nvSpPr>
            <p:spPr>
              <a:xfrm>
                <a:off x="1250965" y="1317277"/>
                <a:ext cx="1210588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4000">
                    <a:solidFill>
                      <a:srgbClr val="CC9900"/>
                    </a:solidFill>
                    <a:latin typeface="Arial"/>
                    <a:ea typeface="Arial"/>
                    <a:cs typeface="Arial"/>
                    <a:sym typeface="Arial"/>
                  </a:rPr>
                  <a:t>振鐸</a:t>
                </a:r>
                <a:endParaRPr sz="4000">
                  <a:solidFill>
                    <a:srgbClr val="CC99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1" name="Google Shape;141;p2"/>
          <p:cNvGrpSpPr/>
          <p:nvPr/>
        </p:nvGrpSpPr>
        <p:grpSpPr>
          <a:xfrm>
            <a:off x="840049" y="198878"/>
            <a:ext cx="4659419" cy="769579"/>
            <a:chOff x="840049" y="261508"/>
            <a:chExt cx="4659419" cy="769579"/>
          </a:xfrm>
        </p:grpSpPr>
        <p:pic>
          <p:nvPicPr>
            <p:cNvPr descr="水墨笔刷素材PNG图片素材下载_图片编号9284456-PNG素材网" id="142" name="Google Shape;142;p2"/>
            <p:cNvPicPr preferRelativeResize="0"/>
            <p:nvPr/>
          </p:nvPicPr>
          <p:blipFill rotWithShape="1">
            <a:blip r:embed="rId5">
              <a:alphaModFix amt="50000"/>
            </a:blip>
            <a:srcRect b="0" l="0" r="0" t="0"/>
            <a:stretch/>
          </p:blipFill>
          <p:spPr>
            <a:xfrm>
              <a:off x="840049" y="261508"/>
              <a:ext cx="4659419" cy="769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2"/>
            <p:cNvSpPr txBox="1"/>
            <p:nvPr/>
          </p:nvSpPr>
          <p:spPr>
            <a:xfrm>
              <a:off x="1476910" y="462226"/>
              <a:ext cx="38297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rgbClr val="CC9900"/>
                  </a:solidFill>
                  <a:latin typeface="Arial"/>
                  <a:ea typeface="Arial"/>
                  <a:cs typeface="Arial"/>
                  <a:sym typeface="Arial"/>
                </a:rPr>
                <a:t>我們和振鐸一起走過的40年</a:t>
              </a:r>
              <a:endParaRPr/>
            </a:p>
          </p:txBody>
        </p:sp>
      </p:grpSp>
      <p:pic>
        <p:nvPicPr>
          <p:cNvPr descr="Index of /archive/news/item/註冊組/分隔線之文具" id="144" name="Google Shape;144;p2"/>
          <p:cNvPicPr preferRelativeResize="0"/>
          <p:nvPr/>
        </p:nvPicPr>
        <p:blipFill rotWithShape="1">
          <a:blip r:embed="rId8">
            <a:alphaModFix/>
          </a:blip>
          <a:srcRect b="34750" l="0" r="0" t="33723"/>
          <a:stretch/>
        </p:blipFill>
        <p:spPr>
          <a:xfrm>
            <a:off x="4891935" y="3925445"/>
            <a:ext cx="1668519" cy="26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50401" y="7675975"/>
            <a:ext cx="3108745" cy="1341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免費矢量| Glitter_yellow 金色背景素材" id="150" name="Google Shape;15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1143000" y="1142998"/>
            <a:ext cx="9143998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4 120p金點麻紗紙" id="151" name="Google Shape;151;p3"/>
          <p:cNvPicPr preferRelativeResize="0"/>
          <p:nvPr/>
        </p:nvPicPr>
        <p:blipFill rotWithShape="1">
          <a:blip r:embed="rId4">
            <a:alphaModFix/>
          </a:blip>
          <a:srcRect b="25869" l="17258" r="21342" t="4506"/>
          <a:stretch/>
        </p:blipFill>
        <p:spPr>
          <a:xfrm>
            <a:off x="162838" y="162838"/>
            <a:ext cx="6526061" cy="883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 txBox="1"/>
          <p:nvPr/>
        </p:nvSpPr>
        <p:spPr>
          <a:xfrm>
            <a:off x="2626536" y="6355233"/>
            <a:ext cx="3601777" cy="2410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｜流　程｜</a:t>
            </a:r>
            <a:endParaRPr/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09:30～10:00</a:t>
            </a:r>
            <a:r>
              <a:rPr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b="1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報到交流時間</a:t>
            </a:r>
            <a:endParaRPr b="0" i="0" sz="12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10:00～12:00　</a:t>
            </a:r>
            <a:r>
              <a:rPr b="1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會員大會</a:t>
            </a:r>
            <a:r>
              <a:rPr i="0" lang="zh-TW" sz="11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（非會員也歡迎參與）</a:t>
            </a:r>
            <a:endParaRPr/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12:00～13:00　</a:t>
            </a:r>
            <a:r>
              <a:rPr b="1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午餐時間</a:t>
            </a:r>
            <a:endParaRPr b="0" i="0" sz="12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13:00～16:00　🙝 </a:t>
            </a:r>
            <a:r>
              <a:rPr b="1" i="0" lang="zh-TW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振鐸四十週年交流活動 </a:t>
            </a:r>
            <a:r>
              <a:rPr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🙟</a:t>
            </a:r>
            <a:endParaRPr b="0" i="0" sz="12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　　　　　 　【歡迎大家前來＆理事長分享】</a:t>
            </a:r>
            <a:endParaRPr b="0" i="0" sz="12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　　　　　 　【回顧《振鐸的故事》】</a:t>
            </a:r>
            <a:endParaRPr b="0" i="0" sz="12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             　          【點心交流時間】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             　          【談台灣教育新盤局】</a:t>
            </a:r>
            <a:endParaRPr b="0" i="0" sz="12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             　          【青年觀點分享及提問交流時間】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F6000"/>
                </a:solidFill>
                <a:latin typeface="DFKai-SB"/>
                <a:ea typeface="DFKai-SB"/>
                <a:cs typeface="DFKai-SB"/>
                <a:sym typeface="DFKai-SB"/>
              </a:rPr>
              <a:t>                         </a:t>
            </a:r>
            <a:r>
              <a:rPr b="0" i="0" lang="zh-TW" sz="1100">
                <a:solidFill>
                  <a:srgbClr val="7F6000"/>
                </a:solidFill>
                <a:latin typeface="DFKai-SB"/>
                <a:ea typeface="DFKai-SB"/>
                <a:cs typeface="DFKai-SB"/>
                <a:sym typeface="DFKai-SB"/>
              </a:rPr>
              <a:t>＊</a:t>
            </a:r>
            <a:r>
              <a:rPr b="0" i="0" lang="zh-TW" sz="11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需自行攜帶環保餐具</a:t>
            </a:r>
            <a:endParaRPr/>
          </a:p>
        </p:txBody>
      </p:sp>
      <p:grpSp>
        <p:nvGrpSpPr>
          <p:cNvPr id="153" name="Google Shape;153;p3"/>
          <p:cNvGrpSpPr/>
          <p:nvPr/>
        </p:nvGrpSpPr>
        <p:grpSpPr>
          <a:xfrm>
            <a:off x="840049" y="4278776"/>
            <a:ext cx="5342079" cy="2489071"/>
            <a:chOff x="1209639" y="4278776"/>
            <a:chExt cx="5342079" cy="2489071"/>
          </a:xfrm>
        </p:grpSpPr>
        <p:pic>
          <p:nvPicPr>
            <p:cNvPr descr="水墨笔刷素材PNG图片素材下载_图片编号9284456-PNG素材网" id="154" name="Google Shape;154;p3"/>
            <p:cNvPicPr preferRelativeResize="0"/>
            <p:nvPr/>
          </p:nvPicPr>
          <p:blipFill rotWithShape="1">
            <a:blip r:embed="rId5">
              <a:alphaModFix amt="50000"/>
            </a:blip>
            <a:srcRect b="0" l="0" r="0" t="0"/>
            <a:stretch/>
          </p:blipFill>
          <p:spPr>
            <a:xfrm>
              <a:off x="1892299" y="4278776"/>
              <a:ext cx="4659419" cy="24890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3"/>
            <p:cNvSpPr txBox="1"/>
            <p:nvPr/>
          </p:nvSpPr>
          <p:spPr>
            <a:xfrm>
              <a:off x="2709534" y="4782485"/>
              <a:ext cx="376652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6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時間｜ 2025/03/16</a:t>
              </a:r>
              <a:r>
                <a:rPr lang="zh-TW" sz="16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zh-TW" sz="16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(日</a:t>
              </a:r>
              <a:r>
                <a:rPr lang="zh-TW" sz="16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) </a:t>
              </a:r>
              <a:r>
                <a:rPr b="0" i="0" lang="zh-TW" sz="16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09:30～16:00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6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地點｜合勤共生宅　B1多功能會議室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6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        　</a:t>
              </a:r>
              <a:r>
                <a:rPr b="0" i="0" lang="zh-TW" sz="14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（台中市烏日區大同九街73號</a:t>
              </a:r>
              <a:r>
                <a:rPr lang="zh-TW" sz="14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B1</a:t>
              </a:r>
              <a:r>
                <a:rPr b="0" i="0" lang="zh-TW" sz="14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）</a:t>
              </a:r>
              <a:endParaRPr b="0" i="0" sz="1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6" name="Google Shape;156;p3"/>
            <p:cNvCxnSpPr/>
            <p:nvPr/>
          </p:nvCxnSpPr>
          <p:spPr>
            <a:xfrm>
              <a:off x="2639576" y="4892842"/>
              <a:ext cx="0" cy="1066800"/>
            </a:xfrm>
            <a:prstGeom prst="straightConnector1">
              <a:avLst/>
            </a:prstGeom>
            <a:noFill/>
            <a:ln cap="flat" cmpd="sng" w="9525">
              <a:solidFill>
                <a:srgbClr val="FEE59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descr="筆刷色塊圖片PNG去背圖| 矢量圖案素材| 免费下载| Pngtree" id="157" name="Google Shape;157;p3"/>
            <p:cNvPicPr preferRelativeResize="0"/>
            <p:nvPr/>
          </p:nvPicPr>
          <p:blipFill rotWithShape="1">
            <a:blip r:embed="rId6">
              <a:alphaModFix amt="50000"/>
            </a:blip>
            <a:srcRect b="50870" l="50000" r="2429" t="0"/>
            <a:stretch/>
          </p:blipFill>
          <p:spPr>
            <a:xfrm>
              <a:off x="1388192" y="4798806"/>
              <a:ext cx="1162228" cy="12003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3"/>
            <p:cNvSpPr txBox="1"/>
            <p:nvPr/>
          </p:nvSpPr>
          <p:spPr>
            <a:xfrm>
              <a:off x="1209639" y="4896514"/>
              <a:ext cx="1503836" cy="987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振鐸學會</a:t>
              </a:r>
              <a:endParaRPr sz="1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40週年慶</a:t>
              </a:r>
              <a:endParaRPr sz="1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邀請蒞臨</a:t>
              </a:r>
              <a:endParaRPr i="0" sz="1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3"/>
          <p:cNvSpPr txBox="1"/>
          <p:nvPr/>
        </p:nvSpPr>
        <p:spPr>
          <a:xfrm>
            <a:off x="533399" y="923648"/>
            <a:ext cx="5800725" cy="322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各位振鐸的好夥伴好：</a:t>
            </a:r>
            <a:endParaRPr/>
          </a:p>
          <a:p>
            <a:pPr indent="0" lvl="0" marL="0" marR="0" rtl="0" algn="just">
              <a:lnSpc>
                <a:spcPct val="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1" sz="14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　振鐸會員大會及40週年慶祝活動，決定於3月16日在台中高鐵附近舉辦，本次仍本著振鐸承先啟後的精神，回顧這40年的心路歷程，並提出未來的努力願景和策略，以集思廣益，讓振鐸的老幹部貢獻智慧，並招募年輕人傳承，留下一個更好的台灣給後代！</a:t>
            </a:r>
            <a:endParaRPr b="1" sz="14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　永遠精力充沛的丁丁，會在大會中提出新計畫，發展台灣正能量的組織，當然需要我們這些核心朋友的支持！</a:t>
            </a:r>
            <a:endParaRPr b="1" sz="14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　</a:t>
            </a:r>
            <a:r>
              <a:rPr b="1" lang="zh-TW" sz="16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03/16 我們不見不散!!</a:t>
            </a:r>
            <a:endParaRPr b="1" sz="14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振鐸學會理事長</a:t>
            </a:r>
            <a:endParaRPr b="1" sz="14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張仁彰　敬邀</a:t>
            </a:r>
            <a:endParaRPr b="1" sz="14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" name="Google Shape;160;p3"/>
          <p:cNvGrpSpPr/>
          <p:nvPr/>
        </p:nvGrpSpPr>
        <p:grpSpPr>
          <a:xfrm>
            <a:off x="536709" y="6399801"/>
            <a:ext cx="2152482" cy="2391438"/>
            <a:chOff x="449621" y="6486887"/>
            <a:chExt cx="2152482" cy="2391438"/>
          </a:xfrm>
        </p:grpSpPr>
        <p:sp>
          <p:nvSpPr>
            <p:cNvPr id="161" name="Google Shape;161;p3"/>
            <p:cNvSpPr txBox="1"/>
            <p:nvPr/>
          </p:nvSpPr>
          <p:spPr>
            <a:xfrm>
              <a:off x="711766" y="8355105"/>
              <a:ext cx="163118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rgbClr val="CC9900"/>
                  </a:solidFill>
                  <a:latin typeface="Corsiva"/>
                  <a:ea typeface="Corsiva"/>
                  <a:cs typeface="Corsiva"/>
                  <a:sym typeface="Corsiva"/>
                </a:rPr>
                <a:t>Invitation</a:t>
              </a:r>
              <a:endParaRPr/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449621" y="6486887"/>
              <a:ext cx="2152482" cy="1964912"/>
              <a:chOff x="369594" y="201272"/>
              <a:chExt cx="2414411" cy="2204015"/>
            </a:xfrm>
          </p:grpSpPr>
          <p:sp>
            <p:nvSpPr>
              <p:cNvPr id="163" name="Google Shape;163;p3"/>
              <p:cNvSpPr txBox="1"/>
              <p:nvPr/>
            </p:nvSpPr>
            <p:spPr>
              <a:xfrm>
                <a:off x="369594" y="1574290"/>
                <a:ext cx="2304593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>
                    <a:solidFill>
                      <a:srgbClr val="CC9900"/>
                    </a:solidFill>
                    <a:latin typeface="Corsiva"/>
                    <a:ea typeface="Corsiva"/>
                    <a:cs typeface="Corsiva"/>
                    <a:sym typeface="Corsiva"/>
                  </a:rPr>
                  <a:t>Years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800">
                    <a:solidFill>
                      <a:srgbClr val="CC9900"/>
                    </a:solidFill>
                    <a:latin typeface="Corsiva"/>
                    <a:ea typeface="Corsiva"/>
                    <a:cs typeface="Corsiva"/>
                    <a:sym typeface="Corsiva"/>
                  </a:rPr>
                  <a:t>Anniversary</a:t>
                </a:r>
                <a:endParaRPr/>
              </a:p>
            </p:txBody>
          </p:sp>
          <p:grpSp>
            <p:nvGrpSpPr>
              <p:cNvPr id="164" name="Google Shape;164;p3"/>
              <p:cNvGrpSpPr/>
              <p:nvPr/>
            </p:nvGrpSpPr>
            <p:grpSpPr>
              <a:xfrm>
                <a:off x="386376" y="201272"/>
                <a:ext cx="1095336" cy="2088636"/>
                <a:chOff x="-144340" y="328623"/>
                <a:chExt cx="1095336" cy="2088636"/>
              </a:xfrm>
            </p:grpSpPr>
            <p:sp>
              <p:nvSpPr>
                <p:cNvPr id="165" name="Google Shape;165;p3"/>
                <p:cNvSpPr txBox="1"/>
                <p:nvPr/>
              </p:nvSpPr>
              <p:spPr>
                <a:xfrm>
                  <a:off x="-144340" y="328623"/>
                  <a:ext cx="1095336" cy="20886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zh-TW" sz="11500">
                      <a:solidFill>
                        <a:srgbClr val="CC99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4</a:t>
                  </a:r>
                  <a:endParaRPr/>
                </a:p>
              </p:txBody>
            </p:sp>
            <p:sp>
              <p:nvSpPr>
                <p:cNvPr id="166" name="Google Shape;166;p3"/>
                <p:cNvSpPr/>
                <p:nvPr/>
              </p:nvSpPr>
              <p:spPr>
                <a:xfrm rot="5400000">
                  <a:off x="116643" y="1526355"/>
                  <a:ext cx="817101" cy="79054"/>
                </a:xfrm>
                <a:prstGeom prst="rect">
                  <a:avLst/>
                </a:prstGeom>
                <a:solidFill>
                  <a:srgbClr val="CC9900"/>
                </a:solidFill>
                <a:ln cap="flat" cmpd="sng" w="12700">
                  <a:solidFill>
                    <a:srgbClr val="CC99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C99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" name="Google Shape;167;p3"/>
                <p:cNvSpPr/>
                <p:nvPr/>
              </p:nvSpPr>
              <p:spPr>
                <a:xfrm rot="7527305">
                  <a:off x="77457" y="1260769"/>
                  <a:ext cx="652937" cy="82313"/>
                </a:xfrm>
                <a:prstGeom prst="rect">
                  <a:avLst/>
                </a:prstGeom>
                <a:solidFill>
                  <a:srgbClr val="CC9900"/>
                </a:solidFill>
                <a:ln cap="flat" cmpd="sng" w="12700">
                  <a:solidFill>
                    <a:srgbClr val="CC99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C99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" name="Google Shape;168;p3"/>
                <p:cNvSpPr/>
                <p:nvPr/>
              </p:nvSpPr>
              <p:spPr>
                <a:xfrm rot="10800000">
                  <a:off x="153122" y="1505975"/>
                  <a:ext cx="661002" cy="97607"/>
                </a:xfrm>
                <a:prstGeom prst="rect">
                  <a:avLst/>
                </a:prstGeom>
                <a:solidFill>
                  <a:srgbClr val="CC9900"/>
                </a:solidFill>
                <a:ln cap="flat" cmpd="sng" w="12700">
                  <a:solidFill>
                    <a:srgbClr val="CC99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C99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9" name="Google Shape;169;p3"/>
              <p:cNvSpPr/>
              <p:nvPr/>
            </p:nvSpPr>
            <p:spPr>
              <a:xfrm>
                <a:off x="1221483" y="240313"/>
                <a:ext cx="1157652" cy="1132702"/>
              </a:xfrm>
              <a:prstGeom prst="ellipse">
                <a:avLst/>
              </a:prstGeom>
              <a:solidFill>
                <a:srgbClr val="CC9900"/>
              </a:solidFill>
              <a:ln cap="flat" cmpd="sng" w="12700">
                <a:solidFill>
                  <a:srgbClr val="CC99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1466664" y="476879"/>
                <a:ext cx="672204" cy="669595"/>
              </a:xfrm>
              <a:prstGeom prst="ellipse">
                <a:avLst/>
              </a:prstGeom>
              <a:solidFill>
                <a:srgbClr val="FAF9F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1869605" y="859755"/>
                <a:ext cx="914400" cy="9144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400 个叶子素材点子| 树叶, 植物墙纸, 柑橘类水果" id="172" name="Google Shape;172;p3"/>
              <p:cNvPicPr preferRelativeResize="0"/>
              <p:nvPr/>
            </p:nvPicPr>
            <p:blipFill rotWithShape="1">
              <a:blip r:embed="rId7">
                <a:alphaModFix/>
              </a:blip>
              <a:srcRect b="10966" l="8945" r="0" t="0"/>
              <a:stretch/>
            </p:blipFill>
            <p:spPr>
              <a:xfrm flipH="1" rot="1688060">
                <a:off x="1974343" y="825099"/>
                <a:ext cx="344436" cy="5979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3" name="Google Shape;173;p3"/>
              <p:cNvSpPr txBox="1"/>
              <p:nvPr/>
            </p:nvSpPr>
            <p:spPr>
              <a:xfrm>
                <a:off x="1250965" y="1317277"/>
                <a:ext cx="1210588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4000">
                    <a:solidFill>
                      <a:srgbClr val="CC9900"/>
                    </a:solidFill>
                    <a:latin typeface="Arial"/>
                    <a:ea typeface="Arial"/>
                    <a:cs typeface="Arial"/>
                    <a:sym typeface="Arial"/>
                  </a:rPr>
                  <a:t>振鐸</a:t>
                </a:r>
                <a:endParaRPr sz="4000">
                  <a:solidFill>
                    <a:srgbClr val="CC99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4" name="Google Shape;174;p3"/>
          <p:cNvGrpSpPr/>
          <p:nvPr/>
        </p:nvGrpSpPr>
        <p:grpSpPr>
          <a:xfrm>
            <a:off x="840049" y="198878"/>
            <a:ext cx="4659419" cy="769579"/>
            <a:chOff x="840049" y="261508"/>
            <a:chExt cx="4659419" cy="769579"/>
          </a:xfrm>
        </p:grpSpPr>
        <p:pic>
          <p:nvPicPr>
            <p:cNvPr descr="水墨笔刷素材PNG图片素材下载_图片编号9284456-PNG素材网" id="175" name="Google Shape;175;p3"/>
            <p:cNvPicPr preferRelativeResize="0"/>
            <p:nvPr/>
          </p:nvPicPr>
          <p:blipFill rotWithShape="1">
            <a:blip r:embed="rId5">
              <a:alphaModFix amt="50000"/>
            </a:blip>
            <a:srcRect b="0" l="0" r="0" t="0"/>
            <a:stretch/>
          </p:blipFill>
          <p:spPr>
            <a:xfrm>
              <a:off x="840049" y="261508"/>
              <a:ext cx="4659419" cy="769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3"/>
            <p:cNvSpPr txBox="1"/>
            <p:nvPr/>
          </p:nvSpPr>
          <p:spPr>
            <a:xfrm>
              <a:off x="1476910" y="462226"/>
              <a:ext cx="38297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rgbClr val="CC9900"/>
                  </a:solidFill>
                  <a:latin typeface="Arial"/>
                  <a:ea typeface="Arial"/>
                  <a:cs typeface="Arial"/>
                  <a:sym typeface="Arial"/>
                </a:rPr>
                <a:t>我們和振鐸一起走過的40年</a:t>
              </a:r>
              <a:endParaRPr/>
            </a:p>
          </p:txBody>
        </p:sp>
      </p:grpSp>
      <p:pic>
        <p:nvPicPr>
          <p:cNvPr descr="Index of /archive/news/item/註冊組/分隔線之文具" id="177" name="Google Shape;177;p3"/>
          <p:cNvPicPr preferRelativeResize="0"/>
          <p:nvPr/>
        </p:nvPicPr>
        <p:blipFill rotWithShape="1">
          <a:blip r:embed="rId8">
            <a:alphaModFix/>
          </a:blip>
          <a:srcRect b="34750" l="0" r="0" t="33723"/>
          <a:stretch/>
        </p:blipFill>
        <p:spPr>
          <a:xfrm>
            <a:off x="4891935" y="4124736"/>
            <a:ext cx="1668519" cy="26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"/>
          <p:cNvPicPr preferRelativeResize="0"/>
          <p:nvPr/>
        </p:nvPicPr>
        <p:blipFill rotWithShape="1">
          <a:blip r:embed="rId9">
            <a:alphaModFix/>
          </a:blip>
          <a:srcRect b="16364" l="5183" r="7809" t="23284"/>
          <a:stretch/>
        </p:blipFill>
        <p:spPr>
          <a:xfrm>
            <a:off x="1769998" y="3440427"/>
            <a:ext cx="2859301" cy="1488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免費矢量| Glitter_yellow 金色背景素材" id="183" name="Google Shape;18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1143000" y="1142998"/>
            <a:ext cx="9143998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4 120p金點麻紗紙" id="184" name="Google Shape;184;p4"/>
          <p:cNvPicPr preferRelativeResize="0"/>
          <p:nvPr/>
        </p:nvPicPr>
        <p:blipFill rotWithShape="1">
          <a:blip r:embed="rId4">
            <a:alphaModFix/>
          </a:blip>
          <a:srcRect b="25869" l="17258" r="21342" t="4506"/>
          <a:stretch/>
        </p:blipFill>
        <p:spPr>
          <a:xfrm>
            <a:off x="285149" y="240318"/>
            <a:ext cx="6283904" cy="8663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水墨笔刷素材PNG图片素材下载_图片编号9284456-PNG素材网" id="185" name="Google Shape;185;p4"/>
          <p:cNvPicPr preferRelativeResize="0"/>
          <p:nvPr/>
        </p:nvPicPr>
        <p:blipFill rotWithShape="1">
          <a:blip r:embed="rId5">
            <a:alphaModFix amt="50000"/>
          </a:blip>
          <a:srcRect b="0" l="0" r="0" t="0"/>
          <a:stretch/>
        </p:blipFill>
        <p:spPr>
          <a:xfrm>
            <a:off x="840049" y="261508"/>
            <a:ext cx="4659419" cy="76957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"/>
          <p:cNvSpPr txBox="1"/>
          <p:nvPr/>
        </p:nvSpPr>
        <p:spPr>
          <a:xfrm>
            <a:off x="2626536" y="6355233"/>
            <a:ext cx="3601777" cy="2410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｜流　程｜</a:t>
            </a:r>
            <a:endParaRPr/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09:30～10:00</a:t>
            </a:r>
            <a:r>
              <a:rPr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b="1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報到交流時間</a:t>
            </a:r>
            <a:endParaRPr b="0" i="0" sz="12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10:00～12:00　</a:t>
            </a:r>
            <a:r>
              <a:rPr b="1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會員大會</a:t>
            </a:r>
            <a:r>
              <a:rPr i="0" lang="zh-TW" sz="11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（非會員也歡迎參與）</a:t>
            </a:r>
            <a:endParaRPr/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12:00～13:00　</a:t>
            </a:r>
            <a:r>
              <a:rPr b="1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午餐時間</a:t>
            </a:r>
            <a:endParaRPr b="0" i="0" sz="12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13:00～16:00　🙝 </a:t>
            </a:r>
            <a:r>
              <a:rPr b="1" i="0" lang="zh-TW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振鐸四十週年交流活動 </a:t>
            </a:r>
            <a:r>
              <a:rPr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🙟</a:t>
            </a:r>
            <a:endParaRPr b="0" i="0" sz="12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　　　　　 　【歡迎大家前來＆理事長分享】</a:t>
            </a:r>
            <a:endParaRPr b="0" i="0" sz="12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　　　　　 　【回顧《振鐸的故事》】</a:t>
            </a:r>
            <a:endParaRPr b="0" i="0" sz="12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             　          【點心交流時間】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             　          【談台灣教育新盤局】</a:t>
            </a:r>
            <a:endParaRPr b="0" i="0" sz="12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             　          【青年觀點分享及提問交流時間】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F6000"/>
                </a:solidFill>
                <a:latin typeface="DFKai-SB"/>
                <a:ea typeface="DFKai-SB"/>
                <a:cs typeface="DFKai-SB"/>
                <a:sym typeface="DFKai-SB"/>
              </a:rPr>
              <a:t>                         </a:t>
            </a:r>
            <a:r>
              <a:rPr b="0" i="0" lang="zh-TW" sz="1100">
                <a:solidFill>
                  <a:srgbClr val="7F6000"/>
                </a:solidFill>
                <a:latin typeface="DFKai-SB"/>
                <a:ea typeface="DFKai-SB"/>
                <a:cs typeface="DFKai-SB"/>
                <a:sym typeface="DFKai-SB"/>
              </a:rPr>
              <a:t>＊</a:t>
            </a:r>
            <a:r>
              <a:rPr b="0" i="0" lang="zh-TW" sz="11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需自行攜帶環保餐具</a:t>
            </a:r>
            <a:endParaRPr/>
          </a:p>
        </p:txBody>
      </p:sp>
      <p:grpSp>
        <p:nvGrpSpPr>
          <p:cNvPr id="187" name="Google Shape;187;p4"/>
          <p:cNvGrpSpPr/>
          <p:nvPr/>
        </p:nvGrpSpPr>
        <p:grpSpPr>
          <a:xfrm>
            <a:off x="840049" y="4278776"/>
            <a:ext cx="5342079" cy="2489071"/>
            <a:chOff x="1209639" y="4278776"/>
            <a:chExt cx="5342079" cy="2489071"/>
          </a:xfrm>
        </p:grpSpPr>
        <p:pic>
          <p:nvPicPr>
            <p:cNvPr descr="水墨笔刷素材PNG图片素材下载_图片编号9284456-PNG素材网" id="188" name="Google Shape;188;p4"/>
            <p:cNvPicPr preferRelativeResize="0"/>
            <p:nvPr/>
          </p:nvPicPr>
          <p:blipFill rotWithShape="1">
            <a:blip r:embed="rId5">
              <a:alphaModFix amt="50000"/>
            </a:blip>
            <a:srcRect b="0" l="0" r="0" t="0"/>
            <a:stretch/>
          </p:blipFill>
          <p:spPr>
            <a:xfrm>
              <a:off x="1892299" y="4278776"/>
              <a:ext cx="4659419" cy="24890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4"/>
            <p:cNvSpPr txBox="1"/>
            <p:nvPr/>
          </p:nvSpPr>
          <p:spPr>
            <a:xfrm>
              <a:off x="2709534" y="4782485"/>
              <a:ext cx="376652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6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時間｜ 2025/03/16</a:t>
              </a:r>
              <a:r>
                <a:rPr lang="zh-TW" sz="16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zh-TW" sz="16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(日</a:t>
              </a:r>
              <a:r>
                <a:rPr lang="zh-TW" sz="16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) </a:t>
              </a:r>
              <a:r>
                <a:rPr b="0" i="0" lang="zh-TW" sz="16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09:30～16:00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6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地點｜合勤共生宅　B1多功能會議室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6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        　</a:t>
              </a:r>
              <a:r>
                <a:rPr b="0" i="0" lang="zh-TW" sz="14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（台中市烏日區大同九街73號</a:t>
              </a:r>
              <a:r>
                <a:rPr lang="zh-TW" sz="14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B1</a:t>
              </a:r>
              <a:r>
                <a:rPr b="0" i="0" lang="zh-TW" sz="14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）</a:t>
              </a:r>
              <a:endParaRPr b="0" i="0" sz="1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0" name="Google Shape;190;p4"/>
            <p:cNvCxnSpPr/>
            <p:nvPr/>
          </p:nvCxnSpPr>
          <p:spPr>
            <a:xfrm>
              <a:off x="2639576" y="4892842"/>
              <a:ext cx="0" cy="1066800"/>
            </a:xfrm>
            <a:prstGeom prst="straightConnector1">
              <a:avLst/>
            </a:prstGeom>
            <a:noFill/>
            <a:ln cap="flat" cmpd="sng" w="9525">
              <a:solidFill>
                <a:srgbClr val="FEE59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descr="筆刷色塊圖片PNG去背圖| 矢量圖案素材| 免费下载| Pngtree" id="191" name="Google Shape;191;p4"/>
            <p:cNvPicPr preferRelativeResize="0"/>
            <p:nvPr/>
          </p:nvPicPr>
          <p:blipFill rotWithShape="1">
            <a:blip r:embed="rId6">
              <a:alphaModFix amt="50000"/>
            </a:blip>
            <a:srcRect b="50870" l="50000" r="2429" t="0"/>
            <a:stretch/>
          </p:blipFill>
          <p:spPr>
            <a:xfrm>
              <a:off x="1388192" y="4798806"/>
              <a:ext cx="1162228" cy="12003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4"/>
            <p:cNvSpPr txBox="1"/>
            <p:nvPr/>
          </p:nvSpPr>
          <p:spPr>
            <a:xfrm>
              <a:off x="1209639" y="4896514"/>
              <a:ext cx="1503836" cy="987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振鐸學會</a:t>
              </a:r>
              <a:endParaRPr sz="1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40週年慶</a:t>
              </a:r>
              <a:endParaRPr sz="1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邀請蒞臨</a:t>
              </a:r>
              <a:endParaRPr i="0" sz="1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p4"/>
          <p:cNvSpPr txBox="1"/>
          <p:nvPr/>
        </p:nvSpPr>
        <p:spPr>
          <a:xfrm>
            <a:off x="533399" y="1048908"/>
            <a:ext cx="5800725" cy="322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各位振鐸的好夥伴好：</a:t>
            </a:r>
            <a:endParaRPr/>
          </a:p>
          <a:p>
            <a:pPr indent="0" lvl="0" marL="0" marR="0" rtl="0" algn="just">
              <a:lnSpc>
                <a:spcPct val="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1" sz="14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　振鐸會員大會及40週年慶祝活動，決定於3月16日在台中高鐵附近舉辦，本次仍本著振鐸承先啟後的精神，回顧這40年的心路歷程，並提出未來的努力願景和策略，以集思廣益，讓振鐸的老幹部貢獻智慧，並招募年輕人傳承，留下一個更好的台灣給後代！</a:t>
            </a:r>
            <a:endParaRPr b="1" sz="14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　永遠精力充沛的丁丁，會在大會中提出新計畫，發展台灣正能量的組織，當然需要我們這些核心朋友的支持！</a:t>
            </a:r>
            <a:endParaRPr b="1" sz="14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　　</a:t>
            </a:r>
            <a:r>
              <a:rPr b="1" lang="zh-TW" sz="16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03/16 我們不見不散!!</a:t>
            </a:r>
            <a:endParaRPr b="1" sz="14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振鐸學會理事長</a:t>
            </a:r>
            <a:endParaRPr b="1" sz="14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張仁彰</a:t>
            </a:r>
            <a:endParaRPr b="1" sz="14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4"/>
          <p:cNvGrpSpPr/>
          <p:nvPr/>
        </p:nvGrpSpPr>
        <p:grpSpPr>
          <a:xfrm>
            <a:off x="536709" y="6399801"/>
            <a:ext cx="2152482" cy="2391438"/>
            <a:chOff x="449621" y="6486887"/>
            <a:chExt cx="2152482" cy="2391438"/>
          </a:xfrm>
        </p:grpSpPr>
        <p:sp>
          <p:nvSpPr>
            <p:cNvPr id="195" name="Google Shape;195;p4"/>
            <p:cNvSpPr txBox="1"/>
            <p:nvPr/>
          </p:nvSpPr>
          <p:spPr>
            <a:xfrm>
              <a:off x="711766" y="8355105"/>
              <a:ext cx="163118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rgbClr val="CC9900"/>
                  </a:solidFill>
                  <a:latin typeface="Corsiva"/>
                  <a:ea typeface="Corsiva"/>
                  <a:cs typeface="Corsiva"/>
                  <a:sym typeface="Corsiva"/>
                </a:rPr>
                <a:t>Invitation</a:t>
              </a:r>
              <a:endParaRPr/>
            </a:p>
          </p:txBody>
        </p:sp>
        <p:grpSp>
          <p:nvGrpSpPr>
            <p:cNvPr id="196" name="Google Shape;196;p4"/>
            <p:cNvGrpSpPr/>
            <p:nvPr/>
          </p:nvGrpSpPr>
          <p:grpSpPr>
            <a:xfrm>
              <a:off x="449621" y="6486887"/>
              <a:ext cx="2152482" cy="1964912"/>
              <a:chOff x="369594" y="201272"/>
              <a:chExt cx="2414411" cy="2204015"/>
            </a:xfrm>
          </p:grpSpPr>
          <p:sp>
            <p:nvSpPr>
              <p:cNvPr id="197" name="Google Shape;197;p4"/>
              <p:cNvSpPr txBox="1"/>
              <p:nvPr/>
            </p:nvSpPr>
            <p:spPr>
              <a:xfrm>
                <a:off x="369594" y="1574290"/>
                <a:ext cx="2304593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>
                    <a:solidFill>
                      <a:srgbClr val="CC9900"/>
                    </a:solidFill>
                    <a:latin typeface="Corsiva"/>
                    <a:ea typeface="Corsiva"/>
                    <a:cs typeface="Corsiva"/>
                    <a:sym typeface="Corsiva"/>
                  </a:rPr>
                  <a:t>Years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800">
                    <a:solidFill>
                      <a:srgbClr val="CC9900"/>
                    </a:solidFill>
                    <a:latin typeface="Corsiva"/>
                    <a:ea typeface="Corsiva"/>
                    <a:cs typeface="Corsiva"/>
                    <a:sym typeface="Corsiva"/>
                  </a:rPr>
                  <a:t>Anniversary</a:t>
                </a:r>
                <a:endParaRPr/>
              </a:p>
            </p:txBody>
          </p:sp>
          <p:grpSp>
            <p:nvGrpSpPr>
              <p:cNvPr id="198" name="Google Shape;198;p4"/>
              <p:cNvGrpSpPr/>
              <p:nvPr/>
            </p:nvGrpSpPr>
            <p:grpSpPr>
              <a:xfrm>
                <a:off x="386376" y="201272"/>
                <a:ext cx="1095336" cy="2088636"/>
                <a:chOff x="-144340" y="328623"/>
                <a:chExt cx="1095336" cy="2088636"/>
              </a:xfrm>
            </p:grpSpPr>
            <p:sp>
              <p:nvSpPr>
                <p:cNvPr id="199" name="Google Shape;199;p4"/>
                <p:cNvSpPr txBox="1"/>
                <p:nvPr/>
              </p:nvSpPr>
              <p:spPr>
                <a:xfrm>
                  <a:off x="-144340" y="328623"/>
                  <a:ext cx="1095336" cy="20886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zh-TW" sz="11500">
                      <a:solidFill>
                        <a:srgbClr val="CC99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4</a:t>
                  </a:r>
                  <a:endParaRPr/>
                </a:p>
              </p:txBody>
            </p:sp>
            <p:sp>
              <p:nvSpPr>
                <p:cNvPr id="200" name="Google Shape;200;p4"/>
                <p:cNvSpPr/>
                <p:nvPr/>
              </p:nvSpPr>
              <p:spPr>
                <a:xfrm rot="5400000">
                  <a:off x="116643" y="1526355"/>
                  <a:ext cx="817101" cy="79054"/>
                </a:xfrm>
                <a:prstGeom prst="rect">
                  <a:avLst/>
                </a:prstGeom>
                <a:solidFill>
                  <a:srgbClr val="CC9900"/>
                </a:solidFill>
                <a:ln cap="flat" cmpd="sng" w="12700">
                  <a:solidFill>
                    <a:srgbClr val="CC99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C99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4"/>
                <p:cNvSpPr/>
                <p:nvPr/>
              </p:nvSpPr>
              <p:spPr>
                <a:xfrm rot="7527305">
                  <a:off x="77457" y="1260769"/>
                  <a:ext cx="652937" cy="82313"/>
                </a:xfrm>
                <a:prstGeom prst="rect">
                  <a:avLst/>
                </a:prstGeom>
                <a:solidFill>
                  <a:srgbClr val="CC9900"/>
                </a:solidFill>
                <a:ln cap="flat" cmpd="sng" w="12700">
                  <a:solidFill>
                    <a:srgbClr val="CC99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C99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4"/>
                <p:cNvSpPr/>
                <p:nvPr/>
              </p:nvSpPr>
              <p:spPr>
                <a:xfrm rot="10800000">
                  <a:off x="153122" y="1505975"/>
                  <a:ext cx="661002" cy="97607"/>
                </a:xfrm>
                <a:prstGeom prst="rect">
                  <a:avLst/>
                </a:prstGeom>
                <a:solidFill>
                  <a:srgbClr val="CC9900"/>
                </a:solidFill>
                <a:ln cap="flat" cmpd="sng" w="12700">
                  <a:solidFill>
                    <a:srgbClr val="CC99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C99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3" name="Google Shape;203;p4"/>
              <p:cNvSpPr/>
              <p:nvPr/>
            </p:nvSpPr>
            <p:spPr>
              <a:xfrm>
                <a:off x="1221483" y="240313"/>
                <a:ext cx="1157652" cy="1132702"/>
              </a:xfrm>
              <a:prstGeom prst="ellipse">
                <a:avLst/>
              </a:prstGeom>
              <a:solidFill>
                <a:srgbClr val="CC9900"/>
              </a:solidFill>
              <a:ln cap="flat" cmpd="sng" w="12700">
                <a:solidFill>
                  <a:srgbClr val="CC99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466664" y="476879"/>
                <a:ext cx="672204" cy="669595"/>
              </a:xfrm>
              <a:prstGeom prst="ellipse">
                <a:avLst/>
              </a:prstGeom>
              <a:solidFill>
                <a:srgbClr val="FAF9F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1869605" y="859755"/>
                <a:ext cx="914400" cy="9144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400 个叶子素材点子| 树叶, 植物墙纸, 柑橘类水果" id="206" name="Google Shape;206;p4"/>
              <p:cNvPicPr preferRelativeResize="0"/>
              <p:nvPr/>
            </p:nvPicPr>
            <p:blipFill rotWithShape="1">
              <a:blip r:embed="rId7">
                <a:alphaModFix/>
              </a:blip>
              <a:srcRect b="10966" l="8945" r="0" t="0"/>
              <a:stretch/>
            </p:blipFill>
            <p:spPr>
              <a:xfrm flipH="1" rot="1688060">
                <a:off x="1974343" y="825099"/>
                <a:ext cx="344436" cy="5979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7" name="Google Shape;207;p4"/>
              <p:cNvSpPr txBox="1"/>
              <p:nvPr/>
            </p:nvSpPr>
            <p:spPr>
              <a:xfrm>
                <a:off x="1250965" y="1317277"/>
                <a:ext cx="1210588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4000">
                    <a:solidFill>
                      <a:srgbClr val="CC9900"/>
                    </a:solidFill>
                    <a:latin typeface="Arial"/>
                    <a:ea typeface="Arial"/>
                    <a:cs typeface="Arial"/>
                    <a:sym typeface="Arial"/>
                  </a:rPr>
                  <a:t>振鐸</a:t>
                </a:r>
                <a:endParaRPr sz="4000">
                  <a:solidFill>
                    <a:srgbClr val="CC99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8" name="Google Shape;208;p4"/>
          <p:cNvSpPr txBox="1"/>
          <p:nvPr/>
        </p:nvSpPr>
        <p:spPr>
          <a:xfrm>
            <a:off x="1476910" y="462226"/>
            <a:ext cx="38297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我們和振鐸一起走過的40年</a:t>
            </a:r>
            <a:endParaRPr/>
          </a:p>
        </p:txBody>
      </p:sp>
      <p:pic>
        <p:nvPicPr>
          <p:cNvPr descr="Index of /archive/news/item/註冊組/分隔線之文具" id="209" name="Google Shape;209;p4"/>
          <p:cNvPicPr preferRelativeResize="0"/>
          <p:nvPr/>
        </p:nvPicPr>
        <p:blipFill rotWithShape="1">
          <a:blip r:embed="rId8">
            <a:alphaModFix/>
          </a:blip>
          <a:srcRect b="34750" l="0" r="0" t="33723"/>
          <a:stretch/>
        </p:blipFill>
        <p:spPr>
          <a:xfrm>
            <a:off x="3844508" y="4511311"/>
            <a:ext cx="2618447" cy="4127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Google Shape;210;p4"/>
          <p:cNvGrpSpPr/>
          <p:nvPr/>
        </p:nvGrpSpPr>
        <p:grpSpPr>
          <a:xfrm>
            <a:off x="4008258" y="3454921"/>
            <a:ext cx="1298374" cy="1194898"/>
            <a:chOff x="433579" y="834745"/>
            <a:chExt cx="2266723" cy="2086073"/>
          </a:xfrm>
        </p:grpSpPr>
        <p:pic>
          <p:nvPicPr>
            <p:cNvPr id="211" name="Google Shape;211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33579" y="834745"/>
              <a:ext cx="1386645" cy="1748107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  <a:effectLst>
              <a:outerShdw blurRad="76200" rotWithShape="0" algn="tl" dir="7800000" dist="38100">
                <a:srgbClr val="000000">
                  <a:alpha val="40000"/>
                </a:srgbClr>
              </a:outerShdw>
            </a:effectLst>
          </p:spPr>
        </p:pic>
        <p:pic>
          <p:nvPicPr>
            <p:cNvPr id="212" name="Google Shape;212;p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442244" y="1672079"/>
              <a:ext cx="1258058" cy="1248739"/>
            </a:xfrm>
            <a:prstGeom prst="ellipse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5"/>
          <p:cNvGrpSpPr/>
          <p:nvPr/>
        </p:nvGrpSpPr>
        <p:grpSpPr>
          <a:xfrm>
            <a:off x="1239480" y="946099"/>
            <a:ext cx="2448914" cy="2323679"/>
            <a:chOff x="335091" y="81608"/>
            <a:chExt cx="2448914" cy="2323679"/>
          </a:xfrm>
        </p:grpSpPr>
        <p:sp>
          <p:nvSpPr>
            <p:cNvPr id="218" name="Google Shape;218;p5"/>
            <p:cNvSpPr txBox="1"/>
            <p:nvPr/>
          </p:nvSpPr>
          <p:spPr>
            <a:xfrm>
              <a:off x="369594" y="1574290"/>
              <a:ext cx="2304593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rgbClr val="CC9900"/>
                  </a:solidFill>
                  <a:latin typeface="Corsiva"/>
                  <a:ea typeface="Corsiva"/>
                  <a:cs typeface="Corsiva"/>
                  <a:sym typeface="Corsiva"/>
                </a:rPr>
                <a:t>Years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rgbClr val="CC9900"/>
                  </a:solidFill>
                  <a:latin typeface="Corsiva"/>
                  <a:ea typeface="Corsiva"/>
                  <a:cs typeface="Corsiva"/>
                  <a:sym typeface="Corsiva"/>
                </a:rPr>
                <a:t>Anniversary</a:t>
              </a:r>
              <a:endParaRPr/>
            </a:p>
          </p:txBody>
        </p:sp>
        <p:grpSp>
          <p:nvGrpSpPr>
            <p:cNvPr id="219" name="Google Shape;219;p5"/>
            <p:cNvGrpSpPr/>
            <p:nvPr/>
          </p:nvGrpSpPr>
          <p:grpSpPr>
            <a:xfrm>
              <a:off x="335091" y="81608"/>
              <a:ext cx="1095336" cy="2215991"/>
              <a:chOff x="-195625" y="208959"/>
              <a:chExt cx="1095336" cy="2215991"/>
            </a:xfrm>
          </p:grpSpPr>
          <p:sp>
            <p:nvSpPr>
              <p:cNvPr id="220" name="Google Shape;220;p5"/>
              <p:cNvSpPr txBox="1"/>
              <p:nvPr/>
            </p:nvSpPr>
            <p:spPr>
              <a:xfrm>
                <a:off x="-195625" y="208959"/>
                <a:ext cx="1095336" cy="2215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3800">
                    <a:solidFill>
                      <a:srgbClr val="CC99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4</a:t>
                </a: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 rot="5400000">
                <a:off x="97926" y="1512536"/>
                <a:ext cx="817101" cy="79054"/>
              </a:xfrm>
              <a:prstGeom prst="rect">
                <a:avLst/>
              </a:prstGeom>
              <a:solidFill>
                <a:srgbClr val="CC9900"/>
              </a:solidFill>
              <a:ln cap="flat" cmpd="sng" w="12700">
                <a:solidFill>
                  <a:srgbClr val="CC99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 rot="7527305">
                <a:off x="77457" y="1260769"/>
                <a:ext cx="652937" cy="82313"/>
              </a:xfrm>
              <a:prstGeom prst="rect">
                <a:avLst/>
              </a:prstGeom>
              <a:solidFill>
                <a:srgbClr val="CC9900"/>
              </a:solidFill>
              <a:ln cap="flat" cmpd="sng" w="12700">
                <a:solidFill>
                  <a:srgbClr val="CC99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 rot="10800000">
                <a:off x="152472" y="1496403"/>
                <a:ext cx="661002" cy="97607"/>
              </a:xfrm>
              <a:prstGeom prst="rect">
                <a:avLst/>
              </a:prstGeom>
              <a:solidFill>
                <a:srgbClr val="CC9900"/>
              </a:solidFill>
              <a:ln cap="flat" cmpd="sng" w="12700">
                <a:solidFill>
                  <a:srgbClr val="CC99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4" name="Google Shape;224;p5"/>
            <p:cNvSpPr/>
            <p:nvPr/>
          </p:nvSpPr>
          <p:spPr>
            <a:xfrm>
              <a:off x="1221483" y="240313"/>
              <a:ext cx="1157652" cy="1132702"/>
            </a:xfrm>
            <a:prstGeom prst="ellipse">
              <a:avLst/>
            </a:prstGeom>
            <a:solidFill>
              <a:srgbClr val="CC9900"/>
            </a:solidFill>
            <a:ln cap="flat" cmpd="sng" w="12700">
              <a:solidFill>
                <a:srgbClr val="CC99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CC99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1466664" y="476879"/>
              <a:ext cx="672204" cy="669595"/>
            </a:xfrm>
            <a:prstGeom prst="ellipse">
              <a:avLst/>
            </a:prstGeom>
            <a:solidFill>
              <a:srgbClr val="FAF9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CC99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1869605" y="859755"/>
              <a:ext cx="914400" cy="914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CC99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400 个叶子素材点子| 树叶, 植物墙纸, 柑橘类水果" id="227" name="Google Shape;227;p5"/>
            <p:cNvPicPr preferRelativeResize="0"/>
            <p:nvPr/>
          </p:nvPicPr>
          <p:blipFill rotWithShape="1">
            <a:blip r:embed="rId3">
              <a:alphaModFix/>
            </a:blip>
            <a:srcRect b="10966" l="8945" r="0" t="0"/>
            <a:stretch/>
          </p:blipFill>
          <p:spPr>
            <a:xfrm flipH="1" rot="1688060">
              <a:off x="1974343" y="825099"/>
              <a:ext cx="344436" cy="597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5"/>
            <p:cNvSpPr txBox="1"/>
            <p:nvPr/>
          </p:nvSpPr>
          <p:spPr>
            <a:xfrm>
              <a:off x="1250965" y="1317277"/>
              <a:ext cx="1210588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000">
                  <a:solidFill>
                    <a:srgbClr val="CC9900"/>
                  </a:solidFill>
                  <a:latin typeface="Arial"/>
                  <a:ea typeface="Arial"/>
                  <a:cs typeface="Arial"/>
                  <a:sym typeface="Arial"/>
                </a:rPr>
                <a:t>振鐸</a:t>
              </a:r>
              <a:endParaRPr sz="4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2025-01-27T12:01:04Z</dcterms:created>
  <dc:creator>User</dc:creator>
</cp:coreProperties>
</file>