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2" r:id="rId4"/>
    <p:sldId id="271" r:id="rId5"/>
    <p:sldId id="272" r:id="rId6"/>
    <p:sldId id="273" r:id="rId7"/>
    <p:sldId id="276" r:id="rId8"/>
    <p:sldId id="263" r:id="rId9"/>
    <p:sldId id="274" r:id="rId10"/>
    <p:sldId id="264" r:id="rId11"/>
    <p:sldId id="267" r:id="rId12"/>
    <p:sldId id="265" r:id="rId13"/>
    <p:sldId id="275" r:id="rId14"/>
    <p:sldId id="261" r:id="rId15"/>
    <p:sldId id="266" r:id="rId16"/>
    <p:sldId id="268" r:id="rId17"/>
    <p:sldId id="269" r:id="rId18"/>
    <p:sldId id="258" r:id="rId19"/>
    <p:sldId id="259" r:id="rId20"/>
    <p:sldId id="260" r:id="rId21"/>
  </p:sldIdLst>
  <p:sldSz cx="18288000" cy="10287000"/>
  <p:notesSz cx="6858000" cy="9144000"/>
  <p:embeddedFontLst>
    <p:embeddedFont>
      <p:font typeface="Noto Sans T Chinese" panose="02020500000000000000" charset="-120"/>
      <p:regular r:id="rId22"/>
    </p:embeddedFont>
    <p:embeddedFont>
      <p:font typeface="Noto Sans T Chinese Bold" panose="02020500000000000000" charset="-120"/>
      <p:regular r:id="rId23"/>
    </p:embeddedFont>
    <p:embeddedFont>
      <p:font typeface="王漢宗特黑體" panose="02020500000000000000" charset="-12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sv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6.png"/><Relationship Id="rId12" Type="http://schemas.openxmlformats.org/officeDocument/2006/relationships/image" Target="../media/image2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26.png"/><Relationship Id="rId5" Type="http://schemas.openxmlformats.org/officeDocument/2006/relationships/image" Target="../media/image2.png"/><Relationship Id="rId10" Type="http://schemas.openxmlformats.org/officeDocument/2006/relationships/image" Target="../media/image25.svg"/><Relationship Id="rId4" Type="http://schemas.openxmlformats.org/officeDocument/2006/relationships/image" Target="../media/image23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31.png"/><Relationship Id="rId4" Type="http://schemas.openxmlformats.org/officeDocument/2006/relationships/image" Target="../media/image7.sv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.png"/><Relationship Id="rId5" Type="http://schemas.openxmlformats.org/officeDocument/2006/relationships/image" Target="../media/image35.png"/><Relationship Id="rId10" Type="http://schemas.openxmlformats.org/officeDocument/2006/relationships/image" Target="../media/image25.svg"/><Relationship Id="rId4" Type="http://schemas.openxmlformats.org/officeDocument/2006/relationships/image" Target="../media/image34.svg"/><Relationship Id="rId9" Type="http://schemas.openxmlformats.org/officeDocument/2006/relationships/image" Target="../media/image24.png"/><Relationship Id="rId14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slide" Target="slide18.xml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12" Type="http://schemas.openxmlformats.org/officeDocument/2006/relationships/slide" Target="slide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slide" Target="slide4.xml"/><Relationship Id="rId5" Type="http://schemas.openxmlformats.org/officeDocument/2006/relationships/image" Target="../media/image12.png"/><Relationship Id="rId10" Type="http://schemas.openxmlformats.org/officeDocument/2006/relationships/slide" Target="slide9.xml"/><Relationship Id="rId4" Type="http://schemas.openxmlformats.org/officeDocument/2006/relationships/image" Target="../media/image11.svg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sv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openxmlformats.org/officeDocument/2006/relationships/image" Target="../media/image15.jpeg"/><Relationship Id="rId4" Type="http://schemas.openxmlformats.org/officeDocument/2006/relationships/image" Target="../media/image7.sv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354" r="-1468" b="-560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5495" y="1315441"/>
            <a:ext cx="9009410" cy="6082798"/>
            <a:chOff x="0" y="0"/>
            <a:chExt cx="3286657" cy="22190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86657" cy="2219021"/>
            </a:xfrm>
            <a:custGeom>
              <a:avLst/>
              <a:gdLst/>
              <a:ahLst/>
              <a:cxnLst/>
              <a:rect l="l" t="t" r="r" b="b"/>
              <a:pathLst>
                <a:path w="3286657" h="2219021">
                  <a:moveTo>
                    <a:pt x="0" y="0"/>
                  </a:moveTo>
                  <a:lnTo>
                    <a:pt x="3286657" y="0"/>
                  </a:lnTo>
                  <a:lnTo>
                    <a:pt x="3286657" y="2219021"/>
                  </a:lnTo>
                  <a:lnTo>
                    <a:pt x="0" y="221902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 flipH="1">
            <a:off x="-2156129" y="8872350"/>
            <a:ext cx="6662470" cy="1611106"/>
          </a:xfrm>
          <a:custGeom>
            <a:avLst/>
            <a:gdLst/>
            <a:ahLst/>
            <a:cxnLst/>
            <a:rect l="l" t="t" r="r" b="b"/>
            <a:pathLst>
              <a:path w="6662470" h="1611106">
                <a:moveTo>
                  <a:pt x="6662470" y="0"/>
                </a:moveTo>
                <a:lnTo>
                  <a:pt x="0" y="0"/>
                </a:lnTo>
                <a:lnTo>
                  <a:pt x="0" y="1611107"/>
                </a:lnTo>
                <a:lnTo>
                  <a:pt x="6662470" y="1611107"/>
                </a:lnTo>
                <a:lnTo>
                  <a:pt x="66624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791434" y="-196457"/>
            <a:ext cx="5652695" cy="1366924"/>
          </a:xfrm>
          <a:custGeom>
            <a:avLst/>
            <a:gdLst/>
            <a:ahLst/>
            <a:cxnLst/>
            <a:rect l="l" t="t" r="r" b="b"/>
            <a:pathLst>
              <a:path w="5652695" h="1366924">
                <a:moveTo>
                  <a:pt x="5652695" y="0"/>
                </a:moveTo>
                <a:lnTo>
                  <a:pt x="0" y="0"/>
                </a:lnTo>
                <a:lnTo>
                  <a:pt x="0" y="1366925"/>
                </a:lnTo>
                <a:lnTo>
                  <a:pt x="5652695" y="1366925"/>
                </a:lnTo>
                <a:lnTo>
                  <a:pt x="565269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61150" y="1315441"/>
            <a:ext cx="7087021" cy="7701883"/>
            <a:chOff x="0" y="0"/>
            <a:chExt cx="2585364" cy="28096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85364" cy="2809668"/>
            </a:xfrm>
            <a:custGeom>
              <a:avLst/>
              <a:gdLst/>
              <a:ahLst/>
              <a:cxnLst/>
              <a:rect l="l" t="t" r="r" b="b"/>
              <a:pathLst>
                <a:path w="2585364" h="2809668">
                  <a:moveTo>
                    <a:pt x="0" y="0"/>
                  </a:moveTo>
                  <a:lnTo>
                    <a:pt x="2585364" y="0"/>
                  </a:lnTo>
                  <a:lnTo>
                    <a:pt x="2585364" y="2809668"/>
                  </a:lnTo>
                  <a:lnTo>
                    <a:pt x="0" y="280966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0692016" y="4401714"/>
            <a:ext cx="6225288" cy="3893634"/>
          </a:xfrm>
          <a:custGeom>
            <a:avLst/>
            <a:gdLst/>
            <a:ahLst/>
            <a:cxnLst/>
            <a:rect l="l" t="t" r="r" b="b"/>
            <a:pathLst>
              <a:path w="6225288" h="3893634">
                <a:moveTo>
                  <a:pt x="0" y="0"/>
                </a:moveTo>
                <a:lnTo>
                  <a:pt x="6225288" y="0"/>
                </a:lnTo>
                <a:lnTo>
                  <a:pt x="6225288" y="3893634"/>
                </a:lnTo>
                <a:lnTo>
                  <a:pt x="0" y="389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100246" y="3001723"/>
            <a:ext cx="441616" cy="633141"/>
          </a:xfrm>
          <a:custGeom>
            <a:avLst/>
            <a:gdLst/>
            <a:ahLst/>
            <a:cxnLst/>
            <a:rect l="l" t="t" r="r" b="b"/>
            <a:pathLst>
              <a:path w="441616" h="633141">
                <a:moveTo>
                  <a:pt x="0" y="0"/>
                </a:moveTo>
                <a:lnTo>
                  <a:pt x="441616" y="0"/>
                </a:lnTo>
                <a:lnTo>
                  <a:pt x="441616" y="633141"/>
                </a:lnTo>
                <a:lnTo>
                  <a:pt x="0" y="633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03414">
            <a:off x="11173930" y="3499519"/>
            <a:ext cx="321948" cy="461574"/>
          </a:xfrm>
          <a:custGeom>
            <a:avLst/>
            <a:gdLst/>
            <a:ahLst/>
            <a:cxnLst/>
            <a:rect l="l" t="t" r="r" b="b"/>
            <a:pathLst>
              <a:path w="321948" h="461574">
                <a:moveTo>
                  <a:pt x="0" y="0"/>
                </a:moveTo>
                <a:lnTo>
                  <a:pt x="321948" y="0"/>
                </a:lnTo>
                <a:lnTo>
                  <a:pt x="321948" y="461574"/>
                </a:lnTo>
                <a:lnTo>
                  <a:pt x="0" y="461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690344" y="1991652"/>
            <a:ext cx="2228632" cy="1815322"/>
          </a:xfrm>
          <a:custGeom>
            <a:avLst/>
            <a:gdLst/>
            <a:ahLst/>
            <a:cxnLst/>
            <a:rect l="l" t="t" r="r" b="b"/>
            <a:pathLst>
              <a:path w="2228632" h="1815322">
                <a:moveTo>
                  <a:pt x="0" y="0"/>
                </a:moveTo>
                <a:lnTo>
                  <a:pt x="2228632" y="0"/>
                </a:lnTo>
                <a:lnTo>
                  <a:pt x="2228632" y="1815322"/>
                </a:lnTo>
                <a:lnTo>
                  <a:pt x="0" y="18153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437079" y="2307901"/>
            <a:ext cx="7946241" cy="4106359"/>
            <a:chOff x="0" y="-36"/>
            <a:chExt cx="10594989" cy="5475145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36"/>
              <a:ext cx="10594989" cy="4527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199"/>
                </a:lnSpc>
              </a:pPr>
              <a:r>
                <a:rPr lang="en-US" sz="12199" spc="146">
                  <a:solidFill>
                    <a:srgbClr val="003EA8"/>
                  </a:solidFill>
                  <a:latin typeface="王漢宗特黑體"/>
                  <a:ea typeface="王漢宗特黑體"/>
                  <a:cs typeface="王漢宗特黑體"/>
                  <a:sym typeface="王漢宗特黑體"/>
                </a:rPr>
                <a:t>談臺灣教育的新盤局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4739865"/>
              <a:ext cx="10594989" cy="7352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19"/>
                </a:lnSpc>
              </a:pPr>
              <a:r>
                <a:rPr lang="zh-TW" altLang="en-US" sz="3599" dirty="0">
                  <a:solidFill>
                    <a:srgbClr val="000000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報告伙伴</a:t>
              </a:r>
              <a:r>
                <a:rPr lang="en-US" sz="3599" dirty="0">
                  <a:solidFill>
                    <a:srgbClr val="000000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：</a:t>
              </a:r>
              <a:r>
                <a:rPr lang="en-US" sz="3599" dirty="0" err="1">
                  <a:solidFill>
                    <a:srgbClr val="000000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丁志仁</a:t>
              </a:r>
              <a:endParaRPr lang="en-US" sz="3599" dirty="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354" r="-1468" b="-560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19294" y="3875654"/>
            <a:ext cx="15795020" cy="5792108"/>
            <a:chOff x="0" y="0"/>
            <a:chExt cx="5762066" cy="21129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62066" cy="2112976"/>
            </a:xfrm>
            <a:custGeom>
              <a:avLst/>
              <a:gdLst/>
              <a:ahLst/>
              <a:cxnLst/>
              <a:rect l="l" t="t" r="r" b="b"/>
              <a:pathLst>
                <a:path w="5762066" h="2112976">
                  <a:moveTo>
                    <a:pt x="0" y="0"/>
                  </a:moveTo>
                  <a:lnTo>
                    <a:pt x="5762066" y="0"/>
                  </a:lnTo>
                  <a:lnTo>
                    <a:pt x="5762066" y="2112976"/>
                  </a:lnTo>
                  <a:lnTo>
                    <a:pt x="0" y="211297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19294" y="657204"/>
            <a:ext cx="15795020" cy="2923175"/>
            <a:chOff x="0" y="0"/>
            <a:chExt cx="5762066" cy="10663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62066" cy="1066382"/>
            </a:xfrm>
            <a:custGeom>
              <a:avLst/>
              <a:gdLst/>
              <a:ahLst/>
              <a:cxnLst/>
              <a:rect l="l" t="t" r="r" b="b"/>
              <a:pathLst>
                <a:path w="5762066" h="1066382">
                  <a:moveTo>
                    <a:pt x="0" y="0"/>
                  </a:moveTo>
                  <a:lnTo>
                    <a:pt x="5762066" y="0"/>
                  </a:lnTo>
                  <a:lnTo>
                    <a:pt x="5762066" y="1066382"/>
                  </a:lnTo>
                  <a:lnTo>
                    <a:pt x="0" y="106638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6793505" y="3742304"/>
            <a:ext cx="441616" cy="633141"/>
          </a:xfrm>
          <a:custGeom>
            <a:avLst/>
            <a:gdLst/>
            <a:ahLst/>
            <a:cxnLst/>
            <a:rect l="l" t="t" r="r" b="b"/>
            <a:pathLst>
              <a:path w="441616" h="633141">
                <a:moveTo>
                  <a:pt x="0" y="0"/>
                </a:moveTo>
                <a:lnTo>
                  <a:pt x="441616" y="0"/>
                </a:lnTo>
                <a:lnTo>
                  <a:pt x="441616" y="633141"/>
                </a:lnTo>
                <a:lnTo>
                  <a:pt x="0" y="6331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9650" y="1281714"/>
            <a:ext cx="441616" cy="633141"/>
          </a:xfrm>
          <a:custGeom>
            <a:avLst/>
            <a:gdLst/>
            <a:ahLst/>
            <a:cxnLst/>
            <a:rect l="l" t="t" r="r" b="b"/>
            <a:pathLst>
              <a:path w="441616" h="633141">
                <a:moveTo>
                  <a:pt x="0" y="0"/>
                </a:moveTo>
                <a:lnTo>
                  <a:pt x="441616" y="0"/>
                </a:lnTo>
                <a:lnTo>
                  <a:pt x="441616" y="633141"/>
                </a:lnTo>
                <a:lnTo>
                  <a:pt x="0" y="6331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683625" y="3843857"/>
            <a:ext cx="12866358" cy="5725529"/>
          </a:xfrm>
          <a:custGeom>
            <a:avLst/>
            <a:gdLst/>
            <a:ahLst/>
            <a:cxnLst/>
            <a:rect l="l" t="t" r="r" b="b"/>
            <a:pathLst>
              <a:path w="12866358" h="5725529">
                <a:moveTo>
                  <a:pt x="0" y="0"/>
                </a:moveTo>
                <a:lnTo>
                  <a:pt x="12866358" y="0"/>
                </a:lnTo>
                <a:lnTo>
                  <a:pt x="12866358" y="5725530"/>
                </a:lnTo>
                <a:lnTo>
                  <a:pt x="0" y="5725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170659" y="1905602"/>
            <a:ext cx="13892290" cy="803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499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台灣長期看能變好的基礎優勢（3）</a:t>
            </a:r>
          </a:p>
        </p:txBody>
      </p:sp>
    </p:spTree>
    <p:extLst>
      <p:ext uri="{BB962C8B-B14F-4D97-AF65-F5344CB8AC3E}">
        <p14:creationId xmlns:p14="http://schemas.microsoft.com/office/powerpoint/2010/main" val="126343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354" r="-1468" b="-560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5495" y="657204"/>
            <a:ext cx="16445245" cy="1906519"/>
            <a:chOff x="0" y="0"/>
            <a:chExt cx="5999270" cy="695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99270" cy="695503"/>
            </a:xfrm>
            <a:custGeom>
              <a:avLst/>
              <a:gdLst/>
              <a:ahLst/>
              <a:cxnLst/>
              <a:rect l="l" t="t" r="r" b="b"/>
              <a:pathLst>
                <a:path w="5999270" h="695503">
                  <a:moveTo>
                    <a:pt x="0" y="0"/>
                  </a:moveTo>
                  <a:lnTo>
                    <a:pt x="5999270" y="0"/>
                  </a:lnTo>
                  <a:lnTo>
                    <a:pt x="5999270" y="695503"/>
                  </a:lnTo>
                  <a:lnTo>
                    <a:pt x="0" y="69550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26069" y="2915205"/>
            <a:ext cx="7725414" cy="6137907"/>
            <a:chOff x="0" y="0"/>
            <a:chExt cx="2818252" cy="22391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8252" cy="2239125"/>
            </a:xfrm>
            <a:custGeom>
              <a:avLst/>
              <a:gdLst/>
              <a:ahLst/>
              <a:cxnLst/>
              <a:rect l="l" t="t" r="r" b="b"/>
              <a:pathLst>
                <a:path w="2818252" h="2239125">
                  <a:moveTo>
                    <a:pt x="0" y="0"/>
                  </a:moveTo>
                  <a:lnTo>
                    <a:pt x="2818252" y="0"/>
                  </a:lnTo>
                  <a:lnTo>
                    <a:pt x="2818252" y="2239125"/>
                  </a:lnTo>
                  <a:lnTo>
                    <a:pt x="0" y="223912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 rot="-203414">
            <a:off x="16137868" y="4585735"/>
            <a:ext cx="417336" cy="598331"/>
          </a:xfrm>
          <a:custGeom>
            <a:avLst/>
            <a:gdLst/>
            <a:ahLst/>
            <a:cxnLst/>
            <a:rect l="l" t="t" r="r" b="b"/>
            <a:pathLst>
              <a:path w="417336" h="598331">
                <a:moveTo>
                  <a:pt x="0" y="0"/>
                </a:moveTo>
                <a:lnTo>
                  <a:pt x="417336" y="0"/>
                </a:lnTo>
                <a:lnTo>
                  <a:pt x="417336" y="598330"/>
                </a:lnTo>
                <a:lnTo>
                  <a:pt x="0" y="598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908900" y="3235000"/>
            <a:ext cx="121908" cy="12190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055579" y="7995212"/>
            <a:ext cx="121908" cy="121908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-1276562" y="-156776"/>
            <a:ext cx="6732164" cy="1627960"/>
          </a:xfrm>
          <a:custGeom>
            <a:avLst/>
            <a:gdLst/>
            <a:ahLst/>
            <a:cxnLst/>
            <a:rect l="l" t="t" r="r" b="b"/>
            <a:pathLst>
              <a:path w="6732164" h="1627960">
                <a:moveTo>
                  <a:pt x="0" y="0"/>
                </a:moveTo>
                <a:lnTo>
                  <a:pt x="6732164" y="0"/>
                </a:lnTo>
                <a:lnTo>
                  <a:pt x="6732164" y="1627960"/>
                </a:lnTo>
                <a:lnTo>
                  <a:pt x="0" y="16279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03414">
            <a:off x="11489227" y="4583034"/>
            <a:ext cx="321948" cy="461574"/>
          </a:xfrm>
          <a:custGeom>
            <a:avLst/>
            <a:gdLst/>
            <a:ahLst/>
            <a:cxnLst/>
            <a:rect l="l" t="t" r="r" b="b"/>
            <a:pathLst>
              <a:path w="321948" h="461574">
                <a:moveTo>
                  <a:pt x="0" y="0"/>
                </a:moveTo>
                <a:lnTo>
                  <a:pt x="321948" y="0"/>
                </a:lnTo>
                <a:lnTo>
                  <a:pt x="321948" y="461575"/>
                </a:lnTo>
                <a:lnTo>
                  <a:pt x="0" y="461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78358">
            <a:off x="14011378" y="8971380"/>
            <a:ext cx="4670317" cy="1469027"/>
          </a:xfrm>
          <a:custGeom>
            <a:avLst/>
            <a:gdLst/>
            <a:ahLst/>
            <a:cxnLst/>
            <a:rect l="l" t="t" r="r" b="b"/>
            <a:pathLst>
              <a:path w="4670317" h="1469027">
                <a:moveTo>
                  <a:pt x="0" y="0"/>
                </a:moveTo>
                <a:lnTo>
                  <a:pt x="4670317" y="0"/>
                </a:lnTo>
                <a:lnTo>
                  <a:pt x="4670317" y="1469027"/>
                </a:lnTo>
                <a:lnTo>
                  <a:pt x="0" y="14690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876145" y="3322734"/>
            <a:ext cx="8945965" cy="5322849"/>
          </a:xfrm>
          <a:custGeom>
            <a:avLst/>
            <a:gdLst/>
            <a:ahLst/>
            <a:cxnLst/>
            <a:rect l="l" t="t" r="r" b="b"/>
            <a:pathLst>
              <a:path w="8945965" h="5322849">
                <a:moveTo>
                  <a:pt x="0" y="0"/>
                </a:moveTo>
                <a:lnTo>
                  <a:pt x="8945965" y="0"/>
                </a:lnTo>
                <a:lnTo>
                  <a:pt x="8945965" y="5322849"/>
                </a:lnTo>
                <a:lnTo>
                  <a:pt x="0" y="53228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430335" y="1033067"/>
            <a:ext cx="13916201" cy="100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0"/>
              </a:lnSpc>
            </a:pPr>
            <a:r>
              <a:rPr lang="en-US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台灣長期看能變好的基礎優勢（4）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08751" y="3450912"/>
            <a:ext cx="7078955" cy="533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9"/>
              </a:lnSpc>
              <a:spcBef>
                <a:spcPct val="0"/>
              </a:spcBef>
            </a:pPr>
            <a:r>
              <a:rPr lang="en-US" sz="2999" b="1" u="none" strike="noStrike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為何可以這樣做？ </a:t>
            </a:r>
          </a:p>
          <a:p>
            <a:pPr algn="l">
              <a:lnSpc>
                <a:spcPts val="3899"/>
              </a:lnSpc>
              <a:spcBef>
                <a:spcPct val="0"/>
              </a:spcBef>
            </a:pPr>
            <a:endParaRPr lang="en-US" sz="2999" b="1" u="none" strike="noStrike">
              <a:solidFill>
                <a:srgbClr val="00000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marL="647695" lvl="1" indent="-323848" algn="l">
              <a:lnSpc>
                <a:spcPts val="3899"/>
              </a:lnSpc>
              <a:spcBef>
                <a:spcPct val="0"/>
              </a:spcBef>
              <a:buFont typeface="Arial"/>
              <a:buChar char="•"/>
            </a:pPr>
            <a:r>
              <a:rPr lang="en-US" sz="2999" u="none" strike="noStrike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背後有「推動全民國防教育微社群」 / 教育部 學特司全民國防科的補助要點</a:t>
            </a:r>
          </a:p>
          <a:p>
            <a:pPr algn="l">
              <a:lnSpc>
                <a:spcPts val="3899"/>
              </a:lnSpc>
              <a:spcBef>
                <a:spcPct val="0"/>
              </a:spcBef>
            </a:pPr>
            <a:endParaRPr lang="en-US" sz="2999" u="none" strike="noStrike">
              <a:solidFill>
                <a:srgbClr val="000000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647695" lvl="1" indent="-323848" algn="l">
              <a:lnSpc>
                <a:spcPts val="3899"/>
              </a:lnSpc>
              <a:spcBef>
                <a:spcPct val="0"/>
              </a:spcBef>
              <a:buFont typeface="Arial"/>
              <a:buChar char="•"/>
            </a:pPr>
            <a:r>
              <a:rPr lang="en-US" sz="2999" u="none" strike="noStrike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類似這樣的補助要點有三百多個，一年出去的 經費約 500 億</a:t>
            </a:r>
          </a:p>
          <a:p>
            <a:pPr algn="l">
              <a:lnSpc>
                <a:spcPts val="3899"/>
              </a:lnSpc>
              <a:spcBef>
                <a:spcPct val="0"/>
              </a:spcBef>
            </a:pPr>
            <a:r>
              <a:rPr lang="en-US" sz="2999" u="none" strike="noStrike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 </a:t>
            </a:r>
          </a:p>
          <a:p>
            <a:pPr marL="647695" lvl="1" indent="-323848" algn="l">
              <a:lnSpc>
                <a:spcPts val="3899"/>
              </a:lnSpc>
              <a:spcBef>
                <a:spcPct val="0"/>
              </a:spcBef>
              <a:buFont typeface="Arial"/>
              <a:buChar char="•"/>
            </a:pPr>
            <a:r>
              <a:rPr lang="en-US" sz="2999" u="none" strike="noStrike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教育經費編列與管理法又漲船高，每四年教育 經費會增加 1000 億，可以做很多事。</a:t>
            </a:r>
          </a:p>
        </p:txBody>
      </p:sp>
    </p:spTree>
    <p:extLst>
      <p:ext uri="{BB962C8B-B14F-4D97-AF65-F5344CB8AC3E}">
        <p14:creationId xmlns:p14="http://schemas.microsoft.com/office/powerpoint/2010/main" val="3507102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354" r="-1468" b="-560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5495" y="657204"/>
            <a:ext cx="16445245" cy="1906519"/>
            <a:chOff x="0" y="0"/>
            <a:chExt cx="5999270" cy="695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99270" cy="695503"/>
            </a:xfrm>
            <a:custGeom>
              <a:avLst/>
              <a:gdLst/>
              <a:ahLst/>
              <a:cxnLst/>
              <a:rect l="l" t="t" r="r" b="b"/>
              <a:pathLst>
                <a:path w="5999270" h="695503">
                  <a:moveTo>
                    <a:pt x="0" y="0"/>
                  </a:moveTo>
                  <a:lnTo>
                    <a:pt x="5999270" y="0"/>
                  </a:lnTo>
                  <a:lnTo>
                    <a:pt x="5999270" y="695503"/>
                  </a:lnTo>
                  <a:lnTo>
                    <a:pt x="0" y="69550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483315" y="2914053"/>
            <a:ext cx="13867425" cy="2229447"/>
            <a:chOff x="0" y="0"/>
            <a:chExt cx="5058874" cy="8133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58875" cy="813308"/>
            </a:xfrm>
            <a:custGeom>
              <a:avLst/>
              <a:gdLst/>
              <a:ahLst/>
              <a:cxnLst/>
              <a:rect l="l" t="t" r="r" b="b"/>
              <a:pathLst>
                <a:path w="5058875" h="813308">
                  <a:moveTo>
                    <a:pt x="0" y="0"/>
                  </a:moveTo>
                  <a:lnTo>
                    <a:pt x="5058875" y="0"/>
                  </a:lnTo>
                  <a:lnTo>
                    <a:pt x="5058875" y="813308"/>
                  </a:lnTo>
                  <a:lnTo>
                    <a:pt x="0" y="81330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3483315" y="5495925"/>
            <a:ext cx="13867425" cy="1975280"/>
            <a:chOff x="0" y="0"/>
            <a:chExt cx="5058874" cy="7205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58875" cy="720588"/>
            </a:xfrm>
            <a:custGeom>
              <a:avLst/>
              <a:gdLst/>
              <a:ahLst/>
              <a:cxnLst/>
              <a:rect l="l" t="t" r="r" b="b"/>
              <a:pathLst>
                <a:path w="5058875" h="720588">
                  <a:moveTo>
                    <a:pt x="0" y="0"/>
                  </a:moveTo>
                  <a:lnTo>
                    <a:pt x="5058875" y="0"/>
                  </a:lnTo>
                  <a:lnTo>
                    <a:pt x="5058875" y="720588"/>
                  </a:lnTo>
                  <a:lnTo>
                    <a:pt x="0" y="72058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3483315" y="7779556"/>
            <a:ext cx="13867425" cy="1879076"/>
            <a:chOff x="0" y="0"/>
            <a:chExt cx="5058874" cy="68549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58875" cy="685492"/>
            </a:xfrm>
            <a:custGeom>
              <a:avLst/>
              <a:gdLst/>
              <a:ahLst/>
              <a:cxnLst/>
              <a:rect l="l" t="t" r="r" b="b"/>
              <a:pathLst>
                <a:path w="5058875" h="685492">
                  <a:moveTo>
                    <a:pt x="0" y="0"/>
                  </a:moveTo>
                  <a:lnTo>
                    <a:pt x="5058875" y="0"/>
                  </a:lnTo>
                  <a:lnTo>
                    <a:pt x="5058875" y="685492"/>
                  </a:lnTo>
                  <a:lnTo>
                    <a:pt x="0" y="68549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905495" y="2914053"/>
            <a:ext cx="2193802" cy="2274109"/>
            <a:chOff x="0" y="0"/>
            <a:chExt cx="800305" cy="82960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0305" cy="829601"/>
            </a:xfrm>
            <a:custGeom>
              <a:avLst/>
              <a:gdLst/>
              <a:ahLst/>
              <a:cxnLst/>
              <a:rect l="l" t="t" r="r" b="b"/>
              <a:pathLst>
                <a:path w="800305" h="829601">
                  <a:moveTo>
                    <a:pt x="0" y="0"/>
                  </a:moveTo>
                  <a:lnTo>
                    <a:pt x="800305" y="0"/>
                  </a:lnTo>
                  <a:lnTo>
                    <a:pt x="800305" y="829601"/>
                  </a:lnTo>
                  <a:lnTo>
                    <a:pt x="0" y="82960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905495" y="5495925"/>
            <a:ext cx="2193802" cy="1975280"/>
            <a:chOff x="0" y="0"/>
            <a:chExt cx="800305" cy="72058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0305" cy="720588"/>
            </a:xfrm>
            <a:custGeom>
              <a:avLst/>
              <a:gdLst/>
              <a:ahLst/>
              <a:cxnLst/>
              <a:rect l="l" t="t" r="r" b="b"/>
              <a:pathLst>
                <a:path w="800305" h="720588">
                  <a:moveTo>
                    <a:pt x="0" y="0"/>
                  </a:moveTo>
                  <a:lnTo>
                    <a:pt x="800305" y="0"/>
                  </a:lnTo>
                  <a:lnTo>
                    <a:pt x="800305" y="720588"/>
                  </a:lnTo>
                  <a:lnTo>
                    <a:pt x="0" y="72058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1422111" y="5914886"/>
            <a:ext cx="1160569" cy="1137358"/>
          </a:xfrm>
          <a:custGeom>
            <a:avLst/>
            <a:gdLst/>
            <a:ahLst/>
            <a:cxnLst/>
            <a:rect l="l" t="t" r="r" b="b"/>
            <a:pathLst>
              <a:path w="1160569" h="1137358">
                <a:moveTo>
                  <a:pt x="0" y="0"/>
                </a:moveTo>
                <a:lnTo>
                  <a:pt x="1160570" y="0"/>
                </a:lnTo>
                <a:lnTo>
                  <a:pt x="1160570" y="1137358"/>
                </a:lnTo>
                <a:lnTo>
                  <a:pt x="0" y="11373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905495" y="7779556"/>
            <a:ext cx="2193802" cy="1879076"/>
            <a:chOff x="0" y="0"/>
            <a:chExt cx="800305" cy="68549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00305" cy="685492"/>
            </a:xfrm>
            <a:custGeom>
              <a:avLst/>
              <a:gdLst/>
              <a:ahLst/>
              <a:cxnLst/>
              <a:rect l="l" t="t" r="r" b="b"/>
              <a:pathLst>
                <a:path w="800305" h="685492">
                  <a:moveTo>
                    <a:pt x="0" y="0"/>
                  </a:moveTo>
                  <a:lnTo>
                    <a:pt x="800305" y="0"/>
                  </a:lnTo>
                  <a:lnTo>
                    <a:pt x="800305" y="685492"/>
                  </a:lnTo>
                  <a:lnTo>
                    <a:pt x="0" y="68549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2108716" y="1104303"/>
            <a:ext cx="14326475" cy="100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0"/>
              </a:lnSpc>
            </a:pPr>
            <a:r>
              <a:rPr lang="en-US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台灣長期看能變好的基礎優勢（5）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859018" y="3158908"/>
            <a:ext cx="10152508" cy="63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0"/>
              </a:lnSpc>
            </a:pPr>
            <a:r>
              <a:rPr lang="en-US" sz="350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「教育經費編列與管理法」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859018" y="3851182"/>
            <a:ext cx="12182906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保障教育經費占總收入的固定比例，讓教育可以穩定發展，並不斷有新的里程碑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3859018" y="5694515"/>
            <a:ext cx="11049047" cy="1578099"/>
            <a:chOff x="0" y="0"/>
            <a:chExt cx="14732063" cy="2104133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104775"/>
              <a:ext cx="14732063" cy="8075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sz="3500">
                  <a:solidFill>
                    <a:srgbClr val="003EA8"/>
                  </a:solidFill>
                  <a:latin typeface="王漢宗特黑體"/>
                  <a:ea typeface="王漢宗特黑體"/>
                  <a:cs typeface="王漢宗特黑體"/>
                  <a:sym typeface="王漢宗特黑體"/>
                </a:rPr>
                <a:t>「實驗教育三法」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796033"/>
              <a:ext cx="14732063" cy="130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>
                  <a:solidFill>
                    <a:srgbClr val="000000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人民可以選擇用不同的方式，動手打造符合自己需求的教育，讓下一代更有能力面對社會變遷所帶來的重大挑戰。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859018" y="7930045"/>
            <a:ext cx="11866480" cy="1578099"/>
            <a:chOff x="0" y="0"/>
            <a:chExt cx="15821974" cy="2104133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104775"/>
              <a:ext cx="15821974" cy="8075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sz="3500">
                  <a:solidFill>
                    <a:srgbClr val="003EA8"/>
                  </a:solidFill>
                  <a:latin typeface="王漢宗特黑體"/>
                  <a:ea typeface="王漢宗特黑體"/>
                  <a:cs typeface="王漢宗特黑體"/>
                  <a:sym typeface="王漢宗特黑體"/>
                </a:rPr>
                <a:t>常民政治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796033"/>
              <a:ext cx="15821974" cy="130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>
                  <a:solidFill>
                    <a:srgbClr val="000000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一不當官、二不參選的普通老百姓，建立起參與及監督公共政策的機制，因為國家之 事是眾人之事，與我們每一個人的生活息息相關。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-1276562" y="-156776"/>
            <a:ext cx="6732164" cy="1627960"/>
          </a:xfrm>
          <a:custGeom>
            <a:avLst/>
            <a:gdLst/>
            <a:ahLst/>
            <a:cxnLst/>
            <a:rect l="l" t="t" r="r" b="b"/>
            <a:pathLst>
              <a:path w="6732164" h="1627960">
                <a:moveTo>
                  <a:pt x="0" y="0"/>
                </a:moveTo>
                <a:lnTo>
                  <a:pt x="6732164" y="0"/>
                </a:lnTo>
                <a:lnTo>
                  <a:pt x="6732164" y="1627960"/>
                </a:lnTo>
                <a:lnTo>
                  <a:pt x="0" y="16279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63879" y="-156776"/>
            <a:ext cx="441616" cy="633141"/>
          </a:xfrm>
          <a:custGeom>
            <a:avLst/>
            <a:gdLst/>
            <a:ahLst/>
            <a:cxnLst/>
            <a:rect l="l" t="t" r="r" b="b"/>
            <a:pathLst>
              <a:path w="441616" h="633141">
                <a:moveTo>
                  <a:pt x="0" y="0"/>
                </a:moveTo>
                <a:lnTo>
                  <a:pt x="441616" y="0"/>
                </a:lnTo>
                <a:lnTo>
                  <a:pt x="441616" y="633141"/>
                </a:lnTo>
                <a:lnTo>
                  <a:pt x="0" y="633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7731740" y="7386254"/>
            <a:ext cx="441616" cy="633141"/>
          </a:xfrm>
          <a:custGeom>
            <a:avLst/>
            <a:gdLst/>
            <a:ahLst/>
            <a:cxnLst/>
            <a:rect l="l" t="t" r="r" b="b"/>
            <a:pathLst>
              <a:path w="441616" h="633141">
                <a:moveTo>
                  <a:pt x="0" y="0"/>
                </a:moveTo>
                <a:lnTo>
                  <a:pt x="441616" y="0"/>
                </a:lnTo>
                <a:lnTo>
                  <a:pt x="441616" y="633141"/>
                </a:lnTo>
                <a:lnTo>
                  <a:pt x="0" y="633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flipH="1">
            <a:off x="14917590" y="7083893"/>
            <a:ext cx="3265290" cy="3182174"/>
          </a:xfrm>
          <a:custGeom>
            <a:avLst/>
            <a:gdLst/>
            <a:ahLst/>
            <a:cxnLst/>
            <a:rect l="l" t="t" r="r" b="b"/>
            <a:pathLst>
              <a:path w="3265290" h="3182174">
                <a:moveTo>
                  <a:pt x="3265291" y="0"/>
                </a:moveTo>
                <a:lnTo>
                  <a:pt x="0" y="0"/>
                </a:lnTo>
                <a:lnTo>
                  <a:pt x="0" y="3182174"/>
                </a:lnTo>
                <a:lnTo>
                  <a:pt x="3265291" y="3182174"/>
                </a:lnTo>
                <a:lnTo>
                  <a:pt x="326529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321154" y="8214975"/>
            <a:ext cx="1362485" cy="1008239"/>
          </a:xfrm>
          <a:custGeom>
            <a:avLst/>
            <a:gdLst/>
            <a:ahLst/>
            <a:cxnLst/>
            <a:rect l="l" t="t" r="r" b="b"/>
            <a:pathLst>
              <a:path w="1362485" h="1008239">
                <a:moveTo>
                  <a:pt x="0" y="0"/>
                </a:moveTo>
                <a:lnTo>
                  <a:pt x="1362484" y="0"/>
                </a:lnTo>
                <a:lnTo>
                  <a:pt x="1362484" y="1008239"/>
                </a:lnTo>
                <a:lnTo>
                  <a:pt x="0" y="10082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512418" y="3324725"/>
            <a:ext cx="979955" cy="1452764"/>
          </a:xfrm>
          <a:custGeom>
            <a:avLst/>
            <a:gdLst/>
            <a:ahLst/>
            <a:cxnLst/>
            <a:rect l="l" t="t" r="r" b="b"/>
            <a:pathLst>
              <a:path w="979955" h="1452764">
                <a:moveTo>
                  <a:pt x="0" y="0"/>
                </a:moveTo>
                <a:lnTo>
                  <a:pt x="979956" y="0"/>
                </a:lnTo>
                <a:lnTo>
                  <a:pt x="979956" y="1452764"/>
                </a:lnTo>
                <a:lnTo>
                  <a:pt x="0" y="14527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80976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354" r="-1468" b="-560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52588" y="656775"/>
            <a:ext cx="16445245" cy="1906519"/>
            <a:chOff x="0" y="0"/>
            <a:chExt cx="5999270" cy="695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99270" cy="695503"/>
            </a:xfrm>
            <a:custGeom>
              <a:avLst/>
              <a:gdLst/>
              <a:ahLst/>
              <a:cxnLst/>
              <a:rect l="l" t="t" r="r" b="b"/>
              <a:pathLst>
                <a:path w="5999270" h="695503">
                  <a:moveTo>
                    <a:pt x="0" y="0"/>
                  </a:moveTo>
                  <a:lnTo>
                    <a:pt x="5999270" y="0"/>
                  </a:lnTo>
                  <a:lnTo>
                    <a:pt x="5999270" y="695503"/>
                  </a:lnTo>
                  <a:lnTo>
                    <a:pt x="0" y="69550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26069" y="2915205"/>
            <a:ext cx="8358265" cy="5768744"/>
            <a:chOff x="0" y="0"/>
            <a:chExt cx="3049118" cy="21044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49118" cy="2104453"/>
            </a:xfrm>
            <a:custGeom>
              <a:avLst/>
              <a:gdLst/>
              <a:ahLst/>
              <a:cxnLst/>
              <a:rect l="l" t="t" r="r" b="b"/>
              <a:pathLst>
                <a:path w="3049118" h="2104453">
                  <a:moveTo>
                    <a:pt x="0" y="0"/>
                  </a:moveTo>
                  <a:lnTo>
                    <a:pt x="3049118" y="0"/>
                  </a:lnTo>
                  <a:lnTo>
                    <a:pt x="3049118" y="2104453"/>
                  </a:lnTo>
                  <a:lnTo>
                    <a:pt x="0" y="210445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 rot="-203414">
            <a:off x="16137868" y="4585735"/>
            <a:ext cx="417336" cy="598331"/>
          </a:xfrm>
          <a:custGeom>
            <a:avLst/>
            <a:gdLst/>
            <a:ahLst/>
            <a:cxnLst/>
            <a:rect l="l" t="t" r="r" b="b"/>
            <a:pathLst>
              <a:path w="417336" h="598331">
                <a:moveTo>
                  <a:pt x="0" y="0"/>
                </a:moveTo>
                <a:lnTo>
                  <a:pt x="417336" y="0"/>
                </a:lnTo>
                <a:lnTo>
                  <a:pt x="417336" y="598330"/>
                </a:lnTo>
                <a:lnTo>
                  <a:pt x="0" y="598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908900" y="3235000"/>
            <a:ext cx="121908" cy="12190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055579" y="7995212"/>
            <a:ext cx="121908" cy="121908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-1276562" y="-156776"/>
            <a:ext cx="6732164" cy="1627960"/>
          </a:xfrm>
          <a:custGeom>
            <a:avLst/>
            <a:gdLst/>
            <a:ahLst/>
            <a:cxnLst/>
            <a:rect l="l" t="t" r="r" b="b"/>
            <a:pathLst>
              <a:path w="6732164" h="1627960">
                <a:moveTo>
                  <a:pt x="0" y="0"/>
                </a:moveTo>
                <a:lnTo>
                  <a:pt x="6732164" y="0"/>
                </a:lnTo>
                <a:lnTo>
                  <a:pt x="6732164" y="1627960"/>
                </a:lnTo>
                <a:lnTo>
                  <a:pt x="0" y="16279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03414">
            <a:off x="11489227" y="4583034"/>
            <a:ext cx="321948" cy="461574"/>
          </a:xfrm>
          <a:custGeom>
            <a:avLst/>
            <a:gdLst/>
            <a:ahLst/>
            <a:cxnLst/>
            <a:rect l="l" t="t" r="r" b="b"/>
            <a:pathLst>
              <a:path w="321948" h="461574">
                <a:moveTo>
                  <a:pt x="0" y="0"/>
                </a:moveTo>
                <a:lnTo>
                  <a:pt x="321948" y="0"/>
                </a:lnTo>
                <a:lnTo>
                  <a:pt x="321948" y="461575"/>
                </a:lnTo>
                <a:lnTo>
                  <a:pt x="0" y="461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78358">
            <a:off x="14011378" y="8971380"/>
            <a:ext cx="4670317" cy="1469027"/>
          </a:xfrm>
          <a:custGeom>
            <a:avLst/>
            <a:gdLst/>
            <a:ahLst/>
            <a:cxnLst/>
            <a:rect l="l" t="t" r="r" b="b"/>
            <a:pathLst>
              <a:path w="4670317" h="1469027">
                <a:moveTo>
                  <a:pt x="0" y="0"/>
                </a:moveTo>
                <a:lnTo>
                  <a:pt x="4670317" y="0"/>
                </a:lnTo>
                <a:lnTo>
                  <a:pt x="4670317" y="1469027"/>
                </a:lnTo>
                <a:lnTo>
                  <a:pt x="0" y="14690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853117" y="2685858"/>
            <a:ext cx="5860113" cy="6227438"/>
          </a:xfrm>
          <a:custGeom>
            <a:avLst/>
            <a:gdLst/>
            <a:ahLst/>
            <a:cxnLst/>
            <a:rect l="l" t="t" r="r" b="b"/>
            <a:pathLst>
              <a:path w="5860113" h="6227438">
                <a:moveTo>
                  <a:pt x="0" y="0"/>
                </a:moveTo>
                <a:lnTo>
                  <a:pt x="5860113" y="0"/>
                </a:lnTo>
                <a:lnTo>
                  <a:pt x="5860113" y="6227438"/>
                </a:lnTo>
                <a:lnTo>
                  <a:pt x="0" y="62274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487616" y="5560072"/>
            <a:ext cx="3740641" cy="3401578"/>
          </a:xfrm>
          <a:custGeom>
            <a:avLst/>
            <a:gdLst/>
            <a:ahLst/>
            <a:cxnLst/>
            <a:rect l="l" t="t" r="r" b="b"/>
            <a:pathLst>
              <a:path w="3740641" h="3401578">
                <a:moveTo>
                  <a:pt x="0" y="0"/>
                </a:moveTo>
                <a:lnTo>
                  <a:pt x="3740641" y="0"/>
                </a:lnTo>
                <a:lnTo>
                  <a:pt x="3740641" y="3401578"/>
                </a:lnTo>
                <a:lnTo>
                  <a:pt x="0" y="3401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5296" t="-591" r="-10499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295400" y="1033067"/>
            <a:ext cx="16013319" cy="1009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80"/>
              </a:lnSpc>
            </a:pPr>
            <a:r>
              <a:rPr lang="zh-TW" altLang="en-US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然後這個可以慢慢變好的局就「隕落」了</a:t>
            </a:r>
            <a:endParaRPr lang="en-US" sz="6900" dirty="0">
              <a:solidFill>
                <a:srgbClr val="003EA8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41392" y="3283023"/>
            <a:ext cx="6884757" cy="116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79"/>
              </a:lnSpc>
            </a:pPr>
            <a:r>
              <a:rPr lang="en-US" sz="3599" b="1" dirty="0" err="1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職業政治一定會異化，甚或妖化</a:t>
            </a:r>
            <a:r>
              <a:rPr lang="en-US" sz="3599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 </a:t>
            </a:r>
          </a:p>
          <a:p>
            <a:pPr algn="l">
              <a:lnSpc>
                <a:spcPts val="4679"/>
              </a:lnSpc>
            </a:pPr>
            <a:r>
              <a:rPr lang="en-US" sz="3599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→ </a:t>
            </a:r>
            <a:r>
              <a:rPr lang="en-US" sz="3599" b="1" dirty="0" err="1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需要常民政治</a:t>
            </a:r>
            <a:r>
              <a:rPr lang="en-US" sz="3599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 / </a:t>
            </a:r>
            <a:r>
              <a:rPr lang="en-US" sz="3599" b="1" dirty="0" err="1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共軛民主</a:t>
            </a:r>
            <a:r>
              <a:rPr lang="en-US" sz="3599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！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BB27F78-2292-422C-888D-B33DD5B78ECA}"/>
              </a:ext>
            </a:extLst>
          </p:cNvPr>
          <p:cNvSpPr txBox="1"/>
          <p:nvPr/>
        </p:nvSpPr>
        <p:spPr>
          <a:xfrm>
            <a:off x="1341392" y="5195883"/>
            <a:ext cx="70385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在「常民政治」緩慢墜落十年之後 </a:t>
            </a:r>
            <a:r>
              <a:rPr lang="en-US" altLang="zh-TW" sz="3599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→</a:t>
            </a:r>
            <a:r>
              <a:rPr lang="en-US" altLang="zh-TW" sz="3600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 </a:t>
            </a:r>
            <a:r>
              <a:rPr lang="zh-TW" altLang="en-US" sz="3600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吃香喝辣</a:t>
            </a:r>
            <a:r>
              <a:rPr lang="en-US" altLang="zh-TW" sz="3600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,</a:t>
            </a:r>
            <a:r>
              <a:rPr lang="zh-TW" altLang="en-US" sz="3600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黨同伐異</a:t>
            </a:r>
            <a:r>
              <a:rPr lang="en-US" altLang="zh-TW" sz="3600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,</a:t>
            </a:r>
            <a:r>
              <a:rPr lang="zh-TW" altLang="en-US" sz="3600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政治報復都被說成是為了要「福國利民」 </a:t>
            </a:r>
            <a:r>
              <a:rPr lang="en-US" altLang="zh-TW" sz="3599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→</a:t>
            </a:r>
            <a:r>
              <a:rPr lang="en-US" altLang="zh-TW" sz="3600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 </a:t>
            </a:r>
            <a:r>
              <a:rPr lang="zh-TW" altLang="en-US" sz="3600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國民還不容易分辨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158755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354" r="-1468" b="-560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5495" y="657204"/>
            <a:ext cx="10623309" cy="2098927"/>
            <a:chOff x="0" y="0"/>
            <a:chExt cx="3875412" cy="7656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75412" cy="765694"/>
            </a:xfrm>
            <a:custGeom>
              <a:avLst/>
              <a:gdLst/>
              <a:ahLst/>
              <a:cxnLst/>
              <a:rect l="l" t="t" r="r" b="b"/>
              <a:pathLst>
                <a:path w="3875412" h="765694">
                  <a:moveTo>
                    <a:pt x="0" y="0"/>
                  </a:moveTo>
                  <a:lnTo>
                    <a:pt x="3875412" y="0"/>
                  </a:lnTo>
                  <a:lnTo>
                    <a:pt x="3875412" y="765694"/>
                  </a:lnTo>
                  <a:lnTo>
                    <a:pt x="0" y="76569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05495" y="3214401"/>
            <a:ext cx="10623309" cy="6800753"/>
            <a:chOff x="0" y="0"/>
            <a:chExt cx="3875412" cy="24809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75412" cy="2480933"/>
            </a:xfrm>
            <a:custGeom>
              <a:avLst/>
              <a:gdLst/>
              <a:ahLst/>
              <a:cxnLst/>
              <a:rect l="l" t="t" r="r" b="b"/>
              <a:pathLst>
                <a:path w="3875412" h="2480933">
                  <a:moveTo>
                    <a:pt x="0" y="0"/>
                  </a:moveTo>
                  <a:lnTo>
                    <a:pt x="3875412" y="0"/>
                  </a:lnTo>
                  <a:lnTo>
                    <a:pt x="3875412" y="2480933"/>
                  </a:lnTo>
                  <a:lnTo>
                    <a:pt x="0" y="248093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1757285" y="608353"/>
            <a:ext cx="6355975" cy="9406802"/>
            <a:chOff x="0" y="0"/>
            <a:chExt cx="8474633" cy="1254240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1214" r="1214"/>
            <a:stretch>
              <a:fillRect/>
            </a:stretch>
          </p:blipFill>
          <p:spPr>
            <a:xfrm>
              <a:off x="0" y="0"/>
              <a:ext cx="8474633" cy="12542402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15536879" y="9258300"/>
            <a:ext cx="3444841" cy="1221353"/>
          </a:xfrm>
          <a:custGeom>
            <a:avLst/>
            <a:gdLst/>
            <a:ahLst/>
            <a:cxnLst/>
            <a:rect l="l" t="t" r="r" b="b"/>
            <a:pathLst>
              <a:path w="3444841" h="1221353">
                <a:moveTo>
                  <a:pt x="0" y="0"/>
                </a:moveTo>
                <a:lnTo>
                  <a:pt x="3444842" y="0"/>
                </a:lnTo>
                <a:lnTo>
                  <a:pt x="3444842" y="1221353"/>
                </a:lnTo>
                <a:lnTo>
                  <a:pt x="0" y="12213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95787" y="291782"/>
            <a:ext cx="441616" cy="633141"/>
          </a:xfrm>
          <a:custGeom>
            <a:avLst/>
            <a:gdLst/>
            <a:ahLst/>
            <a:cxnLst/>
            <a:rect l="l" t="t" r="r" b="b"/>
            <a:pathLst>
              <a:path w="441616" h="633141">
                <a:moveTo>
                  <a:pt x="0" y="0"/>
                </a:moveTo>
                <a:lnTo>
                  <a:pt x="441615" y="0"/>
                </a:lnTo>
                <a:lnTo>
                  <a:pt x="441615" y="633141"/>
                </a:lnTo>
                <a:lnTo>
                  <a:pt x="0" y="6331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47084" y="1049443"/>
            <a:ext cx="9940132" cy="100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80"/>
              </a:lnSpc>
              <a:spcBef>
                <a:spcPct val="0"/>
              </a:spcBef>
            </a:pPr>
            <a:r>
              <a:rPr lang="zh-TW" altLang="en-US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讓</a:t>
            </a:r>
            <a:r>
              <a:rPr lang="en-US" sz="6900" dirty="0" err="1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台灣</a:t>
            </a:r>
            <a:r>
              <a:rPr lang="zh-TW" altLang="en-US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再次走向正常治理</a:t>
            </a:r>
            <a:endParaRPr lang="en-US" sz="6900" dirty="0">
              <a:solidFill>
                <a:srgbClr val="003EA8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47084" y="3623928"/>
            <a:ext cx="9940132" cy="594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例如</a:t>
            </a:r>
            <a:r>
              <a:rPr lang="en-US" sz="30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財劃法修法：</a:t>
            </a:r>
          </a:p>
          <a:p>
            <a:pPr algn="l">
              <a:lnSpc>
                <a:spcPts val="3900"/>
              </a:lnSpc>
            </a:pPr>
            <a:endParaRPr lang="en-US" sz="3000" b="1">
              <a:solidFill>
                <a:srgbClr val="00000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algn="l">
              <a:lnSpc>
                <a:spcPts val="3900"/>
              </a:lnSpc>
            </a:pPr>
            <a:r>
              <a:rPr lang="en-US" sz="3000">
                <a:solidFill>
                  <a:srgbClr val="E1536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（以下引用自報導者：）</a:t>
            </a:r>
          </a:p>
          <a:p>
            <a:pPr algn="l">
              <a:lnSpc>
                <a:spcPts val="3900"/>
              </a:lnSpc>
            </a:pPr>
            <a:r>
              <a:rPr lang="en-US" sz="3000">
                <a:solidFill>
                  <a:srgbClr val="003EA8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新版《財劃法》經財政部試算，將使中央政府</a:t>
            </a:r>
            <a:r>
              <a:rPr lang="en-US" sz="3000" b="1">
                <a:solidFill>
                  <a:srgbClr val="003EA8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增加約3,753億元支出給地方。</a:t>
            </a:r>
          </a:p>
          <a:p>
            <a:pPr algn="l">
              <a:lnSpc>
                <a:spcPts val="3900"/>
              </a:lnSpc>
            </a:pPr>
            <a:r>
              <a:rPr lang="en-US" sz="3000">
                <a:solidFill>
                  <a:srgbClr val="003EA8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但這些修法方向，也將帶來新的問題：</a:t>
            </a:r>
          </a:p>
          <a:p>
            <a:pPr marL="647700" lvl="1" indent="-323850" algn="l">
              <a:lnSpc>
                <a:spcPts val="3900"/>
              </a:lnSpc>
              <a:buFont typeface="Arial"/>
              <a:buChar char="•"/>
            </a:pPr>
            <a:r>
              <a:rPr lang="en-US" sz="3000">
                <a:solidFill>
                  <a:srgbClr val="003EA8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統籌款重分配後，各縣市財政資源是否真的更「公平」？</a:t>
            </a:r>
          </a:p>
          <a:p>
            <a:pPr marL="647700" lvl="1" indent="-323850" algn="l">
              <a:lnSpc>
                <a:spcPts val="3900"/>
              </a:lnSpc>
              <a:buFont typeface="Arial"/>
              <a:buChar char="•"/>
            </a:pPr>
            <a:r>
              <a:rPr lang="en-US" sz="3000">
                <a:solidFill>
                  <a:srgbClr val="003EA8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涉及鉅款卻未訂「日出條款」，若法案立即生效會不會衝擊財政秩序？</a:t>
            </a:r>
          </a:p>
          <a:p>
            <a:pPr marL="647700" lvl="1" indent="-323850" algn="l">
              <a:lnSpc>
                <a:spcPts val="3900"/>
              </a:lnSpc>
              <a:buFont typeface="Arial"/>
              <a:buChar char="•"/>
            </a:pPr>
            <a:r>
              <a:rPr lang="en-US" sz="3000">
                <a:solidFill>
                  <a:srgbClr val="003EA8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原先由中央負責的工作，是否會跟著款項移到地方？又會影響哪些政策執行？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354" r="-1468" b="-560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5495" y="657204"/>
            <a:ext cx="16445245" cy="1906519"/>
            <a:chOff x="0" y="0"/>
            <a:chExt cx="5999270" cy="695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99270" cy="695503"/>
            </a:xfrm>
            <a:custGeom>
              <a:avLst/>
              <a:gdLst/>
              <a:ahLst/>
              <a:cxnLst/>
              <a:rect l="l" t="t" r="r" b="b"/>
              <a:pathLst>
                <a:path w="5999270" h="695503">
                  <a:moveTo>
                    <a:pt x="0" y="0"/>
                  </a:moveTo>
                  <a:lnTo>
                    <a:pt x="5999270" y="0"/>
                  </a:lnTo>
                  <a:lnTo>
                    <a:pt x="5999270" y="695503"/>
                  </a:lnTo>
                  <a:lnTo>
                    <a:pt x="0" y="69550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108716" y="2914053"/>
            <a:ext cx="15242024" cy="1596596"/>
            <a:chOff x="0" y="0"/>
            <a:chExt cx="5560332" cy="5824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60332" cy="582443"/>
            </a:xfrm>
            <a:custGeom>
              <a:avLst/>
              <a:gdLst/>
              <a:ahLst/>
              <a:cxnLst/>
              <a:rect l="l" t="t" r="r" b="b"/>
              <a:pathLst>
                <a:path w="5560332" h="582443">
                  <a:moveTo>
                    <a:pt x="0" y="0"/>
                  </a:moveTo>
                  <a:lnTo>
                    <a:pt x="5560332" y="0"/>
                  </a:lnTo>
                  <a:lnTo>
                    <a:pt x="5560332" y="582443"/>
                  </a:lnTo>
                  <a:lnTo>
                    <a:pt x="0" y="58244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108716" y="4777489"/>
            <a:ext cx="15242024" cy="2693716"/>
            <a:chOff x="0" y="0"/>
            <a:chExt cx="5560332" cy="9826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60332" cy="982675"/>
            </a:xfrm>
            <a:custGeom>
              <a:avLst/>
              <a:gdLst/>
              <a:ahLst/>
              <a:cxnLst/>
              <a:rect l="l" t="t" r="r" b="b"/>
              <a:pathLst>
                <a:path w="5560332" h="982675">
                  <a:moveTo>
                    <a:pt x="0" y="0"/>
                  </a:moveTo>
                  <a:lnTo>
                    <a:pt x="5560332" y="0"/>
                  </a:lnTo>
                  <a:lnTo>
                    <a:pt x="5560332" y="982675"/>
                  </a:lnTo>
                  <a:lnTo>
                    <a:pt x="0" y="98267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2108716" y="8019395"/>
            <a:ext cx="12664205" cy="1641757"/>
            <a:chOff x="0" y="0"/>
            <a:chExt cx="4619936" cy="59891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619936" cy="598917"/>
            </a:xfrm>
            <a:custGeom>
              <a:avLst/>
              <a:gdLst/>
              <a:ahLst/>
              <a:cxnLst/>
              <a:rect l="l" t="t" r="r" b="b"/>
              <a:pathLst>
                <a:path w="4619936" h="598917">
                  <a:moveTo>
                    <a:pt x="0" y="0"/>
                  </a:moveTo>
                  <a:lnTo>
                    <a:pt x="4619936" y="0"/>
                  </a:lnTo>
                  <a:lnTo>
                    <a:pt x="4619936" y="598917"/>
                  </a:lnTo>
                  <a:lnTo>
                    <a:pt x="0" y="59891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2108716" y="1104303"/>
            <a:ext cx="14326475" cy="2074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0"/>
              </a:lnSpc>
            </a:pPr>
            <a:r>
              <a:rPr lang="zh-TW" altLang="en-US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「福留子孫」路徑圖基金</a:t>
            </a:r>
            <a:br>
              <a:rPr lang="en-US" altLang="zh-TW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</a:br>
            <a:r>
              <a:rPr lang="zh-TW" altLang="en-US" sz="48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年流量</a:t>
            </a:r>
            <a:r>
              <a:rPr lang="en-US" altLang="zh-TW" sz="48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260</a:t>
            </a:r>
            <a:r>
              <a:rPr lang="zh-TW" altLang="en-US" sz="48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萬</a:t>
            </a:r>
            <a:endParaRPr lang="en-US" sz="4800" dirty="0">
              <a:solidFill>
                <a:srgbClr val="003EA8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089520" y="3480676"/>
            <a:ext cx="14704227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zh-TW" altLang="en-US" sz="4000" dirty="0">
                <a:solidFill>
                  <a:srgbClr val="000000"/>
                </a:solidFill>
                <a:latin typeface="Noto Sans T Chinese Bold" panose="02020500000000000000" charset="-120"/>
                <a:ea typeface="Noto Sans T Chinese Bold" panose="02020500000000000000" charset="-120"/>
                <a:cs typeface="Noto Sans T Chinese"/>
                <a:sym typeface="Noto Sans T Chinese"/>
              </a:rPr>
              <a:t>願景在：</a:t>
            </a:r>
            <a:r>
              <a:rPr lang="en-US" altLang="zh-TW" sz="4000" dirty="0" err="1">
                <a:solidFill>
                  <a:srgbClr val="000000"/>
                </a:solidFill>
                <a:latin typeface="Noto Sans T Chinese Bold" panose="02020500000000000000" charset="-120"/>
                <a:ea typeface="Noto Sans T Chinese Bold" panose="02020500000000000000" charset="-120"/>
                <a:cs typeface="Noto Sans T Chinese"/>
                <a:sym typeface="Noto Sans T Chinese"/>
              </a:rPr>
              <a:t>復振常民政治</a:t>
            </a:r>
            <a:r>
              <a:rPr lang="en-US" altLang="zh-TW" sz="4000" dirty="0">
                <a:solidFill>
                  <a:srgbClr val="000000"/>
                </a:solidFill>
                <a:latin typeface="Noto Sans T Chinese Bold" panose="02020500000000000000" charset="-120"/>
                <a:ea typeface="Noto Sans T Chinese Bold" panose="02020500000000000000" charset="-120"/>
                <a:cs typeface="Noto Sans T Chinese"/>
                <a:sym typeface="Noto Sans T Chinese"/>
              </a:rPr>
              <a:t> / </a:t>
            </a:r>
            <a:r>
              <a:rPr lang="en-US" altLang="zh-TW" sz="4000" dirty="0" err="1">
                <a:solidFill>
                  <a:srgbClr val="000000"/>
                </a:solidFill>
                <a:latin typeface="Noto Sans T Chinese Bold" panose="02020500000000000000" charset="-120"/>
                <a:ea typeface="Noto Sans T Chinese Bold" panose="02020500000000000000" charset="-120"/>
                <a:cs typeface="Noto Sans T Chinese"/>
                <a:sym typeface="Noto Sans T Chinese"/>
              </a:rPr>
              <a:t>催化青年世代團結</a:t>
            </a:r>
            <a:r>
              <a:rPr lang="en-US" altLang="zh-TW" sz="4000" dirty="0">
                <a:solidFill>
                  <a:srgbClr val="000000"/>
                </a:solidFill>
                <a:latin typeface="Noto Sans T Chinese Bold" panose="02020500000000000000" charset="-120"/>
                <a:ea typeface="Noto Sans T Chinese Bold" panose="02020500000000000000" charset="-120"/>
                <a:cs typeface="Noto Sans T Chinese"/>
                <a:sym typeface="Noto Sans T Chinese"/>
              </a:rPr>
              <a:t> / </a:t>
            </a:r>
            <a:r>
              <a:rPr lang="zh-TW" altLang="en-US" sz="4000" dirty="0">
                <a:solidFill>
                  <a:srgbClr val="000000"/>
                </a:solidFill>
                <a:latin typeface="Noto Sans T Chinese Bold" panose="02020500000000000000" charset="-120"/>
                <a:ea typeface="Noto Sans T Chinese Bold" panose="02020500000000000000" charset="-120"/>
                <a:cs typeface="Noto Sans T Chinese"/>
                <a:sym typeface="Noto Sans T Chinese"/>
              </a:rPr>
              <a:t>推進</a:t>
            </a:r>
            <a:r>
              <a:rPr lang="en-US" sz="4000" dirty="0" err="1">
                <a:solidFill>
                  <a:srgbClr val="000000"/>
                </a:solidFill>
                <a:latin typeface="Noto Sans T Chinese Bold" panose="02020500000000000000" charset="-120"/>
                <a:ea typeface="Noto Sans T Chinese Bold" panose="02020500000000000000" charset="-120"/>
                <a:cs typeface="Noto Sans T Chinese"/>
                <a:sym typeface="Noto Sans T Chinese"/>
              </a:rPr>
              <a:t>自主學習公共化</a:t>
            </a:r>
            <a:endParaRPr lang="en-US" sz="4000" dirty="0">
              <a:solidFill>
                <a:srgbClr val="000000"/>
              </a:solidFill>
              <a:latin typeface="Noto Sans T Chinese Bold" panose="02020500000000000000" charset="-120"/>
              <a:ea typeface="Noto Sans T Chinese Bold" panose="02020500000000000000" charset="-120"/>
              <a:cs typeface="Noto Sans T Chinese"/>
              <a:sym typeface="Noto Sans T Chines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108716" y="8638663"/>
            <a:ext cx="10864466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zh-TW" altLang="en-US" sz="4000" dirty="0">
                <a:solidFill>
                  <a:srgbClr val="000000"/>
                </a:solidFill>
                <a:latin typeface="Noto Sans T Chinese Bold" panose="02020500000000000000" charset="-120"/>
                <a:ea typeface="Noto Sans T Chinese Bold" panose="02020500000000000000" charset="-120"/>
                <a:cs typeface="Noto Sans T Chinese"/>
                <a:sym typeface="Noto Sans T Chinese"/>
              </a:rPr>
              <a:t>小額募款 </a:t>
            </a:r>
            <a:r>
              <a:rPr lang="en-US" altLang="zh-TW" sz="4000" dirty="0">
                <a:solidFill>
                  <a:srgbClr val="000000"/>
                </a:solidFill>
                <a:latin typeface="Noto Sans T Chinese Bold" panose="02020500000000000000" charset="-120"/>
                <a:ea typeface="Noto Sans T Chinese Bold" panose="02020500000000000000" charset="-120"/>
                <a:cs typeface="Noto Sans T Chinese"/>
                <a:sym typeface="Noto Sans T Chinese"/>
              </a:rPr>
              <a:t>260 </a:t>
            </a:r>
            <a:r>
              <a:rPr lang="zh-TW" altLang="en-US" sz="4000" dirty="0">
                <a:solidFill>
                  <a:srgbClr val="000000"/>
                </a:solidFill>
                <a:latin typeface="Noto Sans T Chinese Bold" panose="02020500000000000000" charset="-120"/>
                <a:ea typeface="Noto Sans T Chinese Bold" panose="02020500000000000000" charset="-120"/>
                <a:cs typeface="Noto Sans T Chinese"/>
                <a:sym typeface="Noto Sans T Chinese"/>
              </a:rPr>
              <a:t>萬 ←→ 創造超過 </a:t>
            </a:r>
            <a:r>
              <a:rPr lang="en-US" altLang="zh-TW" sz="4000" dirty="0">
                <a:solidFill>
                  <a:srgbClr val="000000"/>
                </a:solidFill>
                <a:latin typeface="Noto Sans T Chinese Bold" panose="02020500000000000000" charset="-120"/>
                <a:ea typeface="Noto Sans T Chinese Bold" panose="02020500000000000000" charset="-120"/>
                <a:cs typeface="Noto Sans T Chinese"/>
                <a:sym typeface="Noto Sans T Chinese"/>
              </a:rPr>
              <a:t>260 </a:t>
            </a:r>
            <a:r>
              <a:rPr lang="zh-TW" altLang="en-US" sz="4000" dirty="0">
                <a:solidFill>
                  <a:srgbClr val="000000"/>
                </a:solidFill>
                <a:latin typeface="Noto Sans T Chinese Bold" panose="02020500000000000000" charset="-120"/>
                <a:ea typeface="Noto Sans T Chinese Bold" panose="02020500000000000000" charset="-120"/>
                <a:cs typeface="Noto Sans T Chinese"/>
                <a:sym typeface="Noto Sans T Chinese"/>
              </a:rPr>
              <a:t>萬的價值</a:t>
            </a:r>
            <a:endParaRPr lang="en-US" sz="4000" dirty="0">
              <a:solidFill>
                <a:srgbClr val="000000"/>
              </a:solidFill>
              <a:latin typeface="Noto Sans T Chinese Bold" panose="02020500000000000000" charset="-120"/>
              <a:ea typeface="Noto Sans T Chinese Bold" panose="02020500000000000000" charset="-120"/>
              <a:cs typeface="Noto Sans T Chinese"/>
              <a:sym typeface="Noto Sans T Chinese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1276562" y="-156776"/>
            <a:ext cx="6732164" cy="1627960"/>
          </a:xfrm>
          <a:custGeom>
            <a:avLst/>
            <a:gdLst/>
            <a:ahLst/>
            <a:cxnLst/>
            <a:rect l="l" t="t" r="r" b="b"/>
            <a:pathLst>
              <a:path w="6732164" h="1627960">
                <a:moveTo>
                  <a:pt x="0" y="0"/>
                </a:moveTo>
                <a:lnTo>
                  <a:pt x="6732164" y="0"/>
                </a:lnTo>
                <a:lnTo>
                  <a:pt x="6732164" y="1627960"/>
                </a:lnTo>
                <a:lnTo>
                  <a:pt x="0" y="16279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63879" y="-156776"/>
            <a:ext cx="441616" cy="633141"/>
          </a:xfrm>
          <a:custGeom>
            <a:avLst/>
            <a:gdLst/>
            <a:ahLst/>
            <a:cxnLst/>
            <a:rect l="l" t="t" r="r" b="b"/>
            <a:pathLst>
              <a:path w="441616" h="633141">
                <a:moveTo>
                  <a:pt x="0" y="0"/>
                </a:moveTo>
                <a:lnTo>
                  <a:pt x="441616" y="0"/>
                </a:lnTo>
                <a:lnTo>
                  <a:pt x="441616" y="633141"/>
                </a:lnTo>
                <a:lnTo>
                  <a:pt x="0" y="6331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731740" y="7386254"/>
            <a:ext cx="441616" cy="633141"/>
          </a:xfrm>
          <a:custGeom>
            <a:avLst/>
            <a:gdLst/>
            <a:ahLst/>
            <a:cxnLst/>
            <a:rect l="l" t="t" r="r" b="b"/>
            <a:pathLst>
              <a:path w="441616" h="633141">
                <a:moveTo>
                  <a:pt x="0" y="0"/>
                </a:moveTo>
                <a:lnTo>
                  <a:pt x="441616" y="0"/>
                </a:lnTo>
                <a:lnTo>
                  <a:pt x="441616" y="633141"/>
                </a:lnTo>
                <a:lnTo>
                  <a:pt x="0" y="6331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147679" y="7070382"/>
            <a:ext cx="5025677" cy="3143332"/>
          </a:xfrm>
          <a:custGeom>
            <a:avLst/>
            <a:gdLst/>
            <a:ahLst/>
            <a:cxnLst/>
            <a:rect l="l" t="t" r="r" b="b"/>
            <a:pathLst>
              <a:path w="5025677" h="3143332">
                <a:moveTo>
                  <a:pt x="0" y="0"/>
                </a:moveTo>
                <a:lnTo>
                  <a:pt x="5025677" y="0"/>
                </a:lnTo>
                <a:lnTo>
                  <a:pt x="5025677" y="3143333"/>
                </a:lnTo>
                <a:lnTo>
                  <a:pt x="0" y="31433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905495" y="2914053"/>
            <a:ext cx="901730" cy="1596596"/>
            <a:chOff x="0" y="0"/>
            <a:chExt cx="328954" cy="58244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28954" cy="582443"/>
            </a:xfrm>
            <a:custGeom>
              <a:avLst/>
              <a:gdLst/>
              <a:ahLst/>
              <a:cxnLst/>
              <a:rect l="l" t="t" r="r" b="b"/>
              <a:pathLst>
                <a:path w="328954" h="582443">
                  <a:moveTo>
                    <a:pt x="0" y="0"/>
                  </a:moveTo>
                  <a:lnTo>
                    <a:pt x="328954" y="0"/>
                  </a:lnTo>
                  <a:lnTo>
                    <a:pt x="328954" y="582443"/>
                  </a:lnTo>
                  <a:lnTo>
                    <a:pt x="0" y="58244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905495" y="4863074"/>
            <a:ext cx="901730" cy="2608132"/>
            <a:chOff x="0" y="0"/>
            <a:chExt cx="328954" cy="95145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28954" cy="951453"/>
            </a:xfrm>
            <a:custGeom>
              <a:avLst/>
              <a:gdLst/>
              <a:ahLst/>
              <a:cxnLst/>
              <a:rect l="l" t="t" r="r" b="b"/>
              <a:pathLst>
                <a:path w="328954" h="951453">
                  <a:moveTo>
                    <a:pt x="0" y="0"/>
                  </a:moveTo>
                  <a:lnTo>
                    <a:pt x="328954" y="0"/>
                  </a:lnTo>
                  <a:lnTo>
                    <a:pt x="328954" y="951453"/>
                  </a:lnTo>
                  <a:lnTo>
                    <a:pt x="0" y="95145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905495" y="8064556"/>
            <a:ext cx="901730" cy="1596596"/>
            <a:chOff x="0" y="0"/>
            <a:chExt cx="328954" cy="58244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28954" cy="582443"/>
            </a:xfrm>
            <a:custGeom>
              <a:avLst/>
              <a:gdLst/>
              <a:ahLst/>
              <a:cxnLst/>
              <a:rect l="l" t="t" r="r" b="b"/>
              <a:pathLst>
                <a:path w="328954" h="582443">
                  <a:moveTo>
                    <a:pt x="0" y="0"/>
                  </a:moveTo>
                  <a:lnTo>
                    <a:pt x="328954" y="0"/>
                  </a:lnTo>
                  <a:lnTo>
                    <a:pt x="328954" y="582443"/>
                  </a:lnTo>
                  <a:lnTo>
                    <a:pt x="0" y="58244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1102608" y="3120890"/>
            <a:ext cx="507504" cy="1156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0"/>
              </a:lnSpc>
              <a:spcBef>
                <a:spcPct val="0"/>
              </a:spcBef>
            </a:pPr>
            <a:r>
              <a:rPr lang="en-US" sz="7200">
                <a:solidFill>
                  <a:srgbClr val="003EA8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02608" y="5555635"/>
            <a:ext cx="507504" cy="1156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0"/>
              </a:lnSpc>
              <a:spcBef>
                <a:spcPct val="0"/>
              </a:spcBef>
            </a:pPr>
            <a:r>
              <a:rPr lang="en-US" sz="7200">
                <a:solidFill>
                  <a:srgbClr val="003EA8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02608" y="8228768"/>
            <a:ext cx="507504" cy="1156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0"/>
              </a:lnSpc>
              <a:spcBef>
                <a:spcPct val="0"/>
              </a:spcBef>
            </a:pPr>
            <a:r>
              <a:rPr lang="en-US" sz="7200">
                <a:solidFill>
                  <a:srgbClr val="003EA8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3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3F0EC3EF-96EE-437F-B9F0-F258C00D80CF}"/>
              </a:ext>
            </a:extLst>
          </p:cNvPr>
          <p:cNvSpPr txBox="1"/>
          <p:nvPr/>
        </p:nvSpPr>
        <p:spPr>
          <a:xfrm>
            <a:off x="1957106" y="5716055"/>
            <a:ext cx="97808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dirty="0" err="1">
                <a:solidFill>
                  <a:srgbClr val="000000"/>
                </a:solidFill>
                <a:latin typeface="Noto Sans T Chinese Bold" panose="02020500000000000000" charset="-120"/>
                <a:ea typeface="Noto Sans T Chinese Bold" panose="02020500000000000000" charset="-120"/>
                <a:cs typeface="Noto Sans T Chinese"/>
                <a:sym typeface="Noto Sans T Chinese"/>
              </a:rPr>
              <a:t>老社運正和年輕人合力推</a:t>
            </a:r>
            <a:r>
              <a:rPr lang="zh-TW" altLang="en-US" sz="4000" dirty="0">
                <a:solidFill>
                  <a:srgbClr val="000000"/>
                </a:solidFill>
                <a:latin typeface="Noto Sans T Chinese Bold" panose="02020500000000000000" charset="-120"/>
                <a:ea typeface="Noto Sans T Chinese Bold" panose="02020500000000000000" charset="-120"/>
                <a:cs typeface="Noto Sans T Chinese"/>
                <a:sym typeface="Noto Sans T Chinese"/>
              </a:rPr>
              <a:t>動</a:t>
            </a:r>
            <a:endParaRPr lang="zh-TW" altLang="en-US" sz="4000" dirty="0">
              <a:latin typeface="Noto Sans T Chinese Bold" panose="02020500000000000000" charset="-120"/>
              <a:ea typeface="Noto Sans T Chinese Bold" panose="02020500000000000000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0237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354" r="-1468" b="-560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5495" y="657204"/>
            <a:ext cx="16436355" cy="1964174"/>
            <a:chOff x="0" y="0"/>
            <a:chExt cx="5996027" cy="7165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96027" cy="716536"/>
            </a:xfrm>
            <a:custGeom>
              <a:avLst/>
              <a:gdLst/>
              <a:ahLst/>
              <a:cxnLst/>
              <a:rect l="l" t="t" r="r" b="b"/>
              <a:pathLst>
                <a:path w="5996027" h="716536">
                  <a:moveTo>
                    <a:pt x="0" y="0"/>
                  </a:moveTo>
                  <a:lnTo>
                    <a:pt x="5996027" y="0"/>
                  </a:lnTo>
                  <a:lnTo>
                    <a:pt x="5996027" y="716536"/>
                  </a:lnTo>
                  <a:lnTo>
                    <a:pt x="0" y="71653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05495" y="2976892"/>
            <a:ext cx="16436355" cy="6756047"/>
            <a:chOff x="0" y="0"/>
            <a:chExt cx="5996027" cy="24646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96027" cy="2464624"/>
            </a:xfrm>
            <a:custGeom>
              <a:avLst/>
              <a:gdLst/>
              <a:ahLst/>
              <a:cxnLst/>
              <a:rect l="l" t="t" r="r" b="b"/>
              <a:pathLst>
                <a:path w="5996027" h="2464624">
                  <a:moveTo>
                    <a:pt x="0" y="0"/>
                  </a:moveTo>
                  <a:lnTo>
                    <a:pt x="5996027" y="0"/>
                  </a:lnTo>
                  <a:lnTo>
                    <a:pt x="5996027" y="2464624"/>
                  </a:lnTo>
                  <a:lnTo>
                    <a:pt x="0" y="246462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7452337" y="5143500"/>
            <a:ext cx="2220750" cy="2433093"/>
          </a:xfrm>
          <a:custGeom>
            <a:avLst/>
            <a:gdLst/>
            <a:ahLst/>
            <a:cxnLst/>
            <a:rect l="l" t="t" r="r" b="b"/>
            <a:pathLst>
              <a:path w="2220750" h="2433093">
                <a:moveTo>
                  <a:pt x="0" y="0"/>
                </a:moveTo>
                <a:lnTo>
                  <a:pt x="2220750" y="0"/>
                </a:lnTo>
                <a:lnTo>
                  <a:pt x="2220750" y="2433093"/>
                </a:lnTo>
                <a:lnTo>
                  <a:pt x="0" y="24330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368019" y="5143500"/>
            <a:ext cx="2203055" cy="2433093"/>
          </a:xfrm>
          <a:custGeom>
            <a:avLst/>
            <a:gdLst/>
            <a:ahLst/>
            <a:cxnLst/>
            <a:rect l="l" t="t" r="r" b="b"/>
            <a:pathLst>
              <a:path w="2203055" h="2433093">
                <a:moveTo>
                  <a:pt x="2203055" y="0"/>
                </a:moveTo>
                <a:lnTo>
                  <a:pt x="0" y="0"/>
                </a:lnTo>
                <a:lnTo>
                  <a:pt x="0" y="2433093"/>
                </a:lnTo>
                <a:lnTo>
                  <a:pt x="2203055" y="2433093"/>
                </a:lnTo>
                <a:lnTo>
                  <a:pt x="220305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453953" y="525878"/>
            <a:ext cx="13490351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0"/>
              </a:lnSpc>
            </a:pPr>
            <a:r>
              <a:rPr lang="en-US" sz="690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台灣可以如何做：新盤局</a:t>
            </a:r>
          </a:p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(2024~2025年可能始)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68019" y="8110968"/>
            <a:ext cx="255381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dirty="0" err="1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AI時代</a:t>
            </a:r>
            <a:r>
              <a:rPr lang="zh-TW" altLang="en-US" sz="35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教育重設定</a:t>
            </a:r>
            <a:endParaRPr lang="en-US" sz="3500" dirty="0">
              <a:solidFill>
                <a:srgbClr val="003EA8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326581" y="8110968"/>
            <a:ext cx="2373281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自主學習</a:t>
            </a:r>
          </a:p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公共化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452337" y="8110968"/>
            <a:ext cx="2452387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重建教育經費保障</a:t>
            </a:r>
          </a:p>
        </p:txBody>
      </p:sp>
      <p:sp>
        <p:nvSpPr>
          <p:cNvPr id="13" name="Freeform 13"/>
          <p:cNvSpPr/>
          <p:nvPr/>
        </p:nvSpPr>
        <p:spPr>
          <a:xfrm rot="641794">
            <a:off x="8923192" y="-178822"/>
            <a:ext cx="441616" cy="633141"/>
          </a:xfrm>
          <a:custGeom>
            <a:avLst/>
            <a:gdLst/>
            <a:ahLst/>
            <a:cxnLst/>
            <a:rect l="l" t="t" r="r" b="b"/>
            <a:pathLst>
              <a:path w="441616" h="633141">
                <a:moveTo>
                  <a:pt x="0" y="0"/>
                </a:moveTo>
                <a:lnTo>
                  <a:pt x="441616" y="0"/>
                </a:lnTo>
                <a:lnTo>
                  <a:pt x="441616" y="633141"/>
                </a:lnTo>
                <a:lnTo>
                  <a:pt x="0" y="633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747756" y="8110968"/>
            <a:ext cx="2742444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zh-TW" altLang="en-US" sz="35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推進實驗教育正常治理</a:t>
            </a:r>
            <a:endParaRPr lang="en-US" sz="3500" dirty="0">
              <a:solidFill>
                <a:srgbClr val="003EA8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4333232" y="8110968"/>
            <a:ext cx="2697006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zh-TW" altLang="en-US" sz="35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促進台灣的韌性與安全</a:t>
            </a:r>
            <a:endParaRPr lang="en-US" sz="3500" dirty="0">
              <a:solidFill>
                <a:srgbClr val="003EA8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356947" y="3629025"/>
            <a:ext cx="15574105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2999" b="1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可能有，可能沒有，須要有人去開創。振鐸可在其內，振鐸</a:t>
            </a:r>
            <a:r>
              <a:rPr lang="zh-TW" altLang="en-US" sz="2999" b="1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不應該</a:t>
            </a:r>
            <a:r>
              <a:rPr lang="en-US" sz="2999" b="1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留在舊盤局中</a:t>
            </a:r>
            <a:r>
              <a:rPr lang="en-US" sz="2999" b="1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。</a:t>
            </a:r>
          </a:p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2999" b="1" dirty="0" err="1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關鍵在小額募款有沒有做起來</a:t>
            </a:r>
            <a:r>
              <a:rPr lang="en-US" sz="2999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。</a:t>
            </a:r>
          </a:p>
        </p:txBody>
      </p:sp>
      <p:sp>
        <p:nvSpPr>
          <p:cNvPr id="17" name="Freeform 17"/>
          <p:cNvSpPr/>
          <p:nvPr/>
        </p:nvSpPr>
        <p:spPr>
          <a:xfrm>
            <a:off x="4326581" y="5458648"/>
            <a:ext cx="2173265" cy="2117945"/>
          </a:xfrm>
          <a:custGeom>
            <a:avLst/>
            <a:gdLst/>
            <a:ahLst/>
            <a:cxnLst/>
            <a:rect l="l" t="t" r="r" b="b"/>
            <a:pathLst>
              <a:path w="2173265" h="2117945">
                <a:moveTo>
                  <a:pt x="0" y="0"/>
                </a:moveTo>
                <a:lnTo>
                  <a:pt x="2173265" y="0"/>
                </a:lnTo>
                <a:lnTo>
                  <a:pt x="2173265" y="2117945"/>
                </a:lnTo>
                <a:lnTo>
                  <a:pt x="0" y="21179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406385" y="5495290"/>
            <a:ext cx="3425185" cy="2142298"/>
          </a:xfrm>
          <a:custGeom>
            <a:avLst/>
            <a:gdLst/>
            <a:ahLst/>
            <a:cxnLst/>
            <a:rect l="l" t="t" r="r" b="b"/>
            <a:pathLst>
              <a:path w="3425185" h="2142298">
                <a:moveTo>
                  <a:pt x="0" y="0"/>
                </a:moveTo>
                <a:lnTo>
                  <a:pt x="3425185" y="0"/>
                </a:lnTo>
                <a:lnTo>
                  <a:pt x="3425185" y="2142298"/>
                </a:lnTo>
                <a:lnTo>
                  <a:pt x="0" y="21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567595" y="5458648"/>
            <a:ext cx="2193470" cy="2069838"/>
          </a:xfrm>
          <a:custGeom>
            <a:avLst/>
            <a:gdLst/>
            <a:ahLst/>
            <a:cxnLst/>
            <a:rect l="l" t="t" r="r" b="b"/>
            <a:pathLst>
              <a:path w="2193470" h="2069838">
                <a:moveTo>
                  <a:pt x="0" y="0"/>
                </a:moveTo>
                <a:lnTo>
                  <a:pt x="2193470" y="0"/>
                </a:lnTo>
                <a:lnTo>
                  <a:pt x="2193470" y="2069838"/>
                </a:lnTo>
                <a:lnTo>
                  <a:pt x="0" y="20698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354" r="-1468" b="-560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5495" y="657204"/>
            <a:ext cx="16436355" cy="1964174"/>
            <a:chOff x="0" y="0"/>
            <a:chExt cx="5996027" cy="7165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96027" cy="716536"/>
            </a:xfrm>
            <a:custGeom>
              <a:avLst/>
              <a:gdLst/>
              <a:ahLst/>
              <a:cxnLst/>
              <a:rect l="l" t="t" r="r" b="b"/>
              <a:pathLst>
                <a:path w="5996027" h="716536">
                  <a:moveTo>
                    <a:pt x="0" y="0"/>
                  </a:moveTo>
                  <a:lnTo>
                    <a:pt x="5996027" y="0"/>
                  </a:lnTo>
                  <a:lnTo>
                    <a:pt x="5996027" y="716536"/>
                  </a:lnTo>
                  <a:lnTo>
                    <a:pt x="0" y="71653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 rot="641794">
            <a:off x="8923192" y="-178822"/>
            <a:ext cx="441616" cy="633141"/>
          </a:xfrm>
          <a:custGeom>
            <a:avLst/>
            <a:gdLst/>
            <a:ahLst/>
            <a:cxnLst/>
            <a:rect l="l" t="t" r="r" b="b"/>
            <a:pathLst>
              <a:path w="441616" h="633141">
                <a:moveTo>
                  <a:pt x="0" y="0"/>
                </a:moveTo>
                <a:lnTo>
                  <a:pt x="441616" y="0"/>
                </a:lnTo>
                <a:lnTo>
                  <a:pt x="441616" y="633141"/>
                </a:lnTo>
                <a:lnTo>
                  <a:pt x="0" y="6331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05495" y="2976892"/>
            <a:ext cx="16436355" cy="7019735"/>
            <a:chOff x="0" y="0"/>
            <a:chExt cx="5996027" cy="25608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96027" cy="2560818"/>
            </a:xfrm>
            <a:custGeom>
              <a:avLst/>
              <a:gdLst/>
              <a:ahLst/>
              <a:cxnLst/>
              <a:rect l="l" t="t" r="r" b="b"/>
              <a:pathLst>
                <a:path w="5996027" h="2560818">
                  <a:moveTo>
                    <a:pt x="0" y="0"/>
                  </a:moveTo>
                  <a:lnTo>
                    <a:pt x="5996027" y="0"/>
                  </a:lnTo>
                  <a:lnTo>
                    <a:pt x="5996027" y="2560818"/>
                  </a:lnTo>
                  <a:lnTo>
                    <a:pt x="0" y="256081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4371161" y="3272276"/>
            <a:ext cx="8994220" cy="6428967"/>
          </a:xfrm>
          <a:custGeom>
            <a:avLst/>
            <a:gdLst/>
            <a:ahLst/>
            <a:cxnLst/>
            <a:rect l="l" t="t" r="r" b="b"/>
            <a:pathLst>
              <a:path w="8994220" h="6428967">
                <a:moveTo>
                  <a:pt x="0" y="0"/>
                </a:moveTo>
                <a:lnTo>
                  <a:pt x="8994220" y="0"/>
                </a:lnTo>
                <a:lnTo>
                  <a:pt x="8994220" y="6428967"/>
                </a:lnTo>
                <a:lnTo>
                  <a:pt x="0" y="64289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453953" y="525878"/>
            <a:ext cx="13490351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0"/>
              </a:lnSpc>
            </a:pPr>
            <a:r>
              <a:rPr lang="en-US" sz="690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台灣可以如何做：新盤局</a:t>
            </a:r>
          </a:p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(2024~2025年可能始)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354" r="-1468" b="-560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5495" y="680808"/>
            <a:ext cx="16439375" cy="2621392"/>
            <a:chOff x="0" y="0"/>
            <a:chExt cx="5997128" cy="9562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97129" cy="956291"/>
            </a:xfrm>
            <a:custGeom>
              <a:avLst/>
              <a:gdLst/>
              <a:ahLst/>
              <a:cxnLst/>
              <a:rect l="l" t="t" r="r" b="b"/>
              <a:pathLst>
                <a:path w="5997129" h="956291">
                  <a:moveTo>
                    <a:pt x="0" y="0"/>
                  </a:moveTo>
                  <a:lnTo>
                    <a:pt x="5997129" y="0"/>
                  </a:lnTo>
                  <a:lnTo>
                    <a:pt x="5997129" y="956291"/>
                  </a:lnTo>
                  <a:lnTo>
                    <a:pt x="0" y="95629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905495" y="3568901"/>
          <a:ext cx="16439375" cy="5939152"/>
        </p:xfrm>
        <a:graphic>
          <a:graphicData uri="http://schemas.openxmlformats.org/drawingml/2006/table">
            <a:tbl>
              <a:tblPr/>
              <a:tblGrid>
                <a:gridCol w="4364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75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78976">
                <a:tc>
                  <a:txBody>
                    <a:bodyPr/>
                    <a:lstStyle/>
                    <a:p>
                      <a:pPr algn="ctr">
                        <a:lnSpc>
                          <a:spcPts val="5040"/>
                        </a:lnSpc>
                        <a:defRPr/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latin typeface="Noto Sans T Chinese"/>
                          <a:ea typeface="Noto Sans T Chinese"/>
                          <a:cs typeface="Noto Sans T Chinese"/>
                          <a:sym typeface="Noto Sans T Chinese"/>
                        </a:rPr>
                        <a:t>地熱能源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Noto Sans T Chinese"/>
                          <a:ea typeface="Noto Sans T Chinese"/>
                          <a:cs typeface="Noto Sans T Chinese"/>
                          <a:sym typeface="Noto Sans T Chinese"/>
                        </a:rPr>
                        <a:t>台灣地熱潛能約 30~40 GW ，其中淺層資 源約 1 GW ，深層地熱需突破技術挑戰，透過增強型 地熱系統（ EGS ）等技術開發，具備巨大發展潛力。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pPr algn="ctr">
                        <a:lnSpc>
                          <a:spcPts val="5040"/>
                        </a:lnSpc>
                        <a:defRPr/>
                      </a:pPr>
                      <a:r>
                        <a:rPr lang="en-US" sz="3600">
                          <a:solidFill>
                            <a:srgbClr val="FFFFFF"/>
                          </a:solidFill>
                          <a:latin typeface="Noto Sans T Chinese"/>
                          <a:ea typeface="Noto Sans T Chinese"/>
                          <a:cs typeface="Noto Sans T Chinese"/>
                          <a:sym typeface="Noto Sans T Chinese"/>
                        </a:rPr>
                        <a:t>海洋能源（黑潮）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EA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FFFFFF"/>
                          </a:solidFill>
                          <a:latin typeface="Noto Sans T Chinese"/>
                          <a:ea typeface="Noto Sans T Chinese"/>
                          <a:cs typeface="Noto Sans T Chinese"/>
                          <a:sym typeface="Noto Sans T Chinese"/>
                        </a:rPr>
                        <a:t>黑潮在台灣海域的可開發能量估 計約 50 GW ，實際發電潛能全年平均約 5.5 GW ， 其中夏季達 10 GW ，冬季約 4 GW ，為穩定的能源 來源。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E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8976">
                <a:tc>
                  <a:txBody>
                    <a:bodyPr/>
                    <a:lstStyle/>
                    <a:p>
                      <a:pPr algn="ctr">
                        <a:lnSpc>
                          <a:spcPts val="5040"/>
                        </a:lnSpc>
                        <a:defRPr/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latin typeface="Noto Sans T Chinese"/>
                          <a:ea typeface="Noto Sans T Chinese"/>
                          <a:cs typeface="Noto Sans T Chinese"/>
                          <a:sym typeface="Noto Sans T Chinese"/>
                        </a:rPr>
                        <a:t>綠能自給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Noto Sans T Chinese"/>
                          <a:ea typeface="Noto Sans T Chinese"/>
                          <a:cs typeface="Noto Sans T Chinese"/>
                          <a:sym typeface="Noto Sans T Chinese"/>
                        </a:rPr>
                        <a:t>結合地熱、黑潮、太陽能與風力發電等多 元再生能源，台灣具備長期實現能源自給的條件，為 永續發展奠定基礎。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Freeform 6"/>
          <p:cNvSpPr/>
          <p:nvPr/>
        </p:nvSpPr>
        <p:spPr>
          <a:xfrm>
            <a:off x="11989663" y="8797919"/>
            <a:ext cx="7147788" cy="1728465"/>
          </a:xfrm>
          <a:custGeom>
            <a:avLst/>
            <a:gdLst/>
            <a:ahLst/>
            <a:cxnLst/>
            <a:rect l="l" t="t" r="r" b="b"/>
            <a:pathLst>
              <a:path w="7147788" h="1728465">
                <a:moveTo>
                  <a:pt x="0" y="0"/>
                </a:moveTo>
                <a:lnTo>
                  <a:pt x="7147788" y="0"/>
                </a:lnTo>
                <a:lnTo>
                  <a:pt x="7147788" y="1728465"/>
                </a:lnTo>
                <a:lnTo>
                  <a:pt x="0" y="1728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702764" y="8942224"/>
            <a:ext cx="573798" cy="822649"/>
          </a:xfrm>
          <a:custGeom>
            <a:avLst/>
            <a:gdLst/>
            <a:ahLst/>
            <a:cxnLst/>
            <a:rect l="l" t="t" r="r" b="b"/>
            <a:pathLst>
              <a:path w="573798" h="822649">
                <a:moveTo>
                  <a:pt x="0" y="0"/>
                </a:moveTo>
                <a:lnTo>
                  <a:pt x="573798" y="0"/>
                </a:lnTo>
                <a:lnTo>
                  <a:pt x="573798" y="822649"/>
                </a:lnTo>
                <a:lnTo>
                  <a:pt x="0" y="8226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18882" y="-411324"/>
            <a:ext cx="573798" cy="822649"/>
          </a:xfrm>
          <a:custGeom>
            <a:avLst/>
            <a:gdLst/>
            <a:ahLst/>
            <a:cxnLst/>
            <a:rect l="l" t="t" r="r" b="b"/>
            <a:pathLst>
              <a:path w="573798" h="822649">
                <a:moveTo>
                  <a:pt x="0" y="0"/>
                </a:moveTo>
                <a:lnTo>
                  <a:pt x="573798" y="0"/>
                </a:lnTo>
                <a:lnTo>
                  <a:pt x="573798" y="822648"/>
                </a:lnTo>
                <a:lnTo>
                  <a:pt x="0" y="8226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608297" y="158885"/>
            <a:ext cx="3927179" cy="1392364"/>
          </a:xfrm>
          <a:custGeom>
            <a:avLst/>
            <a:gdLst/>
            <a:ahLst/>
            <a:cxnLst/>
            <a:rect l="l" t="t" r="r" b="b"/>
            <a:pathLst>
              <a:path w="3927179" h="1392364">
                <a:moveTo>
                  <a:pt x="0" y="0"/>
                </a:moveTo>
                <a:lnTo>
                  <a:pt x="3927179" y="0"/>
                </a:lnTo>
                <a:lnTo>
                  <a:pt x="3927179" y="1392363"/>
                </a:lnTo>
                <a:lnTo>
                  <a:pt x="0" y="13923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43128" y="1417898"/>
            <a:ext cx="14879838" cy="1009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80"/>
              </a:lnSpc>
            </a:pPr>
            <a:r>
              <a:rPr lang="zh-TW" altLang="en-US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別辜負</a:t>
            </a:r>
            <a:r>
              <a:rPr lang="en-US" sz="6900" dirty="0" err="1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台灣是天選的「末日方舟</a:t>
            </a:r>
            <a:r>
              <a:rPr lang="en-US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」(1)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354" r="-1468" b="-560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5495" y="657204"/>
            <a:ext cx="9009410" cy="2098927"/>
            <a:chOff x="0" y="0"/>
            <a:chExt cx="3286657" cy="7656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86657" cy="765694"/>
            </a:xfrm>
            <a:custGeom>
              <a:avLst/>
              <a:gdLst/>
              <a:ahLst/>
              <a:cxnLst/>
              <a:rect l="l" t="t" r="r" b="b"/>
              <a:pathLst>
                <a:path w="3286657" h="765694">
                  <a:moveTo>
                    <a:pt x="0" y="0"/>
                  </a:moveTo>
                  <a:lnTo>
                    <a:pt x="3286657" y="0"/>
                  </a:lnTo>
                  <a:lnTo>
                    <a:pt x="3286657" y="765694"/>
                  </a:lnTo>
                  <a:lnTo>
                    <a:pt x="0" y="76569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05495" y="3470506"/>
            <a:ext cx="9009410" cy="5787794"/>
            <a:chOff x="0" y="0"/>
            <a:chExt cx="3286657" cy="21114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86657" cy="2111403"/>
            </a:xfrm>
            <a:custGeom>
              <a:avLst/>
              <a:gdLst/>
              <a:ahLst/>
              <a:cxnLst/>
              <a:rect l="l" t="t" r="r" b="b"/>
              <a:pathLst>
                <a:path w="3286657" h="2111403">
                  <a:moveTo>
                    <a:pt x="0" y="0"/>
                  </a:moveTo>
                  <a:lnTo>
                    <a:pt x="3286657" y="0"/>
                  </a:lnTo>
                  <a:lnTo>
                    <a:pt x="3286657" y="2111403"/>
                  </a:lnTo>
                  <a:lnTo>
                    <a:pt x="0" y="211140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1757285" y="608353"/>
            <a:ext cx="6355975" cy="9406802"/>
            <a:chOff x="0" y="0"/>
            <a:chExt cx="8474633" cy="1254240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697" b="1272"/>
            <a:stretch>
              <a:fillRect/>
            </a:stretch>
          </p:blipFill>
          <p:spPr>
            <a:xfrm>
              <a:off x="0" y="0"/>
              <a:ext cx="8474633" cy="12542402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-554638" y="9065647"/>
            <a:ext cx="3444841" cy="1221353"/>
          </a:xfrm>
          <a:custGeom>
            <a:avLst/>
            <a:gdLst/>
            <a:ahLst/>
            <a:cxnLst/>
            <a:rect l="l" t="t" r="r" b="b"/>
            <a:pathLst>
              <a:path w="3444841" h="1221353">
                <a:moveTo>
                  <a:pt x="0" y="0"/>
                </a:moveTo>
                <a:lnTo>
                  <a:pt x="3444841" y="0"/>
                </a:lnTo>
                <a:lnTo>
                  <a:pt x="3444841" y="1221353"/>
                </a:lnTo>
                <a:lnTo>
                  <a:pt x="0" y="12213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95787" y="291782"/>
            <a:ext cx="441616" cy="633141"/>
          </a:xfrm>
          <a:custGeom>
            <a:avLst/>
            <a:gdLst/>
            <a:ahLst/>
            <a:cxnLst/>
            <a:rect l="l" t="t" r="r" b="b"/>
            <a:pathLst>
              <a:path w="441616" h="633141">
                <a:moveTo>
                  <a:pt x="0" y="0"/>
                </a:moveTo>
                <a:lnTo>
                  <a:pt x="441615" y="0"/>
                </a:lnTo>
                <a:lnTo>
                  <a:pt x="441615" y="633141"/>
                </a:lnTo>
                <a:lnTo>
                  <a:pt x="0" y="6331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92042" y="523854"/>
            <a:ext cx="8117840" cy="2074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280"/>
              </a:lnSpc>
              <a:spcBef>
                <a:spcPct val="0"/>
              </a:spcBef>
            </a:pPr>
            <a:r>
              <a:rPr lang="zh-TW" altLang="en-US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別辜負</a:t>
            </a:r>
            <a:r>
              <a:rPr lang="en-US" sz="6900" dirty="0" err="1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台灣是天選的「末日方舟</a:t>
            </a:r>
            <a:r>
              <a:rPr lang="en-US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」（2）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88672" y="3849349"/>
            <a:ext cx="7821209" cy="436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5" lvl="1" indent="-323848" algn="l">
              <a:lnSpc>
                <a:spcPts val="38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國發會估計台灣人口目前正由 2300 萬走向 1500 萬， 且未來可以移居至 1000 公尺以下， 50 公尺以上的 國土內。不與河流海水爭水路。</a:t>
            </a:r>
          </a:p>
          <a:p>
            <a:pPr algn="l">
              <a:lnSpc>
                <a:spcPts val="3899"/>
              </a:lnSpc>
            </a:pPr>
            <a:endParaRPr lang="en-US" sz="2999">
              <a:solidFill>
                <a:srgbClr val="000000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647695" lvl="1" indent="-323848" algn="l">
              <a:lnSpc>
                <a:spcPts val="38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周圍也有約 200 公里海域作天險。</a:t>
            </a:r>
          </a:p>
          <a:p>
            <a:pPr algn="l">
              <a:lnSpc>
                <a:spcPts val="3899"/>
              </a:lnSpc>
            </a:pPr>
            <a:endParaRPr lang="en-US" sz="2999">
              <a:solidFill>
                <a:srgbClr val="000000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647695" lvl="1" indent="-323848" algn="l">
              <a:lnSpc>
                <a:spcPts val="38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.就算是全球暖化海平面上升， 也還是有足夠的地方供人居住。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354" r="-1468" b="-560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19294" y="657204"/>
            <a:ext cx="15795020" cy="1907038"/>
            <a:chOff x="0" y="0"/>
            <a:chExt cx="5762066" cy="6956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62066" cy="695693"/>
            </a:xfrm>
            <a:custGeom>
              <a:avLst/>
              <a:gdLst/>
              <a:ahLst/>
              <a:cxnLst/>
              <a:rect l="l" t="t" r="r" b="b"/>
              <a:pathLst>
                <a:path w="5762066" h="695693">
                  <a:moveTo>
                    <a:pt x="0" y="0"/>
                  </a:moveTo>
                  <a:lnTo>
                    <a:pt x="5762066" y="0"/>
                  </a:lnTo>
                  <a:lnTo>
                    <a:pt x="5762066" y="695693"/>
                  </a:lnTo>
                  <a:lnTo>
                    <a:pt x="0" y="69569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 rot="-278358">
            <a:off x="-1432939" y="-269558"/>
            <a:ext cx="5304464" cy="1668495"/>
          </a:xfrm>
          <a:custGeom>
            <a:avLst/>
            <a:gdLst/>
            <a:ahLst/>
            <a:cxnLst/>
            <a:rect l="l" t="t" r="r" b="b"/>
            <a:pathLst>
              <a:path w="5304464" h="1668495">
                <a:moveTo>
                  <a:pt x="0" y="0"/>
                </a:moveTo>
                <a:lnTo>
                  <a:pt x="5304465" y="0"/>
                </a:lnTo>
                <a:lnTo>
                  <a:pt x="5304465" y="1668495"/>
                </a:lnTo>
                <a:lnTo>
                  <a:pt x="0" y="16684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 rot="-5400000">
            <a:off x="-541453" y="6273617"/>
            <a:ext cx="6745738" cy="0"/>
          </a:xfrm>
          <a:prstGeom prst="line">
            <a:avLst/>
          </a:prstGeom>
          <a:ln w="19050" cap="flat">
            <a:solidFill>
              <a:srgbClr val="CCCCC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-5400000">
            <a:off x="6878694" y="6273617"/>
            <a:ext cx="6745738" cy="0"/>
          </a:xfrm>
          <a:prstGeom prst="line">
            <a:avLst/>
          </a:prstGeom>
          <a:ln w="19050" cap="flat">
            <a:solidFill>
              <a:srgbClr val="CCCCC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-5400000">
            <a:off x="5264035" y="6273617"/>
            <a:ext cx="6745738" cy="0"/>
          </a:xfrm>
          <a:prstGeom prst="line">
            <a:avLst/>
          </a:prstGeom>
          <a:ln w="19050" cap="flat">
            <a:solidFill>
              <a:srgbClr val="CCCCCC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13821430" y="6055702"/>
            <a:ext cx="4791997" cy="4775719"/>
            <a:chOff x="0" y="0"/>
            <a:chExt cx="6389330" cy="6367625"/>
          </a:xfrm>
        </p:grpSpPr>
        <p:sp>
          <p:nvSpPr>
            <p:cNvPr id="10" name="Freeform 10"/>
            <p:cNvSpPr/>
            <p:nvPr/>
          </p:nvSpPr>
          <p:spPr>
            <a:xfrm>
              <a:off x="0" y="338421"/>
              <a:ext cx="6389330" cy="6029204"/>
            </a:xfrm>
            <a:custGeom>
              <a:avLst/>
              <a:gdLst/>
              <a:ahLst/>
              <a:cxnLst/>
              <a:rect l="l" t="t" r="r" b="b"/>
              <a:pathLst>
                <a:path w="6389330" h="6029204">
                  <a:moveTo>
                    <a:pt x="0" y="0"/>
                  </a:moveTo>
                  <a:lnTo>
                    <a:pt x="6389330" y="0"/>
                  </a:lnTo>
                  <a:lnTo>
                    <a:pt x="6389330" y="6029204"/>
                  </a:lnTo>
                  <a:lnTo>
                    <a:pt x="0" y="6029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203414">
              <a:off x="1228888" y="24588"/>
              <a:ext cx="868401" cy="1245020"/>
            </a:xfrm>
            <a:custGeom>
              <a:avLst/>
              <a:gdLst/>
              <a:ahLst/>
              <a:cxnLst/>
              <a:rect l="l" t="t" r="r" b="b"/>
              <a:pathLst>
                <a:path w="868401" h="1245020">
                  <a:moveTo>
                    <a:pt x="0" y="0"/>
                  </a:moveTo>
                  <a:lnTo>
                    <a:pt x="868401" y="0"/>
                  </a:lnTo>
                  <a:lnTo>
                    <a:pt x="868401" y="1245019"/>
                  </a:lnTo>
                  <a:lnTo>
                    <a:pt x="0" y="1245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3683996" y="743941"/>
            <a:ext cx="10839717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00"/>
              </a:lnSpc>
              <a:spcBef>
                <a:spcPct val="0"/>
              </a:spcBef>
            </a:pPr>
            <a:r>
              <a:rPr lang="zh-TW" altLang="en-US" sz="90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內容大要</a:t>
            </a:r>
            <a:endParaRPr lang="en-US" sz="9000" dirty="0">
              <a:solidFill>
                <a:srgbClr val="003EA8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831416" y="5164906"/>
            <a:ext cx="4386091" cy="1873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altLang="zh-TW" sz="3600" dirty="0" err="1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  <a:hlinkClick r:id="rId9" action="ppaction://hlinksldjump"/>
              </a:rPr>
              <a:t>台</a:t>
            </a:r>
            <a:r>
              <a:rPr lang="en-US" altLang="zh-TW" sz="3600" dirty="0" err="1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  <a:hlinkClick r:id="rId10" action="ppaction://hlinksldjump"/>
              </a:rPr>
              <a:t>灣長期看能變好的基礎優勢</a:t>
            </a:r>
            <a:endParaRPr lang="en-US" altLang="zh-TW" sz="3600" dirty="0">
              <a:solidFill>
                <a:srgbClr val="000000"/>
              </a:solidFill>
              <a:latin typeface="Noto Sans T Chinese"/>
              <a:ea typeface="Noto Sans T Chinese"/>
              <a:cs typeface="Noto Sans T Chinese"/>
              <a:sym typeface="Noto Sans T Chinese"/>
              <a:hlinkClick r:id="rId9" action="ppaction://hlinksldjump"/>
            </a:endParaRPr>
          </a:p>
          <a:p>
            <a:pPr algn="l">
              <a:lnSpc>
                <a:spcPts val="5040"/>
              </a:lnSpc>
            </a:pPr>
            <a:r>
              <a:rPr lang="en-US" sz="3600" dirty="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  <a:hlinkClick r:id="rId11" action="ppaction://hlinksldjump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31416" y="6631756"/>
            <a:ext cx="5186191" cy="591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  <a:hlinkClick r:id="rId9" action="ppaction://hlinksldjump"/>
              </a:rPr>
              <a:t>好局「隕落」</a:t>
            </a:r>
            <a:endParaRPr lang="en-US" sz="3600" dirty="0">
              <a:solidFill>
                <a:srgbClr val="000000"/>
              </a:solidFill>
              <a:latin typeface="Noto Sans T Chinese"/>
              <a:ea typeface="Noto Sans T Chinese"/>
              <a:cs typeface="Noto Sans T Chinese"/>
              <a:sym typeface="Noto Sans T Chinese"/>
              <a:hlinkClick r:id="rId9" action="ppaction://hlinksldjump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251563" y="3181801"/>
            <a:ext cx="6203546" cy="591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  <a:hlinkClick r:id="rId10" action="ppaction://hlinksldjump"/>
              </a:rPr>
              <a:t>讓台灣再次走向正常治理</a:t>
            </a:r>
            <a:endParaRPr lang="en-US" sz="3600" dirty="0">
              <a:solidFill>
                <a:srgbClr val="000000"/>
              </a:solidFill>
              <a:latin typeface="Noto Sans T Chinese"/>
              <a:ea typeface="Noto Sans T Chinese"/>
              <a:cs typeface="Noto Sans T Chinese"/>
              <a:sym typeface="Noto Sans T Chinese"/>
              <a:hlinkClick r:id="rId10" action="ppaction://hlinksldjump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251563" y="5135696"/>
            <a:ext cx="4080791" cy="1232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  <a:hlinkClick r:id="rId12" action="ppaction://hlinksldjump"/>
              </a:rPr>
              <a:t>打開新盤局</a:t>
            </a:r>
            <a:r>
              <a:rPr lang="en-US" altLang="zh-TW" sz="3600" dirty="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  <a:hlinkClick r:id="rId12" action="ppaction://hlinksldjump"/>
              </a:rPr>
              <a:t> </a:t>
            </a:r>
          </a:p>
          <a:p>
            <a:pPr algn="l">
              <a:lnSpc>
                <a:spcPts val="5040"/>
              </a:lnSpc>
            </a:pPr>
            <a:endParaRPr lang="en-US" sz="3600" dirty="0">
              <a:solidFill>
                <a:srgbClr val="000000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251563" y="6389503"/>
            <a:ext cx="4080791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  <a:hlinkClick r:id="rId12" action="ppaction://hlinksldjump"/>
              </a:rPr>
              <a:t>不辜負</a:t>
            </a:r>
            <a:r>
              <a:rPr lang="en-US" altLang="zh-TW" sz="3600" dirty="0" err="1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  <a:hlinkClick r:id="rId12" action="ppaction://hlinksldjump"/>
              </a:rPr>
              <a:t>台灣是天選的「末日方舟</a:t>
            </a:r>
            <a:r>
              <a:rPr lang="en-US" altLang="zh-TW" sz="3600" dirty="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  <a:hlinkClick r:id="rId12" action="ppaction://hlinksldjump"/>
              </a:rPr>
              <a:t>」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729108" y="3293561"/>
            <a:ext cx="5586241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  <a:hlinkClick r:id="rId13" action="ppaction://hlinksldjump"/>
              </a:rPr>
              <a:t>改變制度，改善治理</a:t>
            </a:r>
            <a:r>
              <a:rPr lang="en-US" sz="3600" dirty="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  <a:hlinkClick r:id="rId13" action="ppaction://hlinksldjump"/>
              </a:rPr>
              <a:t>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50988" y="3114491"/>
            <a:ext cx="766091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en-US" sz="5499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50988" y="4956626"/>
            <a:ext cx="766091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en-US" sz="5499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2.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50988" y="6500311"/>
            <a:ext cx="766091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en-US" sz="5499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3.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256029" y="3143701"/>
            <a:ext cx="766091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en-US" sz="5499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4.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256029" y="4985836"/>
            <a:ext cx="766091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en-US" sz="5499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5.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256029" y="6529521"/>
            <a:ext cx="766091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en-US" sz="5499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6.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2AC62181-BF4A-4BE9-9BE5-56D0D48C3D69}"/>
              </a:ext>
            </a:extLst>
          </p:cNvPr>
          <p:cNvSpPr txBox="1"/>
          <p:nvPr/>
        </p:nvSpPr>
        <p:spPr>
          <a:xfrm>
            <a:off x="3525864" y="4984018"/>
            <a:ext cx="1005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 err="1"/>
              <a:t>canva</a:t>
            </a:r>
            <a:r>
              <a:rPr lang="zh-TW" altLang="en-US" dirty="0"/>
              <a:t>原檔位置：</a:t>
            </a:r>
            <a:r>
              <a:rPr lang="en-US" altLang="zh-TW" dirty="0"/>
              <a:t>https://www.canva.com/design/DAGhrmpmcb8/czsadbbxsw1a6STKQvgY3g/edit</a:t>
            </a:r>
            <a:endParaRPr lang="zh-TW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354" r="-1468" b="-560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5495" y="657204"/>
            <a:ext cx="16445245" cy="1906519"/>
            <a:chOff x="0" y="0"/>
            <a:chExt cx="5999270" cy="695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99270" cy="695503"/>
            </a:xfrm>
            <a:custGeom>
              <a:avLst/>
              <a:gdLst/>
              <a:ahLst/>
              <a:cxnLst/>
              <a:rect l="l" t="t" r="r" b="b"/>
              <a:pathLst>
                <a:path w="5999270" h="695503">
                  <a:moveTo>
                    <a:pt x="0" y="0"/>
                  </a:moveTo>
                  <a:lnTo>
                    <a:pt x="5999270" y="0"/>
                  </a:lnTo>
                  <a:lnTo>
                    <a:pt x="5999270" y="695503"/>
                  </a:lnTo>
                  <a:lnTo>
                    <a:pt x="0" y="69550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26069" y="2915205"/>
            <a:ext cx="8358265" cy="5768744"/>
            <a:chOff x="0" y="0"/>
            <a:chExt cx="3049118" cy="21044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49118" cy="2104453"/>
            </a:xfrm>
            <a:custGeom>
              <a:avLst/>
              <a:gdLst/>
              <a:ahLst/>
              <a:cxnLst/>
              <a:rect l="l" t="t" r="r" b="b"/>
              <a:pathLst>
                <a:path w="3049118" h="2104453">
                  <a:moveTo>
                    <a:pt x="0" y="0"/>
                  </a:moveTo>
                  <a:lnTo>
                    <a:pt x="3049118" y="0"/>
                  </a:lnTo>
                  <a:lnTo>
                    <a:pt x="3049118" y="2104453"/>
                  </a:lnTo>
                  <a:lnTo>
                    <a:pt x="0" y="210445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 rot="-203414">
            <a:off x="16137868" y="4585735"/>
            <a:ext cx="417336" cy="598331"/>
          </a:xfrm>
          <a:custGeom>
            <a:avLst/>
            <a:gdLst/>
            <a:ahLst/>
            <a:cxnLst/>
            <a:rect l="l" t="t" r="r" b="b"/>
            <a:pathLst>
              <a:path w="417336" h="598331">
                <a:moveTo>
                  <a:pt x="0" y="0"/>
                </a:moveTo>
                <a:lnTo>
                  <a:pt x="417336" y="0"/>
                </a:lnTo>
                <a:lnTo>
                  <a:pt x="417336" y="598330"/>
                </a:lnTo>
                <a:lnTo>
                  <a:pt x="0" y="598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908900" y="3235000"/>
            <a:ext cx="121908" cy="12190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055579" y="7995212"/>
            <a:ext cx="121908" cy="121908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-1276562" y="-156776"/>
            <a:ext cx="6732164" cy="1627960"/>
          </a:xfrm>
          <a:custGeom>
            <a:avLst/>
            <a:gdLst/>
            <a:ahLst/>
            <a:cxnLst/>
            <a:rect l="l" t="t" r="r" b="b"/>
            <a:pathLst>
              <a:path w="6732164" h="1627960">
                <a:moveTo>
                  <a:pt x="0" y="0"/>
                </a:moveTo>
                <a:lnTo>
                  <a:pt x="6732164" y="0"/>
                </a:lnTo>
                <a:lnTo>
                  <a:pt x="6732164" y="1627960"/>
                </a:lnTo>
                <a:lnTo>
                  <a:pt x="0" y="16279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03414">
            <a:off x="11489227" y="4583034"/>
            <a:ext cx="321948" cy="461574"/>
          </a:xfrm>
          <a:custGeom>
            <a:avLst/>
            <a:gdLst/>
            <a:ahLst/>
            <a:cxnLst/>
            <a:rect l="l" t="t" r="r" b="b"/>
            <a:pathLst>
              <a:path w="321948" h="461574">
                <a:moveTo>
                  <a:pt x="0" y="0"/>
                </a:moveTo>
                <a:lnTo>
                  <a:pt x="321948" y="0"/>
                </a:lnTo>
                <a:lnTo>
                  <a:pt x="321948" y="461575"/>
                </a:lnTo>
                <a:lnTo>
                  <a:pt x="0" y="461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78358">
            <a:off x="14011378" y="8971380"/>
            <a:ext cx="4670317" cy="1469027"/>
          </a:xfrm>
          <a:custGeom>
            <a:avLst/>
            <a:gdLst/>
            <a:ahLst/>
            <a:cxnLst/>
            <a:rect l="l" t="t" r="r" b="b"/>
            <a:pathLst>
              <a:path w="4670317" h="1469027">
                <a:moveTo>
                  <a:pt x="0" y="0"/>
                </a:moveTo>
                <a:lnTo>
                  <a:pt x="4670317" y="0"/>
                </a:lnTo>
                <a:lnTo>
                  <a:pt x="4670317" y="1469027"/>
                </a:lnTo>
                <a:lnTo>
                  <a:pt x="0" y="14690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284334" y="2718270"/>
            <a:ext cx="8720040" cy="6540030"/>
          </a:xfrm>
          <a:custGeom>
            <a:avLst/>
            <a:gdLst/>
            <a:ahLst/>
            <a:cxnLst/>
            <a:rect l="l" t="t" r="r" b="b"/>
            <a:pathLst>
              <a:path w="8720040" h="6540030">
                <a:moveTo>
                  <a:pt x="0" y="0"/>
                </a:moveTo>
                <a:lnTo>
                  <a:pt x="8720040" y="0"/>
                </a:lnTo>
                <a:lnTo>
                  <a:pt x="8720040" y="6540030"/>
                </a:lnTo>
                <a:lnTo>
                  <a:pt x="0" y="65400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446704" y="1032138"/>
            <a:ext cx="14899832" cy="1009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80"/>
              </a:lnSpc>
            </a:pPr>
            <a:r>
              <a:rPr lang="zh-TW" altLang="en-US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別辜負</a:t>
            </a:r>
            <a:r>
              <a:rPr lang="en-US" sz="6900" dirty="0" err="1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台灣是天選的「末日方舟</a:t>
            </a:r>
            <a:r>
              <a:rPr lang="en-US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」(3）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94597" y="3604064"/>
            <a:ext cx="7821209" cy="436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5" lvl="1" indent="-323848" algn="l">
              <a:lnSpc>
                <a:spcPts val="38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地熱與黑潮的能源應該以其一半，支持青年的 以能源為基礎的「基本收入制度」。</a:t>
            </a:r>
          </a:p>
          <a:p>
            <a:pPr algn="l">
              <a:lnSpc>
                <a:spcPts val="3899"/>
              </a:lnSpc>
            </a:pPr>
            <a:endParaRPr lang="en-US" sz="2999">
              <a:solidFill>
                <a:srgbClr val="000000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647695" lvl="1" indent="-323848" algn="l">
              <a:lnSpc>
                <a:spcPts val="38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未來也將發展</a:t>
            </a:r>
          </a:p>
          <a:p>
            <a:pPr marL="1295390" lvl="2" indent="-431797" algn="l">
              <a:lnSpc>
                <a:spcPts val="3899"/>
              </a:lnSpc>
              <a:buFont typeface="Arial"/>
              <a:buChar char="⚬"/>
            </a:pPr>
            <a:r>
              <a:rPr lang="en-US" sz="2999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B5G =&gt; 6G 低軌衛星</a:t>
            </a:r>
          </a:p>
          <a:p>
            <a:pPr marL="1295390" lvl="2" indent="-431797" algn="l">
              <a:lnSpc>
                <a:spcPts val="3899"/>
              </a:lnSpc>
              <a:buFont typeface="Arial"/>
              <a:buChar char="⚬"/>
            </a:pPr>
            <a:r>
              <a:rPr lang="en-US" sz="2999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1000 個地方微電網 / 1.5% 家戶有家用儲能 設備</a:t>
            </a:r>
          </a:p>
          <a:p>
            <a:pPr algn="l">
              <a:lnSpc>
                <a:spcPts val="3899"/>
              </a:lnSpc>
            </a:pPr>
            <a:endParaRPr lang="en-US" sz="2999">
              <a:solidFill>
                <a:srgbClr val="000000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647695" lvl="1" indent="-323848" algn="l">
              <a:lnSpc>
                <a:spcPts val="38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今天防習近平，明天防全球性災變 ( 哄搶 )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354" r="-1468" b="-560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5495" y="657204"/>
            <a:ext cx="16445245" cy="1906519"/>
            <a:chOff x="0" y="0"/>
            <a:chExt cx="5999270" cy="695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99270" cy="695503"/>
            </a:xfrm>
            <a:custGeom>
              <a:avLst/>
              <a:gdLst/>
              <a:ahLst/>
              <a:cxnLst/>
              <a:rect l="l" t="t" r="r" b="b"/>
              <a:pathLst>
                <a:path w="5999270" h="695503">
                  <a:moveTo>
                    <a:pt x="0" y="0"/>
                  </a:moveTo>
                  <a:lnTo>
                    <a:pt x="5999270" y="0"/>
                  </a:lnTo>
                  <a:lnTo>
                    <a:pt x="5999270" y="695503"/>
                  </a:lnTo>
                  <a:lnTo>
                    <a:pt x="0" y="69550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26069" y="2915205"/>
            <a:ext cx="8358265" cy="5768744"/>
            <a:chOff x="0" y="0"/>
            <a:chExt cx="3049118" cy="21044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49118" cy="2104453"/>
            </a:xfrm>
            <a:custGeom>
              <a:avLst/>
              <a:gdLst/>
              <a:ahLst/>
              <a:cxnLst/>
              <a:rect l="l" t="t" r="r" b="b"/>
              <a:pathLst>
                <a:path w="3049118" h="2104453">
                  <a:moveTo>
                    <a:pt x="0" y="0"/>
                  </a:moveTo>
                  <a:lnTo>
                    <a:pt x="3049118" y="0"/>
                  </a:lnTo>
                  <a:lnTo>
                    <a:pt x="3049118" y="2104453"/>
                  </a:lnTo>
                  <a:lnTo>
                    <a:pt x="0" y="210445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 rot="-203414">
            <a:off x="16137868" y="4585735"/>
            <a:ext cx="417336" cy="598331"/>
          </a:xfrm>
          <a:custGeom>
            <a:avLst/>
            <a:gdLst/>
            <a:ahLst/>
            <a:cxnLst/>
            <a:rect l="l" t="t" r="r" b="b"/>
            <a:pathLst>
              <a:path w="417336" h="598331">
                <a:moveTo>
                  <a:pt x="0" y="0"/>
                </a:moveTo>
                <a:lnTo>
                  <a:pt x="417336" y="0"/>
                </a:lnTo>
                <a:lnTo>
                  <a:pt x="417336" y="598330"/>
                </a:lnTo>
                <a:lnTo>
                  <a:pt x="0" y="598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908900" y="3235000"/>
            <a:ext cx="121908" cy="12190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055579" y="7995212"/>
            <a:ext cx="121908" cy="121908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-1276562" y="-156776"/>
            <a:ext cx="6732164" cy="1627960"/>
          </a:xfrm>
          <a:custGeom>
            <a:avLst/>
            <a:gdLst/>
            <a:ahLst/>
            <a:cxnLst/>
            <a:rect l="l" t="t" r="r" b="b"/>
            <a:pathLst>
              <a:path w="6732164" h="1627960">
                <a:moveTo>
                  <a:pt x="0" y="0"/>
                </a:moveTo>
                <a:lnTo>
                  <a:pt x="6732164" y="0"/>
                </a:lnTo>
                <a:lnTo>
                  <a:pt x="6732164" y="1627960"/>
                </a:lnTo>
                <a:lnTo>
                  <a:pt x="0" y="16279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03414">
            <a:off x="11489227" y="4583034"/>
            <a:ext cx="321948" cy="461574"/>
          </a:xfrm>
          <a:custGeom>
            <a:avLst/>
            <a:gdLst/>
            <a:ahLst/>
            <a:cxnLst/>
            <a:rect l="l" t="t" r="r" b="b"/>
            <a:pathLst>
              <a:path w="321948" h="461574">
                <a:moveTo>
                  <a:pt x="0" y="0"/>
                </a:moveTo>
                <a:lnTo>
                  <a:pt x="321948" y="0"/>
                </a:lnTo>
                <a:lnTo>
                  <a:pt x="321948" y="461575"/>
                </a:lnTo>
                <a:lnTo>
                  <a:pt x="0" y="461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78358">
            <a:off x="14011378" y="8971380"/>
            <a:ext cx="4670317" cy="1469027"/>
          </a:xfrm>
          <a:custGeom>
            <a:avLst/>
            <a:gdLst/>
            <a:ahLst/>
            <a:cxnLst/>
            <a:rect l="l" t="t" r="r" b="b"/>
            <a:pathLst>
              <a:path w="4670317" h="1469027">
                <a:moveTo>
                  <a:pt x="0" y="0"/>
                </a:moveTo>
                <a:lnTo>
                  <a:pt x="4670317" y="0"/>
                </a:lnTo>
                <a:lnTo>
                  <a:pt x="4670317" y="1469027"/>
                </a:lnTo>
                <a:lnTo>
                  <a:pt x="0" y="14690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430335" y="1033067"/>
            <a:ext cx="13395565" cy="100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0"/>
              </a:lnSpc>
            </a:pPr>
            <a:r>
              <a:rPr lang="zh-TW" altLang="en-US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改變制度，改善治理</a:t>
            </a:r>
            <a:r>
              <a:rPr lang="en-US" altLang="zh-TW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(</a:t>
            </a:r>
            <a:r>
              <a:rPr lang="zh-TW" altLang="en-US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一</a:t>
            </a:r>
            <a:r>
              <a:rPr lang="en-US" altLang="zh-TW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)</a:t>
            </a:r>
            <a:endParaRPr lang="en-US" sz="6900" dirty="0">
              <a:solidFill>
                <a:srgbClr val="003EA8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05495" y="2939586"/>
            <a:ext cx="8358265" cy="7794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79"/>
              </a:lnSpc>
            </a:pPr>
            <a:r>
              <a:rPr lang="en-US" sz="3599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93 </a:t>
            </a:r>
            <a:r>
              <a:rPr lang="zh-TW" altLang="en-US" sz="3599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歲的老父，因年齡太大，會厭軟骨已難精準動作，罹患吸入性肺炎，還未能痊癒，就被強行移出醫院病房。在家須租用製氧機、抽痰機，夜咳不止，整夜須家人陪伴拍背。</a:t>
            </a:r>
            <a:endParaRPr lang="en-US" altLang="zh-TW" sz="3599" b="1" dirty="0">
              <a:solidFill>
                <a:srgbClr val="E1536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algn="l">
              <a:lnSpc>
                <a:spcPts val="4679"/>
              </a:lnSpc>
            </a:pPr>
            <a:endParaRPr lang="en-US" altLang="zh-TW" sz="3599" b="1" dirty="0">
              <a:solidFill>
                <a:srgbClr val="E1536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algn="l">
              <a:lnSpc>
                <a:spcPts val="4679"/>
              </a:lnSpc>
            </a:pPr>
            <a:r>
              <a:rPr lang="zh-TW" altLang="en-US" sz="3599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老人的照顧需求，如海嘯般襲向台灣，服務的質與量都需要更多資源。病房嚴重不足，只要退燒，就會被請出病房。</a:t>
            </a:r>
            <a:endParaRPr lang="en-US" altLang="zh-TW" sz="3599" b="1" dirty="0">
              <a:solidFill>
                <a:srgbClr val="E1536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algn="l">
              <a:lnSpc>
                <a:spcPts val="4679"/>
              </a:lnSpc>
            </a:pPr>
            <a:endParaRPr lang="en-US" altLang="zh-TW" sz="3599" b="1" dirty="0">
              <a:solidFill>
                <a:srgbClr val="E1536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algn="l">
              <a:lnSpc>
                <a:spcPts val="4679"/>
              </a:lnSpc>
            </a:pPr>
            <a:endParaRPr lang="en-US" altLang="zh-TW" sz="3599" b="1" dirty="0">
              <a:solidFill>
                <a:srgbClr val="E1536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algn="l">
              <a:lnSpc>
                <a:spcPts val="4679"/>
              </a:lnSpc>
            </a:pPr>
            <a:endParaRPr lang="en-US" sz="3599" b="1" dirty="0">
              <a:solidFill>
                <a:srgbClr val="E1536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algn="l">
              <a:lnSpc>
                <a:spcPts val="4679"/>
              </a:lnSpc>
            </a:pPr>
            <a:endParaRPr lang="en-US" sz="3599" b="1" dirty="0">
              <a:solidFill>
                <a:srgbClr val="E1536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26BDB202-5F36-4246-B10F-9AF31C3285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298" y="6001965"/>
            <a:ext cx="2785966" cy="4108402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E5C4DF56-186C-46A5-87AE-820A392F7C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0480" y="6191079"/>
            <a:ext cx="3064784" cy="3471100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517E19AF-07F4-4F4E-A1F4-5966347049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421" y="2300823"/>
            <a:ext cx="7680984" cy="34729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354" r="-1468" b="-560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5495" y="657204"/>
            <a:ext cx="16445245" cy="1906519"/>
            <a:chOff x="0" y="0"/>
            <a:chExt cx="5999270" cy="695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99270" cy="695503"/>
            </a:xfrm>
            <a:custGeom>
              <a:avLst/>
              <a:gdLst/>
              <a:ahLst/>
              <a:cxnLst/>
              <a:rect l="l" t="t" r="r" b="b"/>
              <a:pathLst>
                <a:path w="5999270" h="695503">
                  <a:moveTo>
                    <a:pt x="0" y="0"/>
                  </a:moveTo>
                  <a:lnTo>
                    <a:pt x="5999270" y="0"/>
                  </a:lnTo>
                  <a:lnTo>
                    <a:pt x="5999270" y="695503"/>
                  </a:lnTo>
                  <a:lnTo>
                    <a:pt x="0" y="69550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26069" y="2915205"/>
            <a:ext cx="8358265" cy="5768744"/>
            <a:chOff x="0" y="0"/>
            <a:chExt cx="3049118" cy="21044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49118" cy="2104453"/>
            </a:xfrm>
            <a:custGeom>
              <a:avLst/>
              <a:gdLst/>
              <a:ahLst/>
              <a:cxnLst/>
              <a:rect l="l" t="t" r="r" b="b"/>
              <a:pathLst>
                <a:path w="3049118" h="2104453">
                  <a:moveTo>
                    <a:pt x="0" y="0"/>
                  </a:moveTo>
                  <a:lnTo>
                    <a:pt x="3049118" y="0"/>
                  </a:lnTo>
                  <a:lnTo>
                    <a:pt x="3049118" y="2104453"/>
                  </a:lnTo>
                  <a:lnTo>
                    <a:pt x="0" y="210445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 rot="-203414">
            <a:off x="16137868" y="4585735"/>
            <a:ext cx="417336" cy="598331"/>
          </a:xfrm>
          <a:custGeom>
            <a:avLst/>
            <a:gdLst/>
            <a:ahLst/>
            <a:cxnLst/>
            <a:rect l="l" t="t" r="r" b="b"/>
            <a:pathLst>
              <a:path w="417336" h="598331">
                <a:moveTo>
                  <a:pt x="0" y="0"/>
                </a:moveTo>
                <a:lnTo>
                  <a:pt x="417336" y="0"/>
                </a:lnTo>
                <a:lnTo>
                  <a:pt x="417336" y="598330"/>
                </a:lnTo>
                <a:lnTo>
                  <a:pt x="0" y="598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908900" y="3235000"/>
            <a:ext cx="121908" cy="12190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055579" y="7995212"/>
            <a:ext cx="121908" cy="121908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-1276562" y="-156776"/>
            <a:ext cx="6732164" cy="1627960"/>
          </a:xfrm>
          <a:custGeom>
            <a:avLst/>
            <a:gdLst/>
            <a:ahLst/>
            <a:cxnLst/>
            <a:rect l="l" t="t" r="r" b="b"/>
            <a:pathLst>
              <a:path w="6732164" h="1627960">
                <a:moveTo>
                  <a:pt x="0" y="0"/>
                </a:moveTo>
                <a:lnTo>
                  <a:pt x="6732164" y="0"/>
                </a:lnTo>
                <a:lnTo>
                  <a:pt x="6732164" y="1627960"/>
                </a:lnTo>
                <a:lnTo>
                  <a:pt x="0" y="16279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03414">
            <a:off x="11489227" y="4583034"/>
            <a:ext cx="321948" cy="461574"/>
          </a:xfrm>
          <a:custGeom>
            <a:avLst/>
            <a:gdLst/>
            <a:ahLst/>
            <a:cxnLst/>
            <a:rect l="l" t="t" r="r" b="b"/>
            <a:pathLst>
              <a:path w="321948" h="461574">
                <a:moveTo>
                  <a:pt x="0" y="0"/>
                </a:moveTo>
                <a:lnTo>
                  <a:pt x="321948" y="0"/>
                </a:lnTo>
                <a:lnTo>
                  <a:pt x="321948" y="461575"/>
                </a:lnTo>
                <a:lnTo>
                  <a:pt x="0" y="461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78358">
            <a:off x="14011378" y="8971380"/>
            <a:ext cx="4670317" cy="1469027"/>
          </a:xfrm>
          <a:custGeom>
            <a:avLst/>
            <a:gdLst/>
            <a:ahLst/>
            <a:cxnLst/>
            <a:rect l="l" t="t" r="r" b="b"/>
            <a:pathLst>
              <a:path w="4670317" h="1469027">
                <a:moveTo>
                  <a:pt x="0" y="0"/>
                </a:moveTo>
                <a:lnTo>
                  <a:pt x="4670317" y="0"/>
                </a:lnTo>
                <a:lnTo>
                  <a:pt x="4670317" y="1469027"/>
                </a:lnTo>
                <a:lnTo>
                  <a:pt x="0" y="14690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430335" y="1033067"/>
            <a:ext cx="13395565" cy="100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0"/>
              </a:lnSpc>
            </a:pPr>
            <a:r>
              <a:rPr lang="zh-TW" altLang="en-US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改變制度，改善治理</a:t>
            </a:r>
            <a:r>
              <a:rPr lang="en-US" altLang="zh-TW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(</a:t>
            </a:r>
            <a:r>
              <a:rPr lang="zh-TW" altLang="en-US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二</a:t>
            </a:r>
            <a:r>
              <a:rPr lang="en-US" altLang="zh-TW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)</a:t>
            </a:r>
            <a:endParaRPr lang="en-US" sz="6900" dirty="0">
              <a:solidFill>
                <a:srgbClr val="003EA8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05495" y="2939586"/>
            <a:ext cx="8009905" cy="5986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l">
              <a:lnSpc>
                <a:spcPts val="4679"/>
              </a:lnSpc>
              <a:buFont typeface="Arial" panose="020B0604020202020204" pitchFamily="34" charset="0"/>
              <a:buChar char="•"/>
            </a:pPr>
            <a:r>
              <a:rPr lang="zh-TW" altLang="en-US" sz="3599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台灣的租稅負擔率太低</a:t>
            </a:r>
            <a:r>
              <a:rPr lang="en-US" altLang="zh-TW" sz="3599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(</a:t>
            </a:r>
            <a:r>
              <a:rPr lang="zh-TW" altLang="en-US" sz="3599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只有 </a:t>
            </a:r>
            <a:r>
              <a:rPr lang="en-US" altLang="zh-TW" sz="3599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13%)</a:t>
            </a:r>
            <a:r>
              <a:rPr lang="zh-TW" altLang="en-US" sz="3599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，資本利得又近乎不課稅</a:t>
            </a:r>
            <a:endParaRPr lang="en-US" altLang="zh-TW" sz="3599" b="1" dirty="0">
              <a:solidFill>
                <a:srgbClr val="E1536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marL="571500" indent="-571500" algn="l">
              <a:lnSpc>
                <a:spcPts val="4679"/>
              </a:lnSpc>
              <a:buFont typeface="Arial" panose="020B0604020202020204" pitchFamily="34" charset="0"/>
              <a:buChar char="•"/>
            </a:pPr>
            <a:r>
              <a:rPr lang="zh-TW" altLang="en-US" sz="3599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台灣的公共服務，須要用錢的地方太多：老人長期照護 </a:t>
            </a:r>
            <a:r>
              <a:rPr lang="en-US" altLang="zh-TW" sz="3599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/ </a:t>
            </a:r>
            <a:r>
              <a:rPr lang="zh-TW" altLang="en-US" sz="3599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健保 </a:t>
            </a:r>
            <a:r>
              <a:rPr lang="en-US" altLang="zh-TW" sz="3599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/ </a:t>
            </a:r>
            <a:r>
              <a:rPr lang="zh-TW" altLang="en-US" sz="3599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治山治海治河以因應全球暖化 </a:t>
            </a:r>
            <a:r>
              <a:rPr lang="en-US" altLang="zh-TW" sz="3599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/ </a:t>
            </a:r>
            <a:r>
              <a:rPr lang="zh-TW" altLang="en-US" sz="3599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分擔新生兒的生育與照顧負擔 </a:t>
            </a:r>
            <a:r>
              <a:rPr lang="en-US" altLang="zh-TW" sz="3599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/ </a:t>
            </a:r>
            <a:r>
              <a:rPr lang="zh-TW" altLang="en-US" sz="3599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全民國防防習近平</a:t>
            </a:r>
            <a:r>
              <a:rPr lang="en-US" altLang="zh-TW" sz="3599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…</a:t>
            </a:r>
          </a:p>
          <a:p>
            <a:pPr marL="571500" indent="-571500" algn="l">
              <a:lnSpc>
                <a:spcPts val="4679"/>
              </a:lnSpc>
              <a:buFont typeface="Arial" panose="020B0604020202020204" pitchFamily="34" charset="0"/>
              <a:buChar char="•"/>
            </a:pPr>
            <a:r>
              <a:rPr lang="zh-TW" altLang="en-US" sz="3599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政府欠的錢又太多：</a:t>
            </a:r>
            <a:endParaRPr lang="en-US" altLang="zh-TW" sz="3599" b="1" dirty="0">
              <a:solidFill>
                <a:srgbClr val="E1536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marL="1200150" lvl="1" indent="-742950">
              <a:lnSpc>
                <a:spcPts val="4679"/>
              </a:lnSpc>
              <a:buFont typeface="+mj-lt"/>
              <a:buAutoNum type="arabicPeriod"/>
            </a:pPr>
            <a:r>
              <a:rPr lang="zh-TW" altLang="en-US" sz="3599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長期隱性負債超過 </a:t>
            </a:r>
            <a:r>
              <a:rPr lang="en-US" altLang="zh-TW" sz="3599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20 </a:t>
            </a:r>
            <a:r>
              <a:rPr lang="zh-TW" altLang="en-US" sz="3599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兆</a:t>
            </a:r>
            <a:endParaRPr lang="en-US" altLang="zh-TW" sz="3599" b="1" dirty="0">
              <a:solidFill>
                <a:srgbClr val="E1536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marL="1200150" lvl="1" indent="-742950">
              <a:lnSpc>
                <a:spcPts val="4679"/>
              </a:lnSpc>
              <a:buFont typeface="+mj-lt"/>
              <a:buAutoNum type="arabicPeriod"/>
            </a:pPr>
            <a:r>
              <a:rPr lang="zh-TW" altLang="en-US" sz="3599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短期顯性負債正往 </a:t>
            </a:r>
            <a:r>
              <a:rPr lang="en-US" altLang="zh-TW" sz="3599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6 </a:t>
            </a:r>
            <a:r>
              <a:rPr lang="zh-TW" altLang="en-US" sz="3599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兆走</a:t>
            </a:r>
            <a:endParaRPr lang="en-US" sz="3599" b="1" dirty="0">
              <a:solidFill>
                <a:srgbClr val="E1536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D15C443-6181-407D-8338-69A3082B200E}"/>
              </a:ext>
            </a:extLst>
          </p:cNvPr>
          <p:cNvSpPr txBox="1"/>
          <p:nvPr/>
        </p:nvSpPr>
        <p:spPr>
          <a:xfrm>
            <a:off x="10229328" y="2563723"/>
            <a:ext cx="6763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>
                <a:solidFill>
                  <a:srgbClr val="C00000"/>
                </a:solidFill>
                <a:latin typeface="Noto Sans T Chinese Bold" panose="02020500000000000000" charset="-120"/>
                <a:ea typeface="Noto Sans T Chinese Bold" panose="02020500000000000000" charset="-120"/>
              </a:rPr>
              <a:t>立法院在幹什麼？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FE1A0F66-58CD-4C3C-A213-46DAC190D4CA}"/>
              </a:ext>
            </a:extLst>
          </p:cNvPr>
          <p:cNvSpPr txBox="1"/>
          <p:nvPr/>
        </p:nvSpPr>
        <p:spPr>
          <a:xfrm>
            <a:off x="10030808" y="4405686"/>
            <a:ext cx="7114192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zh-TW" altLang="en-US" sz="4000" dirty="0">
                <a:solidFill>
                  <a:srgbClr val="C00000"/>
                </a:solidFill>
                <a:latin typeface="Noto Sans T Chinese Bold" panose="02020500000000000000" charset="-120"/>
                <a:ea typeface="Noto Sans T Chinese Bold" panose="02020500000000000000" charset="-120"/>
              </a:rPr>
              <a:t>每人發一萬</a:t>
            </a:r>
            <a:endParaRPr lang="en-US" altLang="zh-TW" sz="4000" dirty="0">
              <a:solidFill>
                <a:srgbClr val="C00000"/>
              </a:solidFill>
              <a:latin typeface="Noto Sans T Chinese Bold" panose="02020500000000000000" charset="-120"/>
              <a:ea typeface="Noto Sans T Chinese Bold" panose="02020500000000000000" charset="-120"/>
            </a:endParaRP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zh-TW" altLang="en-US" sz="4000" dirty="0">
                <a:solidFill>
                  <a:srgbClr val="C00000"/>
                </a:solidFill>
                <a:latin typeface="Noto Sans T Chinese Bold" panose="02020500000000000000" charset="-120"/>
                <a:ea typeface="Noto Sans T Chinese Bold" panose="02020500000000000000" charset="-120"/>
              </a:rPr>
              <a:t>年齡滿</a:t>
            </a:r>
            <a:r>
              <a:rPr lang="en-US" altLang="zh-TW" sz="4000" dirty="0">
                <a:solidFill>
                  <a:srgbClr val="C00000"/>
                </a:solidFill>
                <a:latin typeface="Noto Sans T Chinese Bold" panose="02020500000000000000" charset="-120"/>
                <a:ea typeface="Noto Sans T Chinese Bold" panose="02020500000000000000" charset="-120"/>
              </a:rPr>
              <a:t>80</a:t>
            </a:r>
            <a:r>
              <a:rPr lang="zh-TW" altLang="en-US" sz="4000" dirty="0">
                <a:solidFill>
                  <a:srgbClr val="C00000"/>
                </a:solidFill>
                <a:latin typeface="Noto Sans T Chinese Bold" panose="02020500000000000000" charset="-120"/>
                <a:ea typeface="Noto Sans T Chinese Bold" panose="02020500000000000000" charset="-120"/>
              </a:rPr>
              <a:t>歲以上，免巴氏量表，讓真正有需要的老人，更難找到或留下外籍看護工人力</a:t>
            </a:r>
            <a:endParaRPr lang="en-US" altLang="zh-TW" sz="4000" dirty="0">
              <a:solidFill>
                <a:srgbClr val="C00000"/>
              </a:solidFill>
              <a:latin typeface="Noto Sans T Chinese Bold" panose="02020500000000000000" charset="-120"/>
              <a:ea typeface="Noto Sans T Chinese Bold" panose="02020500000000000000" charset="-120"/>
            </a:endParaRP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zh-TW" altLang="en-US" sz="4000" dirty="0">
                <a:solidFill>
                  <a:srgbClr val="C00000"/>
                </a:solidFill>
                <a:latin typeface="Noto Sans T Chinese Bold" panose="02020500000000000000" charset="-120"/>
                <a:ea typeface="Noto Sans T Chinese Bold" panose="02020500000000000000" charset="-120"/>
              </a:rPr>
              <a:t>喊停年金改革</a:t>
            </a:r>
            <a:endParaRPr lang="en-US" altLang="zh-TW" sz="4000" dirty="0">
              <a:solidFill>
                <a:srgbClr val="C00000"/>
              </a:solidFill>
              <a:latin typeface="Noto Sans T Chinese Bold" panose="02020500000000000000" charset="-120"/>
              <a:ea typeface="Noto Sans T Chinese Bold" panose="02020500000000000000" charset="-120"/>
            </a:endParaRPr>
          </a:p>
          <a:p>
            <a:pPr marL="514350" indent="-514350">
              <a:buFont typeface="+mj-lt"/>
              <a:buAutoNum type="arabicPeriod"/>
            </a:pPr>
            <a:endParaRPr lang="zh-TW" altLang="en-US" sz="3200" dirty="0">
              <a:solidFill>
                <a:srgbClr val="FF0000"/>
              </a:solidFill>
              <a:latin typeface="Noto Sans T Chinese Bold" panose="02020500000000000000" charset="-120"/>
              <a:ea typeface="Noto Sans T Chinese Bold" panose="02020500000000000000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9463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354" r="-1468" b="-560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5495" y="657204"/>
            <a:ext cx="16445245" cy="1906519"/>
            <a:chOff x="0" y="0"/>
            <a:chExt cx="5999270" cy="695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99270" cy="695503"/>
            </a:xfrm>
            <a:custGeom>
              <a:avLst/>
              <a:gdLst/>
              <a:ahLst/>
              <a:cxnLst/>
              <a:rect l="l" t="t" r="r" b="b"/>
              <a:pathLst>
                <a:path w="5999270" h="695503">
                  <a:moveTo>
                    <a:pt x="0" y="0"/>
                  </a:moveTo>
                  <a:lnTo>
                    <a:pt x="5999270" y="0"/>
                  </a:lnTo>
                  <a:lnTo>
                    <a:pt x="5999270" y="695503"/>
                  </a:lnTo>
                  <a:lnTo>
                    <a:pt x="0" y="69550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26069" y="2915205"/>
            <a:ext cx="8358265" cy="5768744"/>
            <a:chOff x="0" y="0"/>
            <a:chExt cx="3049118" cy="21044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49118" cy="2104453"/>
            </a:xfrm>
            <a:custGeom>
              <a:avLst/>
              <a:gdLst/>
              <a:ahLst/>
              <a:cxnLst/>
              <a:rect l="l" t="t" r="r" b="b"/>
              <a:pathLst>
                <a:path w="3049118" h="2104453">
                  <a:moveTo>
                    <a:pt x="0" y="0"/>
                  </a:moveTo>
                  <a:lnTo>
                    <a:pt x="3049118" y="0"/>
                  </a:lnTo>
                  <a:lnTo>
                    <a:pt x="3049118" y="2104453"/>
                  </a:lnTo>
                  <a:lnTo>
                    <a:pt x="0" y="210445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 rot="-203414">
            <a:off x="16137868" y="4585735"/>
            <a:ext cx="417336" cy="598331"/>
          </a:xfrm>
          <a:custGeom>
            <a:avLst/>
            <a:gdLst/>
            <a:ahLst/>
            <a:cxnLst/>
            <a:rect l="l" t="t" r="r" b="b"/>
            <a:pathLst>
              <a:path w="417336" h="598331">
                <a:moveTo>
                  <a:pt x="0" y="0"/>
                </a:moveTo>
                <a:lnTo>
                  <a:pt x="417336" y="0"/>
                </a:lnTo>
                <a:lnTo>
                  <a:pt x="417336" y="598330"/>
                </a:lnTo>
                <a:lnTo>
                  <a:pt x="0" y="598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908900" y="3235000"/>
            <a:ext cx="121908" cy="12190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055579" y="7995212"/>
            <a:ext cx="121908" cy="121908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-1276562" y="-156776"/>
            <a:ext cx="6732164" cy="1627960"/>
          </a:xfrm>
          <a:custGeom>
            <a:avLst/>
            <a:gdLst/>
            <a:ahLst/>
            <a:cxnLst/>
            <a:rect l="l" t="t" r="r" b="b"/>
            <a:pathLst>
              <a:path w="6732164" h="1627960">
                <a:moveTo>
                  <a:pt x="0" y="0"/>
                </a:moveTo>
                <a:lnTo>
                  <a:pt x="6732164" y="0"/>
                </a:lnTo>
                <a:lnTo>
                  <a:pt x="6732164" y="1627960"/>
                </a:lnTo>
                <a:lnTo>
                  <a:pt x="0" y="16279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03414">
            <a:off x="11489227" y="4583034"/>
            <a:ext cx="321948" cy="461574"/>
          </a:xfrm>
          <a:custGeom>
            <a:avLst/>
            <a:gdLst/>
            <a:ahLst/>
            <a:cxnLst/>
            <a:rect l="l" t="t" r="r" b="b"/>
            <a:pathLst>
              <a:path w="321948" h="461574">
                <a:moveTo>
                  <a:pt x="0" y="0"/>
                </a:moveTo>
                <a:lnTo>
                  <a:pt x="321948" y="0"/>
                </a:lnTo>
                <a:lnTo>
                  <a:pt x="321948" y="461575"/>
                </a:lnTo>
                <a:lnTo>
                  <a:pt x="0" y="461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78358">
            <a:off x="14011378" y="8971380"/>
            <a:ext cx="4670317" cy="1469027"/>
          </a:xfrm>
          <a:custGeom>
            <a:avLst/>
            <a:gdLst/>
            <a:ahLst/>
            <a:cxnLst/>
            <a:rect l="l" t="t" r="r" b="b"/>
            <a:pathLst>
              <a:path w="4670317" h="1469027">
                <a:moveTo>
                  <a:pt x="0" y="0"/>
                </a:moveTo>
                <a:lnTo>
                  <a:pt x="4670317" y="0"/>
                </a:lnTo>
                <a:lnTo>
                  <a:pt x="4670317" y="1469027"/>
                </a:lnTo>
                <a:lnTo>
                  <a:pt x="0" y="14690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430335" y="1033067"/>
            <a:ext cx="13395565" cy="100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0"/>
              </a:lnSpc>
            </a:pPr>
            <a:r>
              <a:rPr lang="zh-TW" altLang="en-US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改變制度，改善治理</a:t>
            </a:r>
            <a:r>
              <a:rPr lang="en-US" altLang="zh-TW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(</a:t>
            </a:r>
            <a:r>
              <a:rPr lang="zh-TW" altLang="en-US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三</a:t>
            </a:r>
            <a:r>
              <a:rPr lang="en-US" altLang="zh-TW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)</a:t>
            </a:r>
            <a:endParaRPr lang="en-US" sz="6900" dirty="0">
              <a:solidFill>
                <a:srgbClr val="003EA8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05495" y="2939586"/>
            <a:ext cx="8009905" cy="5323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8000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改變制度，改善治理，是在幫肋我們每一個人。</a:t>
            </a:r>
            <a:endParaRPr lang="en-US" sz="8000" b="1" dirty="0">
              <a:solidFill>
                <a:srgbClr val="E1536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FE1A0F66-58CD-4C3C-A213-46DAC190D4CA}"/>
              </a:ext>
            </a:extLst>
          </p:cNvPr>
          <p:cNvSpPr txBox="1"/>
          <p:nvPr/>
        </p:nvSpPr>
        <p:spPr>
          <a:xfrm>
            <a:off x="10030808" y="2866329"/>
            <a:ext cx="7114192" cy="5469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6000" dirty="0">
                <a:solidFill>
                  <a:srgbClr val="FF0000"/>
                </a:solidFill>
                <a:latin typeface="Noto Sans T Chinese Bold" panose="02020500000000000000" charset="-120"/>
                <a:ea typeface="Noto Sans T Chinese Bold" panose="02020500000000000000" charset="-120"/>
              </a:rPr>
              <a:t>對我們百姓來說：政策的輸贏最大，比一</a:t>
            </a:r>
            <a:r>
              <a:rPr lang="zh-TW" altLang="en-US" sz="6000">
                <a:solidFill>
                  <a:srgbClr val="FF0000"/>
                </a:solidFill>
                <a:latin typeface="Noto Sans T Chinese Bold" panose="02020500000000000000" charset="-120"/>
                <a:ea typeface="Noto Sans T Chinese Bold" panose="02020500000000000000" charset="-120"/>
              </a:rPr>
              <a:t>單生意大很多、</a:t>
            </a:r>
            <a:r>
              <a:rPr lang="zh-TW" altLang="en-US" sz="6000" dirty="0">
                <a:solidFill>
                  <a:srgbClr val="FF0000"/>
                </a:solidFill>
                <a:latin typeface="Noto Sans T Chinese Bold" panose="02020500000000000000" charset="-120"/>
                <a:ea typeface="Noto Sans T Chinese Bold" panose="02020500000000000000" charset="-120"/>
              </a:rPr>
              <a:t>比一年</a:t>
            </a:r>
            <a:r>
              <a:rPr lang="zh-TW" altLang="en-US" sz="6000">
                <a:solidFill>
                  <a:srgbClr val="FF0000"/>
                </a:solidFill>
                <a:latin typeface="Noto Sans T Chinese Bold" panose="02020500000000000000" charset="-120"/>
                <a:ea typeface="Noto Sans T Chinese Bold" panose="02020500000000000000" charset="-120"/>
              </a:rPr>
              <a:t>的收入都大得多。</a:t>
            </a:r>
            <a:endParaRPr lang="zh-TW" altLang="en-US" sz="6000" dirty="0">
              <a:solidFill>
                <a:srgbClr val="FF0000"/>
              </a:solidFill>
              <a:latin typeface="Noto Sans T Chinese Bold" panose="02020500000000000000" charset="-120"/>
              <a:ea typeface="Noto Sans T Chinese Bold" panose="02020500000000000000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0584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354" r="-1468" b="-560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5495" y="657204"/>
            <a:ext cx="16445245" cy="1906519"/>
            <a:chOff x="0" y="0"/>
            <a:chExt cx="5999270" cy="695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99270" cy="695503"/>
            </a:xfrm>
            <a:custGeom>
              <a:avLst/>
              <a:gdLst/>
              <a:ahLst/>
              <a:cxnLst/>
              <a:rect l="l" t="t" r="r" b="b"/>
              <a:pathLst>
                <a:path w="5999270" h="695503">
                  <a:moveTo>
                    <a:pt x="0" y="0"/>
                  </a:moveTo>
                  <a:lnTo>
                    <a:pt x="5999270" y="0"/>
                  </a:lnTo>
                  <a:lnTo>
                    <a:pt x="5999270" y="695503"/>
                  </a:lnTo>
                  <a:lnTo>
                    <a:pt x="0" y="69550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26069" y="2915205"/>
            <a:ext cx="8358265" cy="5768744"/>
            <a:chOff x="0" y="0"/>
            <a:chExt cx="3049118" cy="21044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49118" cy="2104453"/>
            </a:xfrm>
            <a:custGeom>
              <a:avLst/>
              <a:gdLst/>
              <a:ahLst/>
              <a:cxnLst/>
              <a:rect l="l" t="t" r="r" b="b"/>
              <a:pathLst>
                <a:path w="3049118" h="2104453">
                  <a:moveTo>
                    <a:pt x="0" y="0"/>
                  </a:moveTo>
                  <a:lnTo>
                    <a:pt x="3049118" y="0"/>
                  </a:lnTo>
                  <a:lnTo>
                    <a:pt x="3049118" y="2104453"/>
                  </a:lnTo>
                  <a:lnTo>
                    <a:pt x="0" y="210445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 rot="-203414">
            <a:off x="16137868" y="4585735"/>
            <a:ext cx="417336" cy="598331"/>
          </a:xfrm>
          <a:custGeom>
            <a:avLst/>
            <a:gdLst/>
            <a:ahLst/>
            <a:cxnLst/>
            <a:rect l="l" t="t" r="r" b="b"/>
            <a:pathLst>
              <a:path w="417336" h="598331">
                <a:moveTo>
                  <a:pt x="0" y="0"/>
                </a:moveTo>
                <a:lnTo>
                  <a:pt x="417336" y="0"/>
                </a:lnTo>
                <a:lnTo>
                  <a:pt x="417336" y="598330"/>
                </a:lnTo>
                <a:lnTo>
                  <a:pt x="0" y="598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908900" y="3235000"/>
            <a:ext cx="121908" cy="12190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055579" y="7995212"/>
            <a:ext cx="121908" cy="121908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-1276562" y="-156776"/>
            <a:ext cx="6732164" cy="1627960"/>
          </a:xfrm>
          <a:custGeom>
            <a:avLst/>
            <a:gdLst/>
            <a:ahLst/>
            <a:cxnLst/>
            <a:rect l="l" t="t" r="r" b="b"/>
            <a:pathLst>
              <a:path w="6732164" h="1627960">
                <a:moveTo>
                  <a:pt x="0" y="0"/>
                </a:moveTo>
                <a:lnTo>
                  <a:pt x="6732164" y="0"/>
                </a:lnTo>
                <a:lnTo>
                  <a:pt x="6732164" y="1627960"/>
                </a:lnTo>
                <a:lnTo>
                  <a:pt x="0" y="16279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03414">
            <a:off x="11489227" y="4583034"/>
            <a:ext cx="321948" cy="461574"/>
          </a:xfrm>
          <a:custGeom>
            <a:avLst/>
            <a:gdLst/>
            <a:ahLst/>
            <a:cxnLst/>
            <a:rect l="l" t="t" r="r" b="b"/>
            <a:pathLst>
              <a:path w="321948" h="461574">
                <a:moveTo>
                  <a:pt x="0" y="0"/>
                </a:moveTo>
                <a:lnTo>
                  <a:pt x="321948" y="0"/>
                </a:lnTo>
                <a:lnTo>
                  <a:pt x="321948" y="461575"/>
                </a:lnTo>
                <a:lnTo>
                  <a:pt x="0" y="461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78358">
            <a:off x="14011378" y="8971380"/>
            <a:ext cx="4670317" cy="1469027"/>
          </a:xfrm>
          <a:custGeom>
            <a:avLst/>
            <a:gdLst/>
            <a:ahLst/>
            <a:cxnLst/>
            <a:rect l="l" t="t" r="r" b="b"/>
            <a:pathLst>
              <a:path w="4670317" h="1469027">
                <a:moveTo>
                  <a:pt x="0" y="0"/>
                </a:moveTo>
                <a:lnTo>
                  <a:pt x="4670317" y="0"/>
                </a:lnTo>
                <a:lnTo>
                  <a:pt x="4670317" y="1469027"/>
                </a:lnTo>
                <a:lnTo>
                  <a:pt x="0" y="14690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430335" y="1033067"/>
            <a:ext cx="13395565" cy="100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0"/>
              </a:lnSpc>
            </a:pPr>
            <a:r>
              <a:rPr lang="zh-TW" altLang="en-US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改變制度，改善治理</a:t>
            </a:r>
            <a:r>
              <a:rPr lang="en-US" altLang="zh-TW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(</a:t>
            </a:r>
            <a:r>
              <a:rPr lang="zh-TW" altLang="en-US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四</a:t>
            </a:r>
            <a:r>
              <a:rPr lang="en-US" altLang="zh-TW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)</a:t>
            </a:r>
            <a:endParaRPr lang="en-US" sz="6900" dirty="0">
              <a:solidFill>
                <a:srgbClr val="003EA8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05495" y="2939586"/>
            <a:ext cx="7860405" cy="5057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7600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大家可以一起出錢出力，去改變制度，改善治理</a:t>
            </a:r>
            <a:endParaRPr lang="en-US" sz="7600" b="1" dirty="0">
              <a:solidFill>
                <a:srgbClr val="E1536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FE1A0F66-58CD-4C3C-A213-46DAC190D4CA}"/>
              </a:ext>
            </a:extLst>
          </p:cNvPr>
          <p:cNvSpPr txBox="1"/>
          <p:nvPr/>
        </p:nvSpPr>
        <p:spPr>
          <a:xfrm>
            <a:off x="10030808" y="2866329"/>
            <a:ext cx="7114192" cy="6007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6600" dirty="0">
                <a:solidFill>
                  <a:srgbClr val="FF0000"/>
                </a:solidFill>
                <a:latin typeface="Noto Sans T Chinese Bold" panose="02020500000000000000" charset="-120"/>
                <a:ea typeface="Noto Sans T Chinese Bold" panose="02020500000000000000" charset="-120"/>
              </a:rPr>
              <a:t>過去四十年來，振鐸和解嚴社運世代的眾多友人們，就 是一路這樣子做的</a:t>
            </a:r>
          </a:p>
        </p:txBody>
      </p:sp>
    </p:spTree>
    <p:extLst>
      <p:ext uri="{BB962C8B-B14F-4D97-AF65-F5344CB8AC3E}">
        <p14:creationId xmlns:p14="http://schemas.microsoft.com/office/powerpoint/2010/main" val="1193489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354" r="-1468" b="-560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5495" y="657204"/>
            <a:ext cx="16445245" cy="1906519"/>
            <a:chOff x="0" y="0"/>
            <a:chExt cx="5999270" cy="695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99270" cy="695503"/>
            </a:xfrm>
            <a:custGeom>
              <a:avLst/>
              <a:gdLst/>
              <a:ahLst/>
              <a:cxnLst/>
              <a:rect l="l" t="t" r="r" b="b"/>
              <a:pathLst>
                <a:path w="5999270" h="695503">
                  <a:moveTo>
                    <a:pt x="0" y="0"/>
                  </a:moveTo>
                  <a:lnTo>
                    <a:pt x="5999270" y="0"/>
                  </a:lnTo>
                  <a:lnTo>
                    <a:pt x="5999270" y="695503"/>
                  </a:lnTo>
                  <a:lnTo>
                    <a:pt x="0" y="69550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26069" y="2915205"/>
            <a:ext cx="8358265" cy="5768744"/>
            <a:chOff x="0" y="0"/>
            <a:chExt cx="3049118" cy="21044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49118" cy="2104453"/>
            </a:xfrm>
            <a:custGeom>
              <a:avLst/>
              <a:gdLst/>
              <a:ahLst/>
              <a:cxnLst/>
              <a:rect l="l" t="t" r="r" b="b"/>
              <a:pathLst>
                <a:path w="3049118" h="2104453">
                  <a:moveTo>
                    <a:pt x="0" y="0"/>
                  </a:moveTo>
                  <a:lnTo>
                    <a:pt x="3049118" y="0"/>
                  </a:lnTo>
                  <a:lnTo>
                    <a:pt x="3049118" y="2104453"/>
                  </a:lnTo>
                  <a:lnTo>
                    <a:pt x="0" y="210445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 rot="-203414">
            <a:off x="16137868" y="4585735"/>
            <a:ext cx="417336" cy="598331"/>
          </a:xfrm>
          <a:custGeom>
            <a:avLst/>
            <a:gdLst/>
            <a:ahLst/>
            <a:cxnLst/>
            <a:rect l="l" t="t" r="r" b="b"/>
            <a:pathLst>
              <a:path w="417336" h="598331">
                <a:moveTo>
                  <a:pt x="0" y="0"/>
                </a:moveTo>
                <a:lnTo>
                  <a:pt x="417336" y="0"/>
                </a:lnTo>
                <a:lnTo>
                  <a:pt x="417336" y="598330"/>
                </a:lnTo>
                <a:lnTo>
                  <a:pt x="0" y="598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908900" y="3235000"/>
            <a:ext cx="121908" cy="12190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055579" y="7995212"/>
            <a:ext cx="121908" cy="121908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-1276562" y="-156776"/>
            <a:ext cx="6732164" cy="1627960"/>
          </a:xfrm>
          <a:custGeom>
            <a:avLst/>
            <a:gdLst/>
            <a:ahLst/>
            <a:cxnLst/>
            <a:rect l="l" t="t" r="r" b="b"/>
            <a:pathLst>
              <a:path w="6732164" h="1627960">
                <a:moveTo>
                  <a:pt x="0" y="0"/>
                </a:moveTo>
                <a:lnTo>
                  <a:pt x="6732164" y="0"/>
                </a:lnTo>
                <a:lnTo>
                  <a:pt x="6732164" y="1627960"/>
                </a:lnTo>
                <a:lnTo>
                  <a:pt x="0" y="16279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03414">
            <a:off x="11489227" y="4583034"/>
            <a:ext cx="321948" cy="461574"/>
          </a:xfrm>
          <a:custGeom>
            <a:avLst/>
            <a:gdLst/>
            <a:ahLst/>
            <a:cxnLst/>
            <a:rect l="l" t="t" r="r" b="b"/>
            <a:pathLst>
              <a:path w="321948" h="461574">
                <a:moveTo>
                  <a:pt x="0" y="0"/>
                </a:moveTo>
                <a:lnTo>
                  <a:pt x="321948" y="0"/>
                </a:lnTo>
                <a:lnTo>
                  <a:pt x="321948" y="461575"/>
                </a:lnTo>
                <a:lnTo>
                  <a:pt x="0" y="461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78358">
            <a:off x="14011378" y="8971380"/>
            <a:ext cx="4670317" cy="1469027"/>
          </a:xfrm>
          <a:custGeom>
            <a:avLst/>
            <a:gdLst/>
            <a:ahLst/>
            <a:cxnLst/>
            <a:rect l="l" t="t" r="r" b="b"/>
            <a:pathLst>
              <a:path w="4670317" h="1469027">
                <a:moveTo>
                  <a:pt x="0" y="0"/>
                </a:moveTo>
                <a:lnTo>
                  <a:pt x="4670317" y="0"/>
                </a:lnTo>
                <a:lnTo>
                  <a:pt x="4670317" y="1469027"/>
                </a:lnTo>
                <a:lnTo>
                  <a:pt x="0" y="14690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430335" y="1033067"/>
            <a:ext cx="13395565" cy="100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0"/>
              </a:lnSpc>
            </a:pPr>
            <a:r>
              <a:rPr lang="zh-TW" altLang="en-US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改變制度，改善治理</a:t>
            </a:r>
            <a:r>
              <a:rPr lang="en-US" altLang="zh-TW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(</a:t>
            </a:r>
            <a:r>
              <a:rPr lang="zh-TW" altLang="en-US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五</a:t>
            </a:r>
            <a:r>
              <a:rPr lang="en-US" altLang="zh-TW" sz="6900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)</a:t>
            </a:r>
            <a:endParaRPr lang="en-US" sz="6900" dirty="0">
              <a:solidFill>
                <a:srgbClr val="003EA8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05495" y="2939586"/>
            <a:ext cx="7860405" cy="6017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ts val="4200"/>
              </a:spcBef>
            </a:pPr>
            <a:r>
              <a:rPr lang="zh-TW" altLang="en-US" sz="7600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生而不有，為而不恃，長而不宰</a:t>
            </a:r>
            <a:endParaRPr lang="en-US" altLang="zh-TW" sz="7600" b="1">
              <a:solidFill>
                <a:srgbClr val="E1536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algn="l">
              <a:spcBef>
                <a:spcPts val="3000"/>
              </a:spcBef>
            </a:pPr>
            <a:br>
              <a:rPr lang="en-US" altLang="zh-TW" sz="7600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</a:br>
            <a:r>
              <a:rPr lang="zh-TW" altLang="en-US" sz="4000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魅力所在</a:t>
            </a:r>
            <a:endParaRPr lang="en-US" sz="4000" b="1" dirty="0">
              <a:solidFill>
                <a:srgbClr val="E1536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algn="l"/>
            <a:r>
              <a:rPr lang="zh-TW" altLang="en-US" sz="8800" b="1" dirty="0">
                <a:solidFill>
                  <a:srgbClr val="E1536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反賊，野生動物</a:t>
            </a:r>
            <a:endParaRPr lang="en-US" sz="8800" b="1" dirty="0">
              <a:solidFill>
                <a:srgbClr val="E1536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FE1A0F66-58CD-4C3C-A213-46DAC190D4CA}"/>
              </a:ext>
            </a:extLst>
          </p:cNvPr>
          <p:cNvSpPr txBox="1"/>
          <p:nvPr/>
        </p:nvSpPr>
        <p:spPr>
          <a:xfrm>
            <a:off x="9691969" y="2866329"/>
            <a:ext cx="7658771" cy="5844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5400"/>
              </a:spcBef>
            </a:pPr>
            <a:r>
              <a:rPr lang="zh-TW" altLang="en-US" sz="6600" dirty="0">
                <a:solidFill>
                  <a:srgbClr val="FF0000"/>
                </a:solidFill>
                <a:latin typeface="Noto Sans T Chinese Bold" panose="02020500000000000000" charset="-120"/>
                <a:ea typeface="Noto Sans T Chinese Bold" panose="02020500000000000000" charset="-120"/>
              </a:rPr>
              <a:t>行於所當行，止於所不可不止</a:t>
            </a:r>
            <a:br>
              <a:rPr lang="en-US" altLang="zh-TW" sz="6600" dirty="0">
                <a:solidFill>
                  <a:srgbClr val="FF0000"/>
                </a:solidFill>
                <a:latin typeface="Noto Sans T Chinese Bold" panose="02020500000000000000" charset="-120"/>
                <a:ea typeface="Noto Sans T Chinese Bold" panose="02020500000000000000" charset="-120"/>
              </a:rPr>
            </a:br>
            <a:r>
              <a:rPr lang="zh-TW" altLang="en-US" sz="6600" dirty="0">
                <a:solidFill>
                  <a:srgbClr val="FF0000"/>
                </a:solidFill>
                <a:latin typeface="Noto Sans T Chinese Bold" panose="02020500000000000000" charset="-120"/>
                <a:ea typeface="Noto Sans T Chinese Bold" panose="02020500000000000000" charset="-120"/>
              </a:rPr>
              <a:t>安得廣廈千萬間</a:t>
            </a:r>
            <a:r>
              <a:rPr lang="zh-TW" altLang="en-US" sz="5800" dirty="0">
                <a:solidFill>
                  <a:srgbClr val="FF0000"/>
                </a:solidFill>
                <a:latin typeface="Noto Sans T Chinese Bold" panose="02020500000000000000" charset="-120"/>
                <a:ea typeface="Noto Sans T Chinese Bold" panose="02020500000000000000" charset="-120"/>
              </a:rPr>
              <a:t>，大庇天下寒士盡歡顏</a:t>
            </a:r>
          </a:p>
        </p:txBody>
      </p:sp>
    </p:spTree>
    <p:extLst>
      <p:ext uri="{BB962C8B-B14F-4D97-AF65-F5344CB8AC3E}">
        <p14:creationId xmlns:p14="http://schemas.microsoft.com/office/powerpoint/2010/main" val="1783639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354" r="-1468" b="-560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19294" y="4536975"/>
            <a:ext cx="15795020" cy="3895194"/>
            <a:chOff x="0" y="0"/>
            <a:chExt cx="5762066" cy="14209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62066" cy="1420977"/>
            </a:xfrm>
            <a:custGeom>
              <a:avLst/>
              <a:gdLst/>
              <a:ahLst/>
              <a:cxnLst/>
              <a:rect l="l" t="t" r="r" b="b"/>
              <a:pathLst>
                <a:path w="5762066" h="1420977">
                  <a:moveTo>
                    <a:pt x="0" y="0"/>
                  </a:moveTo>
                  <a:lnTo>
                    <a:pt x="5762066" y="0"/>
                  </a:lnTo>
                  <a:lnTo>
                    <a:pt x="5762066" y="1420977"/>
                  </a:lnTo>
                  <a:lnTo>
                    <a:pt x="0" y="142097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19294" y="657204"/>
            <a:ext cx="15795020" cy="3535020"/>
            <a:chOff x="0" y="0"/>
            <a:chExt cx="5762066" cy="12895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62066" cy="1289585"/>
            </a:xfrm>
            <a:custGeom>
              <a:avLst/>
              <a:gdLst/>
              <a:ahLst/>
              <a:cxnLst/>
              <a:rect l="l" t="t" r="r" b="b"/>
              <a:pathLst>
                <a:path w="5762066" h="1289585">
                  <a:moveTo>
                    <a:pt x="0" y="0"/>
                  </a:moveTo>
                  <a:lnTo>
                    <a:pt x="5762066" y="0"/>
                  </a:lnTo>
                  <a:lnTo>
                    <a:pt x="5762066" y="1289585"/>
                  </a:lnTo>
                  <a:lnTo>
                    <a:pt x="0" y="128958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 flipH="1">
            <a:off x="14972495" y="7296334"/>
            <a:ext cx="5533751" cy="1961966"/>
          </a:xfrm>
          <a:custGeom>
            <a:avLst/>
            <a:gdLst/>
            <a:ahLst/>
            <a:cxnLst/>
            <a:rect l="l" t="t" r="r" b="b"/>
            <a:pathLst>
              <a:path w="5533751" h="1961966">
                <a:moveTo>
                  <a:pt x="5533751" y="0"/>
                </a:moveTo>
                <a:lnTo>
                  <a:pt x="0" y="0"/>
                </a:lnTo>
                <a:lnTo>
                  <a:pt x="0" y="1961966"/>
                </a:lnTo>
                <a:lnTo>
                  <a:pt x="5533751" y="1961966"/>
                </a:lnTo>
                <a:lnTo>
                  <a:pt x="553375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218246" y="7296334"/>
            <a:ext cx="5533751" cy="1961966"/>
          </a:xfrm>
          <a:custGeom>
            <a:avLst/>
            <a:gdLst/>
            <a:ahLst/>
            <a:cxnLst/>
            <a:rect l="l" t="t" r="r" b="b"/>
            <a:pathLst>
              <a:path w="5533751" h="1961966">
                <a:moveTo>
                  <a:pt x="0" y="0"/>
                </a:moveTo>
                <a:lnTo>
                  <a:pt x="5533751" y="0"/>
                </a:lnTo>
                <a:lnTo>
                  <a:pt x="5533751" y="1961966"/>
                </a:lnTo>
                <a:lnTo>
                  <a:pt x="0" y="1961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657600" y="4695620"/>
            <a:ext cx="11855844" cy="4178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0"/>
              </a:lnSpc>
            </a:pPr>
            <a:r>
              <a:rPr lang="en-US" sz="3600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老盤局</a:t>
            </a:r>
            <a:r>
              <a:rPr lang="en-US" sz="3600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(</a:t>
            </a:r>
            <a:r>
              <a:rPr lang="en-US" sz="3600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台灣戒嚴</a:t>
            </a:r>
            <a:r>
              <a:rPr lang="en-US" sz="3600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)</a:t>
            </a:r>
          </a:p>
          <a:p>
            <a:pPr marL="777240" lvl="1" indent="-388620" algn="l">
              <a:lnSpc>
                <a:spcPts val="4680"/>
              </a:lnSpc>
              <a:buAutoNum type="arabicPeriod"/>
            </a:pPr>
            <a:r>
              <a:rPr lang="en-US" sz="3600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教育是精神國防</a:t>
            </a:r>
            <a:endParaRPr lang="en-US" sz="3600" dirty="0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  <a:p>
            <a:pPr marL="777240" lvl="1" indent="-388620" algn="l">
              <a:lnSpc>
                <a:spcPts val="4680"/>
              </a:lnSpc>
              <a:buAutoNum type="arabicPeriod"/>
            </a:pPr>
            <a:r>
              <a:rPr lang="en-US" sz="3600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每個人都有書唸</a:t>
            </a:r>
            <a:endParaRPr lang="en-US" sz="3600" dirty="0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  <a:p>
            <a:pPr marL="777240" lvl="1" indent="-388620" algn="l">
              <a:lnSpc>
                <a:spcPts val="4680"/>
              </a:lnSpc>
              <a:buAutoNum type="arabicPeriod"/>
            </a:pPr>
            <a:r>
              <a:rPr lang="en-US" sz="3600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每個人的就學機會是被規畫</a:t>
            </a:r>
            <a:r>
              <a:rPr lang="en-US" sz="3600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：</a:t>
            </a:r>
          </a:p>
          <a:p>
            <a:pPr marL="1588770" lvl="2" indent="-742950">
              <a:lnSpc>
                <a:spcPts val="4680"/>
              </a:lnSpc>
              <a:buFont typeface="+mj-lt"/>
              <a:buAutoNum type="arabicParenR"/>
            </a:pPr>
            <a:r>
              <a:rPr lang="zh-TW" altLang="en-US" sz="3600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大學的就學機會率被規畫為 </a:t>
            </a:r>
            <a:r>
              <a:rPr lang="en-US" altLang="zh-TW" sz="3600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18%</a:t>
            </a:r>
          </a:p>
          <a:p>
            <a:pPr marL="1588770" lvl="2" indent="-742950">
              <a:lnSpc>
                <a:spcPts val="4680"/>
              </a:lnSpc>
              <a:buFont typeface="+mj-lt"/>
              <a:buAutoNum type="arabicParenR"/>
            </a:pPr>
            <a:r>
              <a:rPr lang="en-US" sz="3600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高中30%，高職70%</a:t>
            </a:r>
          </a:p>
          <a:p>
            <a:pPr marL="777240" lvl="1" indent="-388620" algn="l">
              <a:lnSpc>
                <a:spcPts val="4680"/>
              </a:lnSpc>
              <a:buAutoNum type="arabicPeriod"/>
            </a:pPr>
            <a:r>
              <a:rPr lang="en-US" sz="3600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四大管控鏈</a:t>
            </a:r>
            <a:r>
              <a:rPr lang="zh-TW" altLang="en-US" sz="3600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：師資、教育內容、教育行政、教育財政</a:t>
            </a:r>
            <a:endParaRPr lang="en-US" sz="3600" dirty="0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170659" y="1905602"/>
            <a:ext cx="13892290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499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台灣長期看能變好的基礎優勢（1）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793505" y="3742304"/>
            <a:ext cx="441616" cy="633141"/>
          </a:xfrm>
          <a:custGeom>
            <a:avLst/>
            <a:gdLst/>
            <a:ahLst/>
            <a:cxnLst/>
            <a:rect l="l" t="t" r="r" b="b"/>
            <a:pathLst>
              <a:path w="441616" h="633141">
                <a:moveTo>
                  <a:pt x="0" y="0"/>
                </a:moveTo>
                <a:lnTo>
                  <a:pt x="441616" y="0"/>
                </a:lnTo>
                <a:lnTo>
                  <a:pt x="441616" y="633141"/>
                </a:lnTo>
                <a:lnTo>
                  <a:pt x="0" y="6331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09650" y="1281714"/>
            <a:ext cx="441616" cy="633141"/>
          </a:xfrm>
          <a:custGeom>
            <a:avLst/>
            <a:gdLst/>
            <a:ahLst/>
            <a:cxnLst/>
            <a:rect l="l" t="t" r="r" b="b"/>
            <a:pathLst>
              <a:path w="441616" h="633141">
                <a:moveTo>
                  <a:pt x="0" y="0"/>
                </a:moveTo>
                <a:lnTo>
                  <a:pt x="441616" y="0"/>
                </a:lnTo>
                <a:lnTo>
                  <a:pt x="441616" y="633141"/>
                </a:lnTo>
                <a:lnTo>
                  <a:pt x="0" y="6331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49513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354" r="-1468" b="-560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19294" y="4536975"/>
            <a:ext cx="15795020" cy="3895194"/>
            <a:chOff x="0" y="0"/>
            <a:chExt cx="5762066" cy="14209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62066" cy="1420977"/>
            </a:xfrm>
            <a:custGeom>
              <a:avLst/>
              <a:gdLst/>
              <a:ahLst/>
              <a:cxnLst/>
              <a:rect l="l" t="t" r="r" b="b"/>
              <a:pathLst>
                <a:path w="5762066" h="1420977">
                  <a:moveTo>
                    <a:pt x="0" y="0"/>
                  </a:moveTo>
                  <a:lnTo>
                    <a:pt x="5762066" y="0"/>
                  </a:lnTo>
                  <a:lnTo>
                    <a:pt x="5762066" y="1420977"/>
                  </a:lnTo>
                  <a:lnTo>
                    <a:pt x="0" y="142097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19294" y="657204"/>
            <a:ext cx="15795020" cy="3535020"/>
            <a:chOff x="0" y="0"/>
            <a:chExt cx="5762066" cy="12895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62066" cy="1289585"/>
            </a:xfrm>
            <a:custGeom>
              <a:avLst/>
              <a:gdLst/>
              <a:ahLst/>
              <a:cxnLst/>
              <a:rect l="l" t="t" r="r" b="b"/>
              <a:pathLst>
                <a:path w="5762066" h="1289585">
                  <a:moveTo>
                    <a:pt x="0" y="0"/>
                  </a:moveTo>
                  <a:lnTo>
                    <a:pt x="5762066" y="0"/>
                  </a:lnTo>
                  <a:lnTo>
                    <a:pt x="5762066" y="1289585"/>
                  </a:lnTo>
                  <a:lnTo>
                    <a:pt x="0" y="128958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 flipH="1">
            <a:off x="14972495" y="7296334"/>
            <a:ext cx="5533751" cy="1961966"/>
          </a:xfrm>
          <a:custGeom>
            <a:avLst/>
            <a:gdLst/>
            <a:ahLst/>
            <a:cxnLst/>
            <a:rect l="l" t="t" r="r" b="b"/>
            <a:pathLst>
              <a:path w="5533751" h="1961966">
                <a:moveTo>
                  <a:pt x="5533751" y="0"/>
                </a:moveTo>
                <a:lnTo>
                  <a:pt x="0" y="0"/>
                </a:lnTo>
                <a:lnTo>
                  <a:pt x="0" y="1961966"/>
                </a:lnTo>
                <a:lnTo>
                  <a:pt x="5533751" y="1961966"/>
                </a:lnTo>
                <a:lnTo>
                  <a:pt x="553375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218246" y="7296334"/>
            <a:ext cx="5533751" cy="1961966"/>
          </a:xfrm>
          <a:custGeom>
            <a:avLst/>
            <a:gdLst/>
            <a:ahLst/>
            <a:cxnLst/>
            <a:rect l="l" t="t" r="r" b="b"/>
            <a:pathLst>
              <a:path w="5533751" h="1961966">
                <a:moveTo>
                  <a:pt x="0" y="0"/>
                </a:moveTo>
                <a:lnTo>
                  <a:pt x="5533751" y="0"/>
                </a:lnTo>
                <a:lnTo>
                  <a:pt x="5533751" y="1961966"/>
                </a:lnTo>
                <a:lnTo>
                  <a:pt x="0" y="1961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758878" y="4436636"/>
            <a:ext cx="12770244" cy="47813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8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好的路徑圖很重要：</a:t>
            </a:r>
            <a:r>
              <a:rPr lang="en-US" altLang="zh-TW" sz="3600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《</a:t>
            </a:r>
            <a:r>
              <a:rPr lang="zh-TW" altLang="en-US" sz="3600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兩年內結束教育部保姆統治行動方案</a:t>
            </a:r>
            <a:r>
              <a:rPr lang="en-US" altLang="zh-TW" sz="3600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》</a:t>
            </a:r>
            <a:endParaRPr lang="en-US" sz="3600" dirty="0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  <a:p>
            <a:pPr marL="777240" lvl="1" indent="-388620" algn="l">
              <a:lnSpc>
                <a:spcPts val="4680"/>
              </a:lnSpc>
              <a:buAutoNum type="arabicPeriod"/>
            </a:pPr>
            <a:r>
              <a:rPr lang="zh-TW" altLang="en-US" sz="3600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把教育部為首的大保姆全面把控瓦解掉，教育中方方面面的生機才有機會長起來</a:t>
            </a:r>
            <a:endParaRPr lang="en-US" sz="3600" dirty="0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  <a:p>
            <a:pPr marL="777240" lvl="1" indent="-388620" algn="l">
              <a:lnSpc>
                <a:spcPts val="4680"/>
              </a:lnSpc>
              <a:buAutoNum type="arabicPeriod"/>
            </a:pPr>
            <a:r>
              <a:rPr lang="zh-TW" altLang="en-US" sz="3600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舊體制的資源是民間教改勢力的數萬倍</a:t>
            </a:r>
            <a:endParaRPr lang="en-US" sz="3600" dirty="0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  <a:p>
            <a:pPr marL="777240" lvl="1" indent="-388620" algn="l">
              <a:lnSpc>
                <a:spcPts val="4680"/>
              </a:lnSpc>
              <a:buAutoNum type="arabicPeriod"/>
            </a:pPr>
            <a:r>
              <a:rPr lang="zh-TW" altLang="en-US" sz="3600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剪斷四條教育部把控全國的傳動鏈條</a:t>
            </a:r>
            <a:r>
              <a:rPr lang="en-US" sz="3600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：</a:t>
            </a:r>
          </a:p>
          <a:p>
            <a:pPr marL="1588770" lvl="2" indent="-742950">
              <a:lnSpc>
                <a:spcPts val="4680"/>
              </a:lnSpc>
              <a:buFont typeface="+mj-lt"/>
              <a:buAutoNum type="arabicParenR"/>
            </a:pPr>
            <a:r>
              <a:rPr lang="zh-TW" altLang="en-US" sz="3600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師資把控          </a:t>
            </a:r>
            <a:r>
              <a:rPr lang="en-US" altLang="zh-TW" sz="3600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3) </a:t>
            </a:r>
            <a:r>
              <a:rPr lang="zh-TW" altLang="en-US" sz="3600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教育行政</a:t>
            </a:r>
            <a:endParaRPr lang="en-US" altLang="zh-TW" sz="3600" dirty="0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  <a:p>
            <a:pPr marL="1588770" lvl="2" indent="-742950">
              <a:lnSpc>
                <a:spcPts val="4680"/>
              </a:lnSpc>
              <a:buFont typeface="+mj-lt"/>
              <a:buAutoNum type="arabicParenR"/>
            </a:pPr>
            <a:r>
              <a:rPr lang="zh-TW" altLang="en-US" sz="3600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教育內容          </a:t>
            </a:r>
            <a:r>
              <a:rPr lang="en-US" altLang="zh-TW" sz="3600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4) </a:t>
            </a:r>
            <a:r>
              <a:rPr lang="zh-TW" altLang="en-US" sz="3600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教育財政</a:t>
            </a:r>
            <a:endParaRPr lang="en-US" sz="3600" dirty="0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  <a:p>
            <a:pPr marL="777240" lvl="1" indent="-388620" algn="l">
              <a:lnSpc>
                <a:spcPts val="4680"/>
              </a:lnSpc>
              <a:buAutoNum type="arabicPeriod"/>
            </a:pPr>
            <a:r>
              <a:rPr lang="zh-TW" altLang="en-US" sz="3600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只要</a:t>
            </a:r>
            <a:r>
              <a:rPr lang="en-US" sz="3600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四大</a:t>
            </a:r>
            <a:r>
              <a:rPr lang="zh-TW" altLang="en-US" sz="3600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傳動</a:t>
            </a:r>
            <a:r>
              <a:rPr lang="en-US" sz="3600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鏈</a:t>
            </a:r>
            <a:r>
              <a:rPr lang="zh-TW" altLang="en-US" sz="3600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條被剪掉：龐大科層的重量會壓垮他們自己</a:t>
            </a:r>
            <a:endParaRPr lang="en-US" sz="3600" dirty="0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170659" y="1905602"/>
            <a:ext cx="13892290" cy="803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499" dirty="0">
                <a:solidFill>
                  <a:srgbClr val="003EA8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台灣長期看能變好的基礎優勢（2）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793505" y="3742304"/>
            <a:ext cx="441616" cy="633141"/>
          </a:xfrm>
          <a:custGeom>
            <a:avLst/>
            <a:gdLst/>
            <a:ahLst/>
            <a:cxnLst/>
            <a:rect l="l" t="t" r="r" b="b"/>
            <a:pathLst>
              <a:path w="441616" h="633141">
                <a:moveTo>
                  <a:pt x="0" y="0"/>
                </a:moveTo>
                <a:lnTo>
                  <a:pt x="441616" y="0"/>
                </a:lnTo>
                <a:lnTo>
                  <a:pt x="441616" y="633141"/>
                </a:lnTo>
                <a:lnTo>
                  <a:pt x="0" y="6331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09650" y="1281714"/>
            <a:ext cx="441616" cy="633141"/>
          </a:xfrm>
          <a:custGeom>
            <a:avLst/>
            <a:gdLst/>
            <a:ahLst/>
            <a:cxnLst/>
            <a:rect l="l" t="t" r="r" b="b"/>
            <a:pathLst>
              <a:path w="441616" h="633141">
                <a:moveTo>
                  <a:pt x="0" y="0"/>
                </a:moveTo>
                <a:lnTo>
                  <a:pt x="441616" y="0"/>
                </a:lnTo>
                <a:lnTo>
                  <a:pt x="441616" y="633141"/>
                </a:lnTo>
                <a:lnTo>
                  <a:pt x="0" y="6331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83754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972</Words>
  <Application>Microsoft Office PowerPoint</Application>
  <PresentationFormat>自訂</PresentationFormat>
  <Paragraphs>129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6" baseType="lpstr">
      <vt:lpstr>Arial</vt:lpstr>
      <vt:lpstr>Noto Sans T Chinese</vt:lpstr>
      <vt:lpstr>Calibri</vt:lpstr>
      <vt:lpstr>王漢宗特黑體</vt:lpstr>
      <vt:lpstr>Noto Sans T Chinese Bold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跟大家聊聊從教育救國</dc:title>
  <cp:lastModifiedBy>user</cp:lastModifiedBy>
  <cp:revision>29</cp:revision>
  <dcterms:created xsi:type="dcterms:W3CDTF">2006-08-16T00:00:00Z</dcterms:created>
  <dcterms:modified xsi:type="dcterms:W3CDTF">2025-03-16T06:01:53Z</dcterms:modified>
  <dc:identifier>DAGhrmpmcb8</dc:identifier>
</cp:coreProperties>
</file>