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82" r:id="rId3"/>
    <p:sldId id="283" r:id="rId4"/>
    <p:sldId id="284" r:id="rId5"/>
    <p:sldId id="287" r:id="rId6"/>
    <p:sldId id="286" r:id="rId7"/>
    <p:sldId id="288" r:id="rId8"/>
    <p:sldId id="289" r:id="rId9"/>
    <p:sldId id="270" r:id="rId10"/>
    <p:sldId id="272" r:id="rId11"/>
    <p:sldId id="267" r:id="rId12"/>
    <p:sldId id="269" r:id="rId13"/>
    <p:sldId id="278" r:id="rId14"/>
    <p:sldId id="277" r:id="rId15"/>
    <p:sldId id="279" r:id="rId16"/>
    <p:sldId id="281" r:id="rId17"/>
    <p:sldId id="273" r:id="rId1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5231" autoAdjust="0"/>
  </p:normalViewPr>
  <p:slideViewPr>
    <p:cSldViewPr snapToGrid="0">
      <p:cViewPr varScale="1">
        <p:scale>
          <a:sx n="78" d="100"/>
          <a:sy n="78" d="100"/>
        </p:scale>
        <p:origin x="126" y="288"/>
      </p:cViewPr>
      <p:guideLst/>
    </p:cSldViewPr>
  </p:slideViewPr>
  <p:notesTextViewPr>
    <p:cViewPr>
      <p:scale>
        <a:sx n="1" d="1"/>
        <a:sy n="1" d="1"/>
      </p:scale>
      <p:origin x="0" y="0"/>
    </p:cViewPr>
  </p:notesTextViewPr>
  <p:sorterViewPr>
    <p:cViewPr>
      <p:scale>
        <a:sx n="100" d="100"/>
        <a:sy n="100" d="100"/>
      </p:scale>
      <p:origin x="0" y="-45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436C98EE-C6AD-4097-AA26-BD7E5F455DEE}" type="datetimeFigureOut">
              <a:rPr lang="zh-TW" altLang="en-US" smtClean="0"/>
              <a:t>2016/10/14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194CAE-BE7D-4B09-91BE-17397672CFA3}" type="slidenum">
              <a:rPr lang="zh-TW" altLang="en-US" smtClean="0"/>
              <a:t>‹#›</a:t>
            </a:fld>
            <a:endParaRPr lang="zh-TW" altLang="en-US"/>
          </a:p>
        </p:txBody>
      </p:sp>
    </p:spTree>
    <p:extLst>
      <p:ext uri="{BB962C8B-B14F-4D97-AF65-F5344CB8AC3E}">
        <p14:creationId xmlns:p14="http://schemas.microsoft.com/office/powerpoint/2010/main" val="3356819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36C98EE-C6AD-4097-AA26-BD7E5F455DEE}" type="datetimeFigureOut">
              <a:rPr lang="zh-TW" altLang="en-US" smtClean="0"/>
              <a:t>2016/10/14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194CAE-BE7D-4B09-91BE-17397672CFA3}" type="slidenum">
              <a:rPr lang="zh-TW" altLang="en-US" smtClean="0"/>
              <a:t>‹#›</a:t>
            </a:fld>
            <a:endParaRPr lang="zh-TW" altLang="en-US"/>
          </a:p>
        </p:txBody>
      </p:sp>
    </p:spTree>
    <p:extLst>
      <p:ext uri="{BB962C8B-B14F-4D97-AF65-F5344CB8AC3E}">
        <p14:creationId xmlns:p14="http://schemas.microsoft.com/office/powerpoint/2010/main" val="4029892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36C98EE-C6AD-4097-AA26-BD7E5F455DEE}" type="datetimeFigureOut">
              <a:rPr lang="zh-TW" altLang="en-US" smtClean="0"/>
              <a:t>2016/10/14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194CAE-BE7D-4B09-91BE-17397672CFA3}" type="slidenum">
              <a:rPr lang="zh-TW" altLang="en-US" smtClean="0"/>
              <a:t>‹#›</a:t>
            </a:fld>
            <a:endParaRPr lang="zh-TW" altLang="en-US"/>
          </a:p>
        </p:txBody>
      </p:sp>
    </p:spTree>
    <p:extLst>
      <p:ext uri="{BB962C8B-B14F-4D97-AF65-F5344CB8AC3E}">
        <p14:creationId xmlns:p14="http://schemas.microsoft.com/office/powerpoint/2010/main" val="122085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36C98EE-C6AD-4097-AA26-BD7E5F455DEE}" type="datetimeFigureOut">
              <a:rPr lang="zh-TW" altLang="en-US" smtClean="0"/>
              <a:t>2016/10/14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194CAE-BE7D-4B09-91BE-17397672CFA3}" type="slidenum">
              <a:rPr lang="zh-TW" altLang="en-US" smtClean="0"/>
              <a:t>‹#›</a:t>
            </a:fld>
            <a:endParaRPr lang="zh-TW" altLang="en-US"/>
          </a:p>
        </p:txBody>
      </p:sp>
    </p:spTree>
    <p:extLst>
      <p:ext uri="{BB962C8B-B14F-4D97-AF65-F5344CB8AC3E}">
        <p14:creationId xmlns:p14="http://schemas.microsoft.com/office/powerpoint/2010/main" val="82402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436C98EE-C6AD-4097-AA26-BD7E5F455DEE}" type="datetimeFigureOut">
              <a:rPr lang="zh-TW" altLang="en-US" smtClean="0"/>
              <a:t>2016/10/14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194CAE-BE7D-4B09-91BE-17397672CFA3}" type="slidenum">
              <a:rPr lang="zh-TW" altLang="en-US" smtClean="0"/>
              <a:t>‹#›</a:t>
            </a:fld>
            <a:endParaRPr lang="zh-TW" altLang="en-US"/>
          </a:p>
        </p:txBody>
      </p:sp>
    </p:spTree>
    <p:extLst>
      <p:ext uri="{BB962C8B-B14F-4D97-AF65-F5344CB8AC3E}">
        <p14:creationId xmlns:p14="http://schemas.microsoft.com/office/powerpoint/2010/main" val="2177054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436C98EE-C6AD-4097-AA26-BD7E5F455DEE}" type="datetimeFigureOut">
              <a:rPr lang="zh-TW" altLang="en-US" smtClean="0"/>
              <a:t>2016/10/14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F194CAE-BE7D-4B09-91BE-17397672CFA3}" type="slidenum">
              <a:rPr lang="zh-TW" altLang="en-US" smtClean="0"/>
              <a:t>‹#›</a:t>
            </a:fld>
            <a:endParaRPr lang="zh-TW" altLang="en-US"/>
          </a:p>
        </p:txBody>
      </p:sp>
    </p:spTree>
    <p:extLst>
      <p:ext uri="{BB962C8B-B14F-4D97-AF65-F5344CB8AC3E}">
        <p14:creationId xmlns:p14="http://schemas.microsoft.com/office/powerpoint/2010/main" val="1955707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436C98EE-C6AD-4097-AA26-BD7E5F455DEE}" type="datetimeFigureOut">
              <a:rPr lang="zh-TW" altLang="en-US" smtClean="0"/>
              <a:t>2016/10/14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F194CAE-BE7D-4B09-91BE-17397672CFA3}" type="slidenum">
              <a:rPr lang="zh-TW" altLang="en-US" smtClean="0"/>
              <a:t>‹#›</a:t>
            </a:fld>
            <a:endParaRPr lang="zh-TW" altLang="en-US"/>
          </a:p>
        </p:txBody>
      </p:sp>
    </p:spTree>
    <p:extLst>
      <p:ext uri="{BB962C8B-B14F-4D97-AF65-F5344CB8AC3E}">
        <p14:creationId xmlns:p14="http://schemas.microsoft.com/office/powerpoint/2010/main" val="369672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436C98EE-C6AD-4097-AA26-BD7E5F455DEE}" type="datetimeFigureOut">
              <a:rPr lang="zh-TW" altLang="en-US" smtClean="0"/>
              <a:t>2016/10/14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F194CAE-BE7D-4B09-91BE-17397672CFA3}" type="slidenum">
              <a:rPr lang="zh-TW" altLang="en-US" smtClean="0"/>
              <a:t>‹#›</a:t>
            </a:fld>
            <a:endParaRPr lang="zh-TW" altLang="en-US"/>
          </a:p>
        </p:txBody>
      </p:sp>
    </p:spTree>
    <p:extLst>
      <p:ext uri="{BB962C8B-B14F-4D97-AF65-F5344CB8AC3E}">
        <p14:creationId xmlns:p14="http://schemas.microsoft.com/office/powerpoint/2010/main" val="47486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36C98EE-C6AD-4097-AA26-BD7E5F455DEE}" type="datetimeFigureOut">
              <a:rPr lang="zh-TW" altLang="en-US" smtClean="0"/>
              <a:t>2016/10/14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F194CAE-BE7D-4B09-91BE-17397672CFA3}" type="slidenum">
              <a:rPr lang="zh-TW" altLang="en-US" smtClean="0"/>
              <a:t>‹#›</a:t>
            </a:fld>
            <a:endParaRPr lang="zh-TW" altLang="en-US"/>
          </a:p>
        </p:txBody>
      </p:sp>
    </p:spTree>
    <p:extLst>
      <p:ext uri="{BB962C8B-B14F-4D97-AF65-F5344CB8AC3E}">
        <p14:creationId xmlns:p14="http://schemas.microsoft.com/office/powerpoint/2010/main" val="235864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436C98EE-C6AD-4097-AA26-BD7E5F455DEE}" type="datetimeFigureOut">
              <a:rPr lang="zh-TW" altLang="en-US" smtClean="0"/>
              <a:t>2016/10/14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F194CAE-BE7D-4B09-91BE-17397672CFA3}" type="slidenum">
              <a:rPr lang="zh-TW" altLang="en-US" smtClean="0"/>
              <a:t>‹#›</a:t>
            </a:fld>
            <a:endParaRPr lang="zh-TW" altLang="en-US"/>
          </a:p>
        </p:txBody>
      </p:sp>
    </p:spTree>
    <p:extLst>
      <p:ext uri="{BB962C8B-B14F-4D97-AF65-F5344CB8AC3E}">
        <p14:creationId xmlns:p14="http://schemas.microsoft.com/office/powerpoint/2010/main" val="221803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436C98EE-C6AD-4097-AA26-BD7E5F455DEE}" type="datetimeFigureOut">
              <a:rPr lang="zh-TW" altLang="en-US" smtClean="0"/>
              <a:t>2016/10/14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F194CAE-BE7D-4B09-91BE-17397672CFA3}" type="slidenum">
              <a:rPr lang="zh-TW" altLang="en-US" smtClean="0"/>
              <a:t>‹#›</a:t>
            </a:fld>
            <a:endParaRPr lang="zh-TW" altLang="en-US"/>
          </a:p>
        </p:txBody>
      </p:sp>
    </p:spTree>
    <p:extLst>
      <p:ext uri="{BB962C8B-B14F-4D97-AF65-F5344CB8AC3E}">
        <p14:creationId xmlns:p14="http://schemas.microsoft.com/office/powerpoint/2010/main" val="110219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3000"/>
            <a:lum/>
          </a:blip>
          <a:srcRect/>
          <a:stretch>
            <a:fillRect t="-39000" b="-39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C98EE-C6AD-4097-AA26-BD7E5F455DEE}" type="datetimeFigureOut">
              <a:rPr lang="zh-TW" altLang="en-US" smtClean="0"/>
              <a:t>2016/10/14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94CAE-BE7D-4B09-91BE-17397672CFA3}" type="slidenum">
              <a:rPr lang="zh-TW" altLang="en-US" smtClean="0"/>
              <a:t>‹#›</a:t>
            </a:fld>
            <a:endParaRPr lang="zh-TW" altLang="en-US"/>
          </a:p>
        </p:txBody>
      </p:sp>
    </p:spTree>
    <p:extLst>
      <p:ext uri="{BB962C8B-B14F-4D97-AF65-F5344CB8AC3E}">
        <p14:creationId xmlns:p14="http://schemas.microsoft.com/office/powerpoint/2010/main" val="15833359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65708" y="2432559"/>
            <a:ext cx="3587460" cy="1855235"/>
          </a:xfrm>
        </p:spPr>
        <p:txBody>
          <a:bodyPr>
            <a:normAutofit/>
          </a:bodyPr>
          <a:lstStyle/>
          <a:p>
            <a:r>
              <a:rPr lang="zh-TW" altLang="en-US" sz="9600" dirty="0">
                <a:latin typeface="微軟正黑體" panose="020B0604030504040204" pitchFamily="34" charset="-120"/>
                <a:ea typeface="微軟正黑體" panose="020B0604030504040204" pitchFamily="34" charset="-120"/>
              </a:rPr>
              <a:t>甜點</a:t>
            </a:r>
          </a:p>
        </p:txBody>
      </p:sp>
    </p:spTree>
    <p:extLst>
      <p:ext uri="{BB962C8B-B14F-4D97-AF65-F5344CB8AC3E}">
        <p14:creationId xmlns:p14="http://schemas.microsoft.com/office/powerpoint/2010/main" val="142227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a:extLst>
              <a:ext uri="{28A0092B-C50C-407E-A947-70E740481C1C}">
                <a14:useLocalDpi xmlns:a14="http://schemas.microsoft.com/office/drawing/2010/main" val="0"/>
              </a:ext>
            </a:extLst>
          </a:blip>
          <a:srcRect l="17602" r="15761" b="3"/>
          <a:stretch/>
        </p:blipFill>
        <p:spPr>
          <a:xfrm>
            <a:off x="9070885" y="3591579"/>
            <a:ext cx="2434639" cy="2740127"/>
          </a:xfrm>
          <a:prstGeom prst="rect">
            <a:avLst/>
          </a:prstGeom>
        </p:spPr>
      </p:pic>
      <p:pic>
        <p:nvPicPr>
          <p:cNvPr id="4" name="圖片 3"/>
          <p:cNvPicPr>
            <a:picLocks noChangeAspect="1"/>
          </p:cNvPicPr>
          <p:nvPr/>
        </p:nvPicPr>
        <p:blipFill rotWithShape="1">
          <a:blip r:embed="rId3" cstate="print">
            <a:extLst>
              <a:ext uri="{28A0092B-C50C-407E-A947-70E740481C1C}">
                <a14:useLocalDpi xmlns:a14="http://schemas.microsoft.com/office/drawing/2010/main" val="0"/>
              </a:ext>
            </a:extLst>
          </a:blip>
          <a:srcRect l="39028" r="2394" b="3"/>
          <a:stretch/>
        </p:blipFill>
        <p:spPr>
          <a:xfrm rot="21600000">
            <a:off x="6339163" y="3591579"/>
            <a:ext cx="2404738" cy="2740127"/>
          </a:xfrm>
          <a:prstGeom prst="rect">
            <a:avLst/>
          </a:prstGeom>
        </p:spPr>
      </p:pic>
      <p:pic>
        <p:nvPicPr>
          <p:cNvPr id="5" name="圖片 4"/>
          <p:cNvPicPr>
            <a:picLocks noChangeAspect="1"/>
          </p:cNvPicPr>
          <p:nvPr/>
        </p:nvPicPr>
        <p:blipFill rotWithShape="1">
          <a:blip r:embed="rId4" cstate="print">
            <a:extLst>
              <a:ext uri="{28A0092B-C50C-407E-A947-70E740481C1C}">
                <a14:useLocalDpi xmlns:a14="http://schemas.microsoft.com/office/drawing/2010/main" val="0"/>
              </a:ext>
            </a:extLst>
          </a:blip>
          <a:srcRect l="20422" r="7265" b="-4"/>
          <a:stretch/>
        </p:blipFill>
        <p:spPr>
          <a:xfrm rot="21600000">
            <a:off x="9070886" y="634689"/>
            <a:ext cx="2434638" cy="2693535"/>
          </a:xfrm>
          <a:prstGeom prst="rect">
            <a:avLst/>
          </a:prstGeom>
        </p:spPr>
      </p:pic>
      <p:pic>
        <p:nvPicPr>
          <p:cNvPr id="18" name="圖片 17"/>
          <p:cNvPicPr>
            <a:picLocks noChangeAspect="1"/>
          </p:cNvPicPr>
          <p:nvPr/>
        </p:nvPicPr>
        <p:blipFill rotWithShape="1">
          <a:blip r:embed="rId5" cstate="print">
            <a:extLst>
              <a:ext uri="{28A0092B-C50C-407E-A947-70E740481C1C}">
                <a14:useLocalDpi xmlns:a14="http://schemas.microsoft.com/office/drawing/2010/main" val="0"/>
              </a:ext>
            </a:extLst>
          </a:blip>
          <a:srcRect l="2399" r="8465" b="2"/>
          <a:stretch/>
        </p:blipFill>
        <p:spPr>
          <a:xfrm>
            <a:off x="6364244" y="634690"/>
            <a:ext cx="2400970" cy="2693535"/>
          </a:xfrm>
          <a:prstGeom prst="rect">
            <a:avLst/>
          </a:prstGeom>
        </p:spPr>
      </p:pic>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38174" y="639401"/>
            <a:ext cx="5374005" cy="5577162"/>
          </a:xfrm>
          <a:prstGeom prst="rect">
            <a:avLst/>
          </a:prstGeom>
          <a:solidFill>
            <a:schemeClr val="tx1">
              <a:lumMod val="75000"/>
              <a:lumOff val="25000"/>
              <a:alpha val="93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標題 1"/>
          <p:cNvSpPr>
            <a:spLocks noGrp="1"/>
          </p:cNvSpPr>
          <p:nvPr>
            <p:ph type="title"/>
          </p:nvPr>
        </p:nvSpPr>
        <p:spPr>
          <a:xfrm>
            <a:off x="1038225" y="890907"/>
            <a:ext cx="4600575" cy="1156563"/>
          </a:xfrm>
        </p:spPr>
        <p:txBody>
          <a:bodyPr>
            <a:normAutofit/>
          </a:bodyPr>
          <a:lstStyle/>
          <a:p>
            <a:r>
              <a:rPr lang="zh-TW" altLang="en-US" dirty="0">
                <a:solidFill>
                  <a:schemeClr val="bg1"/>
                </a:solidFill>
                <a:latin typeface="微軟正黑體" panose="020B0604030504040204" pitchFamily="34" charset="-120"/>
                <a:ea typeface="微軟正黑體" panose="020B0604030504040204" pitchFamily="34" charset="-120"/>
              </a:rPr>
              <a:t>中式甜點</a:t>
            </a:r>
          </a:p>
        </p:txBody>
      </p:sp>
      <p:sp>
        <p:nvSpPr>
          <p:cNvPr id="3" name="內容版面配置區 2"/>
          <p:cNvSpPr>
            <a:spLocks noGrp="1"/>
          </p:cNvSpPr>
          <p:nvPr>
            <p:ph idx="1"/>
          </p:nvPr>
        </p:nvSpPr>
        <p:spPr>
          <a:xfrm>
            <a:off x="1038225" y="2409678"/>
            <a:ext cx="4600575" cy="3225003"/>
          </a:xfrm>
        </p:spPr>
        <p:txBody>
          <a:bodyPr>
            <a:normAutofit/>
          </a:bodyPr>
          <a:lstStyle/>
          <a:p>
            <a:pPr marL="0" indent="0">
              <a:buNone/>
            </a:pPr>
            <a:r>
              <a:rPr lang="zh-TW" altLang="en-US" dirty="0">
                <a:solidFill>
                  <a:schemeClr val="bg1"/>
                </a:solidFill>
                <a:latin typeface="微軟正黑體" panose="020B0604030504040204" pitchFamily="34" charset="-120"/>
                <a:ea typeface="微軟正黑體" panose="020B0604030504040204" pitchFamily="34" charset="-120"/>
              </a:rPr>
              <a:t>基本上中式點心是使用豬油 </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中式點心製作過程大多都有油酥油皮的分別而且幾乎都是有層次的喔 </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像桂花糕</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蛋黃酥 </a:t>
            </a:r>
            <a:r>
              <a:rPr lang="en-US" altLang="zh-TW" dirty="0">
                <a:solidFill>
                  <a:schemeClr val="bg1"/>
                </a:solidFill>
                <a:latin typeface="微軟正黑體" panose="020B0604030504040204" pitchFamily="34" charset="-120"/>
                <a:ea typeface="微軟正黑體" panose="020B0604030504040204" pitchFamily="34" charset="-120"/>
              </a:rPr>
              <a:t>. </a:t>
            </a:r>
            <a:r>
              <a:rPr lang="zh-TW" altLang="en-US" dirty="0">
                <a:solidFill>
                  <a:schemeClr val="bg1"/>
                </a:solidFill>
                <a:latin typeface="微軟正黑體" panose="020B0604030504040204" pitchFamily="34" charset="-120"/>
                <a:ea typeface="微軟正黑體" panose="020B0604030504040204" pitchFamily="34" charset="-120"/>
              </a:rPr>
              <a:t>紅豆酥 </a:t>
            </a:r>
            <a:r>
              <a:rPr lang="en-US" altLang="zh-TW" dirty="0">
                <a:solidFill>
                  <a:schemeClr val="bg1"/>
                </a:solidFill>
                <a:latin typeface="微軟正黑體" panose="020B0604030504040204" pitchFamily="34" charset="-120"/>
                <a:ea typeface="微軟正黑體" panose="020B0604030504040204" pitchFamily="34" charset="-120"/>
              </a:rPr>
              <a:t>. </a:t>
            </a:r>
            <a:r>
              <a:rPr lang="zh-TW" altLang="en-US" dirty="0">
                <a:solidFill>
                  <a:schemeClr val="bg1"/>
                </a:solidFill>
                <a:latin typeface="微軟正黑體" panose="020B0604030504040204" pitchFamily="34" charset="-120"/>
                <a:ea typeface="微軟正黑體" panose="020B0604030504040204" pitchFamily="34" charset="-120"/>
              </a:rPr>
              <a:t>菊花酥 </a:t>
            </a:r>
            <a:r>
              <a:rPr lang="en-US" altLang="zh-TW" dirty="0">
                <a:solidFill>
                  <a:schemeClr val="bg1"/>
                </a:solidFill>
                <a:latin typeface="微軟正黑體" panose="020B0604030504040204" pitchFamily="34" charset="-120"/>
                <a:ea typeface="微軟正黑體" panose="020B0604030504040204" pitchFamily="34" charset="-120"/>
              </a:rPr>
              <a:t>. </a:t>
            </a:r>
            <a:r>
              <a:rPr lang="zh-TW" altLang="en-US" dirty="0">
                <a:solidFill>
                  <a:schemeClr val="bg1"/>
                </a:solidFill>
                <a:latin typeface="微軟正黑體" panose="020B0604030504040204" pitchFamily="34" charset="-120"/>
                <a:ea typeface="微軟正黑體" panose="020B0604030504040204" pitchFamily="34" charset="-120"/>
              </a:rPr>
              <a:t>綠豆椪 </a:t>
            </a:r>
            <a:r>
              <a:rPr lang="en-US" altLang="zh-TW" dirty="0">
                <a:solidFill>
                  <a:schemeClr val="bg1"/>
                </a:solidFill>
                <a:latin typeface="微軟正黑體" panose="020B0604030504040204" pitchFamily="34" charset="-120"/>
                <a:ea typeface="微軟正黑體" panose="020B0604030504040204" pitchFamily="34" charset="-120"/>
              </a:rPr>
              <a:t>. </a:t>
            </a:r>
            <a:r>
              <a:rPr lang="zh-TW" altLang="en-US" dirty="0">
                <a:solidFill>
                  <a:schemeClr val="bg1"/>
                </a:solidFill>
                <a:latin typeface="微軟正黑體" panose="020B0604030504040204" pitchFamily="34" charset="-120"/>
                <a:ea typeface="微軟正黑體" panose="020B0604030504040204" pitchFamily="34" charset="-120"/>
              </a:rPr>
              <a:t>紫芋酥 </a:t>
            </a:r>
            <a:r>
              <a:rPr lang="en-US" altLang="zh-TW" dirty="0">
                <a:solidFill>
                  <a:schemeClr val="bg1"/>
                </a:solidFill>
                <a:latin typeface="微軟正黑體" panose="020B0604030504040204" pitchFamily="34" charset="-120"/>
                <a:ea typeface="微軟正黑體" panose="020B0604030504040204" pitchFamily="34" charset="-120"/>
              </a:rPr>
              <a:t>.. </a:t>
            </a:r>
            <a:r>
              <a:rPr lang="zh-TW" altLang="en-US" dirty="0">
                <a:solidFill>
                  <a:schemeClr val="bg1"/>
                </a:solidFill>
                <a:latin typeface="微軟正黑體" panose="020B0604030504040204" pitchFamily="34" charset="-120"/>
                <a:ea typeface="微軟正黑體" panose="020B0604030504040204" pitchFamily="34" charset="-120"/>
              </a:rPr>
              <a:t>等等。</a:t>
            </a:r>
            <a:endParaRPr lang="en-US" altLang="zh-TW" dirty="0">
              <a:solidFill>
                <a:schemeClr val="bg1"/>
              </a:solidFill>
              <a:latin typeface="微軟正黑體" panose="020B0604030504040204" pitchFamily="34" charset="-120"/>
              <a:ea typeface="微軟正黑體" panose="020B0604030504040204" pitchFamily="34" charset="-120"/>
            </a:endParaRPr>
          </a:p>
          <a:p>
            <a:pPr marL="0" indent="0">
              <a:buNone/>
            </a:pPr>
            <a:endParaRPr lang="zh-TW" altLang="en-US" sz="1800" dirty="0">
              <a:solidFill>
                <a:schemeClr val="bg1"/>
              </a:solidFill>
            </a:endParaRPr>
          </a:p>
        </p:txBody>
      </p:sp>
    </p:spTree>
    <p:extLst>
      <p:ext uri="{BB962C8B-B14F-4D97-AF65-F5344CB8AC3E}">
        <p14:creationId xmlns:p14="http://schemas.microsoft.com/office/powerpoint/2010/main" val="32852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677533636"/>
              </p:ext>
            </p:extLst>
          </p:nvPr>
        </p:nvGraphicFramePr>
        <p:xfrm>
          <a:off x="172995" y="1138237"/>
          <a:ext cx="11850129" cy="5484985"/>
        </p:xfrm>
        <a:graphic>
          <a:graphicData uri="http://schemas.openxmlformats.org/drawingml/2006/table">
            <a:tbl>
              <a:tblPr firstRow="1" bandRow="1">
                <a:tableStyleId>{5C22544A-7EE6-4342-B048-85BDC9FD1C3A}</a:tableStyleId>
              </a:tblPr>
              <a:tblGrid>
                <a:gridCol w="605624">
                  <a:extLst>
                    <a:ext uri="{9D8B030D-6E8A-4147-A177-3AD203B41FA5}">
                      <a16:colId xmlns:a16="http://schemas.microsoft.com/office/drawing/2014/main" val="1849910802"/>
                    </a:ext>
                  </a:extLst>
                </a:gridCol>
                <a:gridCol w="5548040">
                  <a:extLst>
                    <a:ext uri="{9D8B030D-6E8A-4147-A177-3AD203B41FA5}">
                      <a16:colId xmlns:a16="http://schemas.microsoft.com/office/drawing/2014/main" val="1103434944"/>
                    </a:ext>
                  </a:extLst>
                </a:gridCol>
                <a:gridCol w="5696465">
                  <a:extLst>
                    <a:ext uri="{9D8B030D-6E8A-4147-A177-3AD203B41FA5}">
                      <a16:colId xmlns:a16="http://schemas.microsoft.com/office/drawing/2014/main" val="1103044834"/>
                    </a:ext>
                  </a:extLst>
                </a:gridCol>
              </a:tblGrid>
              <a:tr h="520679">
                <a:tc>
                  <a:txBody>
                    <a:bodyPr/>
                    <a:lstStyle/>
                    <a:p>
                      <a:endParaRPr lang="zh-TW" altLang="en-US" sz="3200" dirty="0">
                        <a:latin typeface="微軟正黑體" panose="020B0604030504040204" pitchFamily="34" charset="-120"/>
                        <a:ea typeface="微軟正黑體" panose="020B0604030504040204" pitchFamily="34" charset="-120"/>
                      </a:endParaRPr>
                    </a:p>
                  </a:txBody>
                  <a:tcPr/>
                </a:tc>
                <a:tc>
                  <a:txBody>
                    <a:bodyPr/>
                    <a:lstStyle/>
                    <a:p>
                      <a:r>
                        <a:rPr lang="zh-TW" altLang="en-US" sz="3200" dirty="0">
                          <a:latin typeface="微軟正黑體" panose="020B0604030504040204" pitchFamily="34" charset="-120"/>
                          <a:ea typeface="微軟正黑體" panose="020B0604030504040204" pitchFamily="34" charset="-120"/>
                        </a:rPr>
                        <a:t>中式</a:t>
                      </a:r>
                    </a:p>
                  </a:txBody>
                  <a:tcPr/>
                </a:tc>
                <a:tc>
                  <a:txBody>
                    <a:bodyPr/>
                    <a:lstStyle/>
                    <a:p>
                      <a:r>
                        <a:rPr lang="zh-TW" altLang="en-US" sz="3200" dirty="0">
                          <a:latin typeface="微軟正黑體" panose="020B0604030504040204" pitchFamily="34" charset="-120"/>
                          <a:ea typeface="微軟正黑體" panose="020B0604030504040204" pitchFamily="34" charset="-120"/>
                        </a:rPr>
                        <a:t>法式</a:t>
                      </a:r>
                    </a:p>
                  </a:txBody>
                  <a:tcPr/>
                </a:tc>
                <a:extLst>
                  <a:ext uri="{0D108BD9-81ED-4DB2-BD59-A6C34878D82A}">
                    <a16:rowId xmlns:a16="http://schemas.microsoft.com/office/drawing/2014/main" val="1469618837"/>
                  </a:ext>
                </a:extLst>
              </a:tr>
              <a:tr h="414511">
                <a:tc>
                  <a:txBody>
                    <a:bodyPr/>
                    <a:lstStyle/>
                    <a:p>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a:latin typeface="微軟正黑體" panose="020B0604030504040204" pitchFamily="34" charset="-120"/>
                          <a:ea typeface="微軟正黑體" panose="020B0604030504040204" pitchFamily="34" charset="-120"/>
                        </a:rPr>
                        <a:t>蛋黃酥</a:t>
                      </a:r>
                    </a:p>
                  </a:txBody>
                  <a:tcPr/>
                </a:tc>
                <a:tc>
                  <a:txBody>
                    <a:bodyPr/>
                    <a:lstStyle/>
                    <a:p>
                      <a:r>
                        <a:rPr lang="zh-TW" altLang="en-US" sz="2400" dirty="0">
                          <a:latin typeface="微軟正黑體" panose="020B0604030504040204" pitchFamily="34" charset="-120"/>
                          <a:ea typeface="微軟正黑體" panose="020B0604030504040204" pitchFamily="34" charset="-120"/>
                        </a:rPr>
                        <a:t>泡芙</a:t>
                      </a:r>
                    </a:p>
                  </a:txBody>
                  <a:tcPr/>
                </a:tc>
                <a:extLst>
                  <a:ext uri="{0D108BD9-81ED-4DB2-BD59-A6C34878D82A}">
                    <a16:rowId xmlns:a16="http://schemas.microsoft.com/office/drawing/2014/main" val="1549802509"/>
                  </a:ext>
                </a:extLst>
              </a:tr>
              <a:tr h="4448665">
                <a:tc>
                  <a:txBody>
                    <a:bodyPr/>
                    <a:lstStyle/>
                    <a:p>
                      <a:pPr marL="0" indent="0">
                        <a:buNone/>
                      </a:pPr>
                      <a:r>
                        <a:rPr lang="zh-TW" altLang="en-US" sz="2800" dirty="0">
                          <a:latin typeface="微軟正黑體" panose="020B0604030504040204" pitchFamily="34" charset="-120"/>
                          <a:ea typeface="微軟正黑體" panose="020B0604030504040204" pitchFamily="34" charset="-120"/>
                        </a:rPr>
                        <a:t>製作方式與食材差異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000" dirty="0">
                          <a:latin typeface="微軟正黑體" panose="020B0604030504040204" pitchFamily="34" charset="-120"/>
                          <a:ea typeface="微軟正黑體" panose="020B0604030504040204" pitchFamily="34" charset="-120"/>
                        </a:rPr>
                        <a:t>麵皮會加的是無水奶油</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油酥</a:t>
                      </a:r>
                      <a:r>
                        <a:rPr lang="en-US" altLang="zh-TW" sz="2000" dirty="0">
                          <a:latin typeface="微軟正黑體" panose="020B0604030504040204" pitchFamily="34" charset="-120"/>
                          <a:ea typeface="微軟正黑體" panose="020B0604030504040204" pitchFamily="34" charset="-12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000" dirty="0">
                          <a:latin typeface="微軟正黑體" panose="020B0604030504040204" pitchFamily="34" charset="-120"/>
                          <a:ea typeface="微軟正黑體" panose="020B0604030504040204" pitchFamily="34" charset="-120"/>
                        </a:rPr>
                        <a:t>外皮是由麵皮和油酥桿在一起再把餡料包起來</a:t>
                      </a:r>
                      <a:endParaRPr lang="en-US" altLang="zh-TW" sz="20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000" dirty="0">
                          <a:latin typeface="微軟正黑體" panose="020B0604030504040204" pitchFamily="34" charset="-120"/>
                          <a:ea typeface="微軟正黑體" panose="020B0604030504040204" pitchFamily="34" charset="-120"/>
                        </a:rPr>
                        <a:t>一層一層的比較扎實的麵皮</a:t>
                      </a:r>
                      <a:endParaRPr lang="en-US" altLang="zh-TW" sz="20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000" dirty="0">
                          <a:latin typeface="微軟正黑體" panose="020B0604030504040204" pitchFamily="34" charset="-120"/>
                          <a:ea typeface="微軟正黑體" panose="020B0604030504040204" pitchFamily="34" charset="-120"/>
                        </a:rPr>
                        <a:t>內餡是紅豆沙和鹹蛋黃</a:t>
                      </a:r>
                      <a:endParaRPr lang="en-US" altLang="zh-TW" sz="2000" dirty="0">
                        <a:latin typeface="微軟正黑體" panose="020B0604030504040204" pitchFamily="34" charset="-120"/>
                        <a:ea typeface="微軟正黑體" panose="020B0604030504040204" pitchFamily="34" charset="-120"/>
                      </a:endParaRPr>
                    </a:p>
                    <a:p>
                      <a:pPr marL="0" indent="0">
                        <a:buNone/>
                      </a:pPr>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000" dirty="0">
                          <a:latin typeface="微軟正黑體" panose="020B0604030504040204" pitchFamily="34" charset="-120"/>
                          <a:ea typeface="微軟正黑體" panose="020B0604030504040204" pitchFamily="34" charset="-120"/>
                        </a:rPr>
                        <a:t>麵皮會加的是奶油</a:t>
                      </a:r>
                      <a:endParaRPr lang="en-US" altLang="zh-TW" sz="20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000" dirty="0">
                          <a:latin typeface="微軟正黑體" panose="020B0604030504040204" pitchFamily="34" charset="-120"/>
                          <a:ea typeface="微軟正黑體" panose="020B0604030504040204" pitchFamily="34" charset="-120"/>
                        </a:rPr>
                        <a:t>外皮是由擠花帶擠出麵糊並塑型</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外皮烤好在擠上鮮奶油或卡士達醬</a:t>
                      </a:r>
                      <a:endParaRPr lang="en-US" altLang="zh-TW" sz="20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000" dirty="0">
                          <a:latin typeface="微軟正黑體" panose="020B0604030504040204" pitchFamily="34" charset="-120"/>
                          <a:ea typeface="微軟正黑體" panose="020B0604030504040204" pitchFamily="34" charset="-120"/>
                        </a:rPr>
                        <a:t>蓬鬆張孔的麵皮</a:t>
                      </a:r>
                      <a:endParaRPr lang="en-US" altLang="zh-TW" sz="20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000" dirty="0">
                          <a:latin typeface="微軟正黑體" panose="020B0604030504040204" pitchFamily="34" charset="-120"/>
                          <a:ea typeface="微軟正黑體" panose="020B0604030504040204" pitchFamily="34" charset="-120"/>
                        </a:rPr>
                        <a:t>內餡是鮮奶油或卡士達醬</a:t>
                      </a:r>
                      <a:endParaRPr lang="en-US" altLang="zh-TW" sz="20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390573896"/>
                  </a:ext>
                </a:extLst>
              </a:tr>
            </a:tbl>
          </a:graphicData>
        </a:graphic>
      </p:graphicFrame>
      <p:sp>
        <p:nvSpPr>
          <p:cNvPr id="4" name="標題 1"/>
          <p:cNvSpPr>
            <a:spLocks noGrp="1"/>
          </p:cNvSpPr>
          <p:nvPr>
            <p:ph type="title"/>
          </p:nvPr>
        </p:nvSpPr>
        <p:spPr>
          <a:xfrm>
            <a:off x="485004" y="112628"/>
            <a:ext cx="4370776" cy="1025609"/>
          </a:xfrm>
        </p:spPr>
        <p:txBody>
          <a:bodyPr>
            <a:normAutofit/>
          </a:bodyPr>
          <a:lstStyle/>
          <a:p>
            <a:r>
              <a:rPr lang="zh-TW" altLang="en-US" dirty="0">
                <a:latin typeface="微軟正黑體" panose="020B0604030504040204" pitchFamily="34" charset="-120"/>
                <a:ea typeface="微軟正黑體" panose="020B0604030504040204" pitchFamily="34" charset="-120"/>
              </a:rPr>
              <a:t>中西式甜點比較</a:t>
            </a:r>
          </a:p>
        </p:txBody>
      </p:sp>
      <p:grpSp>
        <p:nvGrpSpPr>
          <p:cNvPr id="5" name="群組 4"/>
          <p:cNvGrpSpPr/>
          <p:nvPr/>
        </p:nvGrpSpPr>
        <p:grpSpPr>
          <a:xfrm>
            <a:off x="1703600" y="3806588"/>
            <a:ext cx="9591119" cy="2559861"/>
            <a:chOff x="1703600" y="3806588"/>
            <a:chExt cx="9591119" cy="2559861"/>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5464" y="3806588"/>
              <a:ext cx="2459255" cy="2559861"/>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600" y="4265802"/>
              <a:ext cx="3152180" cy="2100647"/>
            </a:xfrm>
            <a:prstGeom prst="rect">
              <a:avLst/>
            </a:prstGeom>
          </p:spPr>
        </p:pic>
      </p:grpSp>
    </p:spTree>
    <p:extLst>
      <p:ext uri="{BB962C8B-B14F-4D97-AF65-F5344CB8AC3E}">
        <p14:creationId xmlns:p14="http://schemas.microsoft.com/office/powerpoint/2010/main" val="277118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8346" y="155061"/>
            <a:ext cx="5290751" cy="771697"/>
          </a:xfrm>
        </p:spPr>
        <p:txBody>
          <a:bodyPr>
            <a:normAutofit/>
          </a:bodyPr>
          <a:lstStyle/>
          <a:p>
            <a:r>
              <a:rPr lang="zh-TW" altLang="en-US" sz="4400" dirty="0">
                <a:latin typeface="微軟正黑體" panose="020B0604030504040204" pitchFamily="34" charset="-120"/>
                <a:ea typeface="微軟正黑體" panose="020B0604030504040204" pitchFamily="34" charset="-120"/>
              </a:rPr>
              <a:t>低中高筋麵</a:t>
            </a:r>
            <a:r>
              <a:rPr lang="zh-TW" altLang="en-US" dirty="0">
                <a:latin typeface="微軟正黑體" panose="020B0604030504040204" pitchFamily="34" charset="-120"/>
                <a:ea typeface="微軟正黑體" panose="020B0604030504040204" pitchFamily="34" charset="-120"/>
              </a:rPr>
              <a:t>粉</a:t>
            </a:r>
            <a:r>
              <a:rPr lang="zh-TW" altLang="en-US" sz="4400" dirty="0">
                <a:latin typeface="微軟正黑體" panose="020B0604030504040204" pitchFamily="34" charset="-120"/>
                <a:ea typeface="微軟正黑體" panose="020B0604030504040204" pitchFamily="34" charset="-120"/>
              </a:rPr>
              <a:t>的差別</a:t>
            </a:r>
          </a:p>
        </p:txBody>
      </p:sp>
      <p:graphicFrame>
        <p:nvGraphicFramePr>
          <p:cNvPr id="3" name="表格 2"/>
          <p:cNvGraphicFramePr>
            <a:graphicFrameLocks noGrp="1"/>
          </p:cNvGraphicFramePr>
          <p:nvPr>
            <p:extLst>
              <p:ext uri="{D42A27DB-BD31-4B8C-83A1-F6EECF244321}">
                <p14:modId xmlns:p14="http://schemas.microsoft.com/office/powerpoint/2010/main" val="902540274"/>
              </p:ext>
            </p:extLst>
          </p:nvPr>
        </p:nvGraphicFramePr>
        <p:xfrm>
          <a:off x="370702" y="926758"/>
          <a:ext cx="11479427" cy="5745891"/>
        </p:xfrm>
        <a:graphic>
          <a:graphicData uri="http://schemas.openxmlformats.org/drawingml/2006/table">
            <a:tbl>
              <a:tblPr firstRow="1" bandRow="1">
                <a:tableStyleId>{5C22544A-7EE6-4342-B048-85BDC9FD1C3A}</a:tableStyleId>
              </a:tblPr>
              <a:tblGrid>
                <a:gridCol w="1050325">
                  <a:extLst>
                    <a:ext uri="{9D8B030D-6E8A-4147-A177-3AD203B41FA5}">
                      <a16:colId xmlns:a16="http://schemas.microsoft.com/office/drawing/2014/main" val="1368116886"/>
                    </a:ext>
                  </a:extLst>
                </a:gridCol>
                <a:gridCol w="3348681">
                  <a:extLst>
                    <a:ext uri="{9D8B030D-6E8A-4147-A177-3AD203B41FA5}">
                      <a16:colId xmlns:a16="http://schemas.microsoft.com/office/drawing/2014/main" val="112884909"/>
                    </a:ext>
                  </a:extLst>
                </a:gridCol>
                <a:gridCol w="3311611">
                  <a:extLst>
                    <a:ext uri="{9D8B030D-6E8A-4147-A177-3AD203B41FA5}">
                      <a16:colId xmlns:a16="http://schemas.microsoft.com/office/drawing/2014/main" val="1802253697"/>
                    </a:ext>
                  </a:extLst>
                </a:gridCol>
                <a:gridCol w="3768810">
                  <a:extLst>
                    <a:ext uri="{9D8B030D-6E8A-4147-A177-3AD203B41FA5}">
                      <a16:colId xmlns:a16="http://schemas.microsoft.com/office/drawing/2014/main" val="899711962"/>
                    </a:ext>
                  </a:extLst>
                </a:gridCol>
              </a:tblGrid>
              <a:tr h="1123420">
                <a:tc>
                  <a:txBody>
                    <a:bodyPr/>
                    <a:lstStyle/>
                    <a:p>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sz="2800" dirty="0">
                          <a:latin typeface="微軟正黑體" panose="020B0604030504040204" pitchFamily="34" charset="-120"/>
                          <a:ea typeface="微軟正黑體" panose="020B0604030504040204" pitchFamily="34" charset="-120"/>
                        </a:rPr>
                        <a:t>低筋麵粉</a:t>
                      </a:r>
                    </a:p>
                    <a:p>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sz="2800" dirty="0">
                          <a:latin typeface="微軟正黑體" panose="020B0604030504040204" pitchFamily="34" charset="-120"/>
                          <a:ea typeface="微軟正黑體" panose="020B0604030504040204" pitchFamily="34" charset="-120"/>
                        </a:rPr>
                        <a:t>中筋麵粉</a:t>
                      </a:r>
                    </a:p>
                    <a:p>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sz="2800" dirty="0">
                          <a:latin typeface="微軟正黑體" panose="020B0604030504040204" pitchFamily="34" charset="-120"/>
                          <a:ea typeface="微軟正黑體" panose="020B0604030504040204" pitchFamily="34" charset="-120"/>
                        </a:rPr>
                        <a:t>高筋麵粉</a:t>
                      </a:r>
                    </a:p>
                    <a:p>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595486816"/>
                  </a:ext>
                </a:extLst>
              </a:tr>
              <a:tr h="2533521">
                <a:tc>
                  <a:txBody>
                    <a:bodyPr/>
                    <a:lstStyle/>
                    <a:p>
                      <a:r>
                        <a:rPr lang="zh-TW" altLang="en-US" sz="2800" dirty="0">
                          <a:latin typeface="微軟正黑體" panose="020B0604030504040204" pitchFamily="34" charset="-120"/>
                          <a:ea typeface="微軟正黑體" panose="020B0604030504040204" pitchFamily="34" charset="-120"/>
                        </a:rPr>
                        <a:t>特性</a:t>
                      </a:r>
                    </a:p>
                  </a:txBody>
                  <a:tcPr/>
                </a:tc>
                <a:tc>
                  <a:txBody>
                    <a:bodyPr/>
                    <a:lstStyle/>
                    <a:p>
                      <a:r>
                        <a:rPr lang="zh-TW" altLang="en-US" sz="2200" dirty="0">
                          <a:latin typeface="微軟正黑體" panose="020B0604030504040204" pitchFamily="34" charset="-120"/>
                          <a:ea typeface="微軟正黑體" panose="020B0604030504040204" pitchFamily="34" charset="-120"/>
                        </a:rPr>
                        <a:t>吸水性、彈性及延展性均小，蛋白質含量低，做出來的成品較口感鬆軟。</a:t>
                      </a:r>
                    </a:p>
                  </a:txBody>
                  <a:tcPr/>
                </a:tc>
                <a:tc>
                  <a:txBody>
                    <a:bodyPr/>
                    <a:lstStyle/>
                    <a:p>
                      <a:r>
                        <a:rPr lang="zh-TW" altLang="en-US" sz="2200" dirty="0">
                          <a:latin typeface="微軟正黑體" panose="020B0604030504040204" pitchFamily="34" charset="-120"/>
                          <a:ea typeface="微軟正黑體" panose="020B0604030504040204" pitchFamily="34" charset="-120"/>
                        </a:rPr>
                        <a:t>吸水性、彈性及延展性較高筋麵粉較小，蛋白質含量介於高粉與低粉之間。</a:t>
                      </a:r>
                    </a:p>
                  </a:txBody>
                  <a:tcPr/>
                </a:tc>
                <a:tc>
                  <a:txBody>
                    <a:bodyPr/>
                    <a:lstStyle/>
                    <a:p>
                      <a:r>
                        <a:rPr lang="zh-TW" altLang="en-US" sz="2200" dirty="0">
                          <a:latin typeface="微軟正黑體" panose="020B0604030504040204" pitchFamily="34" charset="-120"/>
                          <a:ea typeface="微軟正黑體" panose="020B0604030504040204" pitchFamily="34" charset="-120"/>
                        </a:rPr>
                        <a:t>因為蛋白質含量多，所以所形成的筋度較多也較強，麵筋較多，黏性較大，顏色偏黃，吸水性高，彈性及延展性均大。</a:t>
                      </a:r>
                    </a:p>
                  </a:txBody>
                  <a:tcPr/>
                </a:tc>
                <a:extLst>
                  <a:ext uri="{0D108BD9-81ED-4DB2-BD59-A6C34878D82A}">
                    <a16:rowId xmlns:a16="http://schemas.microsoft.com/office/drawing/2014/main" val="868783995"/>
                  </a:ext>
                </a:extLst>
              </a:tr>
              <a:tr h="2088950">
                <a:tc>
                  <a:txBody>
                    <a:bodyPr/>
                    <a:lstStyle/>
                    <a:p>
                      <a:r>
                        <a:rPr lang="zh-TW" altLang="en-US" sz="2800" dirty="0">
                          <a:latin typeface="微軟正黑體" panose="020B0604030504040204" pitchFamily="34" charset="-120"/>
                          <a:ea typeface="微軟正黑體" panose="020B0604030504040204" pitchFamily="34" charset="-120"/>
                        </a:rPr>
                        <a:t>適合</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範圍</a:t>
                      </a:r>
                    </a:p>
                  </a:txBody>
                  <a:tcPr/>
                </a:tc>
                <a:tc>
                  <a:txBody>
                    <a:bodyPr/>
                    <a:lstStyle/>
                    <a:p>
                      <a:r>
                        <a:rPr lang="zh-TW" altLang="en-US" sz="2200" dirty="0">
                          <a:latin typeface="微軟正黑體" panose="020B0604030504040204" pitchFamily="34" charset="-120"/>
                          <a:ea typeface="微軟正黑體" panose="020B0604030504040204" pitchFamily="34" charset="-120"/>
                        </a:rPr>
                        <a:t>大部分的天點都適合低筋麵粉來製作，如海綿蛋糕、餅乾、小西點等食品。</a:t>
                      </a:r>
                    </a:p>
                    <a:p>
                      <a:endParaRPr lang="zh-TW" altLang="en-US" sz="2000" dirty="0"/>
                    </a:p>
                  </a:txBody>
                  <a:tcPr/>
                </a:tc>
                <a:tc>
                  <a:txBody>
                    <a:bodyPr/>
                    <a:lstStyle/>
                    <a:p>
                      <a:r>
                        <a:rPr lang="zh-TW" altLang="en-US" sz="2200" dirty="0">
                          <a:latin typeface="微軟正黑體" panose="020B0604030504040204" pitchFamily="34" charset="-120"/>
                          <a:ea typeface="微軟正黑體" panose="020B0604030504040204" pitchFamily="34" charset="-120"/>
                        </a:rPr>
                        <a:t>在中式點心製作上的應用很廣，適合做水餃、麵條、包子及饅頭等食品。</a:t>
                      </a:r>
                    </a:p>
                    <a:p>
                      <a:endParaRPr lang="zh-TW" altLang="en-US" sz="2200" dirty="0">
                        <a:latin typeface="微軟正黑體" panose="020B0604030504040204" pitchFamily="34" charset="-120"/>
                        <a:ea typeface="微軟正黑體" panose="020B0604030504040204" pitchFamily="34" charset="-120"/>
                      </a:endParaRPr>
                    </a:p>
                  </a:txBody>
                  <a:tcPr/>
                </a:tc>
                <a:tc>
                  <a:txBody>
                    <a:bodyPr/>
                    <a:lstStyle/>
                    <a:p>
                      <a:r>
                        <a:rPr lang="zh-TW" altLang="en-US" sz="2200" dirty="0">
                          <a:latin typeface="微軟正黑體" panose="020B0604030504040204" pitchFamily="34" charset="-120"/>
                          <a:ea typeface="微軟正黑體" panose="020B0604030504040204" pitchFamily="34" charset="-120"/>
                        </a:rPr>
                        <a:t>適用於做麵包、春捲皮、油條各種需發酵的食品，製成的食品有彈性、具韌性。</a:t>
                      </a:r>
                    </a:p>
                    <a:p>
                      <a:endParaRPr lang="zh-TW" altLang="en-US" sz="22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636620736"/>
                  </a:ext>
                </a:extLst>
              </a:tr>
            </a:tbl>
          </a:graphicData>
        </a:graphic>
      </p:graphicFrame>
    </p:spTree>
    <p:extLst>
      <p:ext uri="{BB962C8B-B14F-4D97-AF65-F5344CB8AC3E}">
        <p14:creationId xmlns:p14="http://schemas.microsoft.com/office/powerpoint/2010/main" val="484411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85103" y="475466"/>
            <a:ext cx="1373659" cy="981761"/>
          </a:xfrm>
        </p:spPr>
        <p:txBody>
          <a:bodyPr/>
          <a:lstStyle/>
          <a:p>
            <a:r>
              <a:rPr lang="zh-TW" altLang="en-US" dirty="0">
                <a:latin typeface="微軟正黑體" panose="020B0604030504040204" pitchFamily="34" charset="-120"/>
                <a:ea typeface="微軟正黑體" panose="020B0604030504040204" pitchFamily="34" charset="-120"/>
              </a:rPr>
              <a:t>心得</a:t>
            </a:r>
          </a:p>
        </p:txBody>
      </p:sp>
      <p:sp>
        <p:nvSpPr>
          <p:cNvPr id="3" name="內容版面配置區 2"/>
          <p:cNvSpPr>
            <a:spLocks noGrp="1"/>
          </p:cNvSpPr>
          <p:nvPr>
            <p:ph idx="1"/>
          </p:nvPr>
        </p:nvSpPr>
        <p:spPr>
          <a:xfrm>
            <a:off x="4572000" y="2024768"/>
            <a:ext cx="4596714" cy="4881789"/>
          </a:xfrm>
        </p:spPr>
        <p:txBody>
          <a:bodyPr>
            <a:normAutofit/>
          </a:bodyPr>
          <a:lstStyle/>
          <a:p>
            <a:pPr marL="0" indent="0">
              <a:buNone/>
            </a:pPr>
            <a:r>
              <a:rPr lang="zh-TW" altLang="en-US" dirty="0"/>
              <a:t>►</a:t>
            </a:r>
            <a:r>
              <a:rPr lang="zh-TW" altLang="en-US" dirty="0">
                <a:latin typeface="微軟正黑體" panose="020B0604030504040204" pitchFamily="34" charset="-120"/>
                <a:ea typeface="微軟正黑體" panose="020B0604030504040204" pitchFamily="34" charset="-120"/>
              </a:rPr>
              <a:t>接觸甜點的原因</a:t>
            </a: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►過程</a:t>
            </a: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►為什麼喜歡甜點</a:t>
            </a: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►對自己的期許</a:t>
            </a: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65775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0192" y="12357"/>
            <a:ext cx="1384300" cy="777875"/>
          </a:xfrm>
        </p:spPr>
        <p:txBody>
          <a:bodyPr/>
          <a:lstStyle/>
          <a:p>
            <a:r>
              <a:rPr lang="zh-TW" altLang="en-US" dirty="0">
                <a:latin typeface="微軟正黑體" panose="020B0604030504040204" pitchFamily="34" charset="-120"/>
                <a:ea typeface="微軟正黑體" panose="020B0604030504040204" pitchFamily="34" charset="-120"/>
              </a:rPr>
              <a:t>評量</a:t>
            </a:r>
          </a:p>
        </p:txBody>
      </p:sp>
      <p:sp>
        <p:nvSpPr>
          <p:cNvPr id="3" name="內容版面配置區 2"/>
          <p:cNvSpPr>
            <a:spLocks noGrp="1"/>
          </p:cNvSpPr>
          <p:nvPr>
            <p:ph idx="1"/>
          </p:nvPr>
        </p:nvSpPr>
        <p:spPr>
          <a:xfrm>
            <a:off x="0" y="957049"/>
            <a:ext cx="12192000" cy="5925064"/>
          </a:xfrm>
        </p:spPr>
        <p:txBody>
          <a:bodyPr>
            <a:normAutofit lnSpcReduction="10000"/>
          </a:bodyPr>
          <a:lstStyle/>
          <a:p>
            <a:pPr marL="0" indent="0">
              <a:buNone/>
            </a:pPr>
            <a:r>
              <a:rPr lang="zh-TW" altLang="en-US" sz="3000" dirty="0"/>
              <a:t>➜</a:t>
            </a:r>
            <a:r>
              <a:rPr lang="zh-TW" altLang="en-US" sz="3000" dirty="0">
                <a:latin typeface="微軟正黑體" panose="020B0604030504040204" pitchFamily="34" charset="-120"/>
                <a:ea typeface="微軟正黑體" panose="020B0604030504040204" pitchFamily="34" charset="-120"/>
              </a:rPr>
              <a:t>提拉米蘇是在甚麼時期被發明出來的</a:t>
            </a:r>
            <a:r>
              <a:rPr lang="en-US" altLang="zh-TW" sz="3000" dirty="0">
                <a:latin typeface="微軟正黑體" panose="020B0604030504040204" pitchFamily="34" charset="-120"/>
                <a:ea typeface="微軟正黑體" panose="020B0604030504040204" pitchFamily="34" charset="-120"/>
              </a:rPr>
              <a:t>?</a:t>
            </a:r>
          </a:p>
          <a:p>
            <a:pPr marL="0" indent="0">
              <a:buNone/>
            </a:pPr>
            <a:r>
              <a:rPr lang="zh-TW" altLang="en-US" sz="3000" dirty="0"/>
              <a:t>➜</a:t>
            </a:r>
            <a:r>
              <a:rPr lang="zh-TW" altLang="en-US" sz="3000" dirty="0">
                <a:latin typeface="微軟正黑體" panose="020B0604030504040204" pitchFamily="34" charset="-120"/>
                <a:ea typeface="微軟正黑體" panose="020B0604030504040204" pitchFamily="34" charset="-120"/>
              </a:rPr>
              <a:t>哪種蛋糕是國寶級點心</a:t>
            </a:r>
            <a:r>
              <a:rPr lang="en-US" altLang="zh-TW" sz="3000" dirty="0">
                <a:latin typeface="微軟正黑體" panose="020B0604030504040204" pitchFamily="34" charset="-120"/>
                <a:ea typeface="微軟正黑體" panose="020B0604030504040204" pitchFamily="34" charset="-120"/>
              </a:rPr>
              <a:t>?a.</a:t>
            </a:r>
            <a:r>
              <a:rPr lang="zh-TW" altLang="en-US" sz="3000" dirty="0">
                <a:latin typeface="微軟正黑體" panose="020B0604030504040204" pitchFamily="34" charset="-120"/>
                <a:ea typeface="微軟正黑體" panose="020B0604030504040204" pitchFamily="34" charset="-120"/>
              </a:rPr>
              <a:t>提拉米蘇</a:t>
            </a:r>
            <a:r>
              <a:rPr lang="en-US" altLang="zh-TW" sz="3000" dirty="0">
                <a:latin typeface="微軟正黑體" panose="020B0604030504040204" pitchFamily="34" charset="-120"/>
                <a:ea typeface="微軟正黑體" panose="020B0604030504040204" pitchFamily="34" charset="-120"/>
              </a:rPr>
              <a:t>b.</a:t>
            </a:r>
            <a:r>
              <a:rPr lang="zh-TW" altLang="en-US" sz="3000" dirty="0">
                <a:latin typeface="微軟正黑體" panose="020B0604030504040204" pitchFamily="34" charset="-120"/>
                <a:ea typeface="微軟正黑體" panose="020B0604030504040204" pitchFamily="34" charset="-120"/>
              </a:rPr>
              <a:t>慕斯蛋糕</a:t>
            </a:r>
            <a:r>
              <a:rPr lang="en-US" altLang="zh-TW" sz="3000" dirty="0">
                <a:latin typeface="微軟正黑體" panose="020B0604030504040204" pitchFamily="34" charset="-120"/>
                <a:ea typeface="微軟正黑體" panose="020B0604030504040204" pitchFamily="34" charset="-120"/>
              </a:rPr>
              <a:t>c.</a:t>
            </a:r>
            <a:r>
              <a:rPr lang="zh-TW" altLang="en-US" sz="3000" dirty="0">
                <a:latin typeface="微軟正黑體" panose="020B0604030504040204" pitchFamily="34" charset="-120"/>
                <a:ea typeface="微軟正黑體" panose="020B0604030504040204" pitchFamily="34" charset="-120"/>
              </a:rPr>
              <a:t>沙河蛋糕</a:t>
            </a:r>
            <a:endParaRPr lang="en-US" altLang="zh-TW" sz="3000" dirty="0">
              <a:latin typeface="微軟正黑體" panose="020B0604030504040204" pitchFamily="34" charset="-120"/>
              <a:ea typeface="微軟正黑體" panose="020B0604030504040204" pitchFamily="34" charset="-120"/>
            </a:endParaRPr>
          </a:p>
          <a:p>
            <a:pPr marL="0" indent="0">
              <a:buNone/>
            </a:pPr>
            <a:r>
              <a:rPr lang="zh-TW" altLang="en-US" sz="3000" dirty="0"/>
              <a:t>➜</a:t>
            </a:r>
            <a:r>
              <a:rPr lang="zh-TW" altLang="en-US" sz="3000" dirty="0">
                <a:latin typeface="微軟正黑體" panose="020B0604030504040204" pitchFamily="34" charset="-120"/>
                <a:ea typeface="微軟正黑體" panose="020B0604030504040204" pitchFamily="34" charset="-120"/>
              </a:rPr>
              <a:t>波士頓派其實就是甚麼蛋糕</a:t>
            </a:r>
            <a:r>
              <a:rPr lang="en-US" altLang="zh-TW" sz="3000" dirty="0">
                <a:latin typeface="微軟正黑體" panose="020B0604030504040204" pitchFamily="34" charset="-120"/>
                <a:ea typeface="微軟正黑體" panose="020B0604030504040204" pitchFamily="34" charset="-120"/>
              </a:rPr>
              <a:t>?</a:t>
            </a:r>
          </a:p>
          <a:p>
            <a:pPr marL="0" indent="0">
              <a:buNone/>
            </a:pPr>
            <a:r>
              <a:rPr lang="zh-TW" altLang="en-US" sz="3000" dirty="0"/>
              <a:t>➜</a:t>
            </a:r>
            <a:r>
              <a:rPr lang="zh-TW" altLang="en-US" sz="3000" dirty="0">
                <a:latin typeface="微軟正黑體" panose="020B0604030504040204" pitchFamily="34" charset="-120"/>
                <a:ea typeface="微軟正黑體" panose="020B0604030504040204" pitchFamily="34" charset="-120"/>
              </a:rPr>
              <a:t>哪種蛋糕冷凍後更好吃</a:t>
            </a:r>
            <a:r>
              <a:rPr lang="en-US" altLang="zh-TW" sz="3000" dirty="0">
                <a:latin typeface="微軟正黑體" panose="020B0604030504040204" pitchFamily="34" charset="-120"/>
                <a:ea typeface="微軟正黑體" panose="020B0604030504040204" pitchFamily="34" charset="-120"/>
              </a:rPr>
              <a:t>?</a:t>
            </a:r>
          </a:p>
          <a:p>
            <a:pPr marL="0" indent="0">
              <a:buNone/>
            </a:pPr>
            <a:r>
              <a:rPr lang="zh-TW" altLang="en-US" sz="3000" dirty="0"/>
              <a:t>➜</a:t>
            </a:r>
            <a:r>
              <a:rPr lang="zh-TW" altLang="en-US" sz="3000" dirty="0">
                <a:latin typeface="微軟正黑體" panose="020B0604030504040204" pitchFamily="34" charset="-120"/>
                <a:ea typeface="微軟正黑體" panose="020B0604030504040204" pitchFamily="34" charset="-120"/>
              </a:rPr>
              <a:t>沙河蛋糕是內裹有什麼及果醬的巧克力奶油蛋糕</a:t>
            </a:r>
            <a:r>
              <a:rPr lang="en-US" altLang="zh-TW" sz="3000" dirty="0">
                <a:latin typeface="微軟正黑體" panose="020B0604030504040204" pitchFamily="34" charset="-120"/>
                <a:ea typeface="微軟正黑體" panose="020B0604030504040204" pitchFamily="34" charset="-120"/>
              </a:rPr>
              <a:t>?a.</a:t>
            </a:r>
            <a:r>
              <a:rPr lang="zh-TW" altLang="en-US" sz="3000" dirty="0">
                <a:latin typeface="微軟正黑體" panose="020B0604030504040204" pitchFamily="34" charset="-120"/>
                <a:ea typeface="微軟正黑體" panose="020B0604030504040204" pitchFamily="34" charset="-120"/>
              </a:rPr>
              <a:t>核桃</a:t>
            </a:r>
            <a:r>
              <a:rPr lang="en-US" altLang="zh-TW" sz="3000" dirty="0">
                <a:latin typeface="微軟正黑體" panose="020B0604030504040204" pitchFamily="34" charset="-120"/>
                <a:ea typeface="微軟正黑體" panose="020B0604030504040204" pitchFamily="34" charset="-120"/>
              </a:rPr>
              <a:t>b.</a:t>
            </a:r>
            <a:r>
              <a:rPr lang="zh-TW" altLang="en-US" sz="3000" dirty="0">
                <a:latin typeface="微軟正黑體" panose="020B0604030504040204" pitchFamily="34" charset="-120"/>
                <a:ea typeface="微軟正黑體" panose="020B0604030504040204" pitchFamily="34" charset="-120"/>
              </a:rPr>
              <a:t>杏仁</a:t>
            </a:r>
            <a:r>
              <a:rPr lang="en-US" altLang="zh-TW" sz="3000" dirty="0">
                <a:latin typeface="微軟正黑體" panose="020B0604030504040204" pitchFamily="34" charset="-120"/>
                <a:ea typeface="微軟正黑體" panose="020B0604030504040204" pitchFamily="34" charset="-120"/>
              </a:rPr>
              <a:t>c.</a:t>
            </a:r>
            <a:r>
              <a:rPr lang="zh-TW" altLang="en-US" sz="3000" dirty="0">
                <a:latin typeface="微軟正黑體" panose="020B0604030504040204" pitchFamily="34" charset="-120"/>
                <a:ea typeface="微軟正黑體" panose="020B0604030504040204" pitchFamily="34" charset="-120"/>
              </a:rPr>
              <a:t>草莓</a:t>
            </a:r>
            <a:endParaRPr lang="en-US" altLang="zh-TW" sz="3000" dirty="0">
              <a:latin typeface="微軟正黑體" panose="020B0604030504040204" pitchFamily="34" charset="-120"/>
              <a:ea typeface="微軟正黑體" panose="020B0604030504040204" pitchFamily="34" charset="-120"/>
            </a:endParaRPr>
          </a:p>
          <a:p>
            <a:pPr marL="0" indent="0">
              <a:buNone/>
            </a:pPr>
            <a:r>
              <a:rPr lang="zh-TW" altLang="en-US" sz="3000" dirty="0"/>
              <a:t>➜</a:t>
            </a:r>
            <a:r>
              <a:rPr lang="zh-TW" altLang="en-US" sz="3000" dirty="0">
                <a:latin typeface="微軟正黑體" panose="020B0604030504040204" pitchFamily="34" charset="-120"/>
                <a:ea typeface="微軟正黑體" panose="020B0604030504040204" pitchFamily="34" charset="-120"/>
              </a:rPr>
              <a:t>起司蛋糕是哪裡的人從希臘傳播到整個歐洲的</a:t>
            </a:r>
            <a:r>
              <a:rPr lang="en-US" altLang="zh-TW" sz="3000" dirty="0">
                <a:latin typeface="微軟正黑體" panose="020B0604030504040204" pitchFamily="34" charset="-120"/>
                <a:ea typeface="微軟正黑體" panose="020B0604030504040204" pitchFamily="34" charset="-120"/>
              </a:rPr>
              <a:t>?a.</a:t>
            </a:r>
            <a:r>
              <a:rPr lang="zh-TW" altLang="en-US" sz="3000" dirty="0">
                <a:latin typeface="微軟正黑體" panose="020B0604030504040204" pitchFamily="34" charset="-120"/>
                <a:ea typeface="微軟正黑體" panose="020B0604030504040204" pitchFamily="34" charset="-120"/>
              </a:rPr>
              <a:t>法國人</a:t>
            </a:r>
            <a:r>
              <a:rPr lang="en-US" altLang="zh-TW" sz="3000" dirty="0">
                <a:latin typeface="微軟正黑體" panose="020B0604030504040204" pitchFamily="34" charset="-120"/>
                <a:ea typeface="微軟正黑體" panose="020B0604030504040204" pitchFamily="34" charset="-120"/>
              </a:rPr>
              <a:t>b.</a:t>
            </a:r>
            <a:r>
              <a:rPr lang="zh-TW" altLang="en-US" sz="3000" dirty="0">
                <a:latin typeface="微軟正黑體" panose="020B0604030504040204" pitchFamily="34" charset="-120"/>
                <a:ea typeface="微軟正黑體" panose="020B0604030504040204" pitchFamily="34" charset="-120"/>
              </a:rPr>
              <a:t>美國人</a:t>
            </a:r>
            <a:r>
              <a:rPr lang="en-US" altLang="zh-TW" sz="3000" dirty="0">
                <a:latin typeface="微軟正黑體" panose="020B0604030504040204" pitchFamily="34" charset="-120"/>
                <a:ea typeface="微軟正黑體" panose="020B0604030504040204" pitchFamily="34" charset="-120"/>
              </a:rPr>
              <a:t>c.</a:t>
            </a:r>
            <a:r>
              <a:rPr lang="zh-TW" altLang="en-US" sz="3000" dirty="0">
                <a:latin typeface="微軟正黑體" panose="020B0604030504040204" pitchFamily="34" charset="-120"/>
                <a:ea typeface="微軟正黑體" panose="020B0604030504040204" pitchFamily="34" charset="-120"/>
              </a:rPr>
              <a:t>羅馬人</a:t>
            </a:r>
            <a:endParaRPr lang="en-US" altLang="zh-TW" sz="3000" dirty="0">
              <a:latin typeface="微軟正黑體" panose="020B0604030504040204" pitchFamily="34" charset="-120"/>
              <a:ea typeface="微軟正黑體" panose="020B0604030504040204" pitchFamily="34" charset="-120"/>
            </a:endParaRPr>
          </a:p>
          <a:p>
            <a:pPr marL="0" indent="0">
              <a:buNone/>
            </a:pPr>
            <a:r>
              <a:rPr lang="zh-TW" altLang="en-US" sz="3000" dirty="0"/>
              <a:t>➜</a:t>
            </a:r>
            <a:r>
              <a:rPr lang="zh-TW" altLang="en-US" sz="3000" dirty="0">
                <a:latin typeface="微軟正黑體" panose="020B0604030504040204" pitchFamily="34" charset="-120"/>
                <a:ea typeface="微軟正黑體" panose="020B0604030504040204" pitchFamily="34" charset="-120"/>
              </a:rPr>
              <a:t>長崎蜂蜜蛋糕最早源自於那裡</a:t>
            </a:r>
            <a:r>
              <a:rPr lang="en-US" altLang="zh-TW" sz="3000" dirty="0">
                <a:latin typeface="微軟正黑體" panose="020B0604030504040204" pitchFamily="34" charset="-120"/>
                <a:ea typeface="微軟正黑體" panose="020B0604030504040204" pitchFamily="34" charset="-120"/>
              </a:rPr>
              <a:t>?a.</a:t>
            </a:r>
            <a:r>
              <a:rPr lang="zh-TW" altLang="en-US" sz="3000" dirty="0">
                <a:latin typeface="微軟正黑體" panose="020B0604030504040204" pitchFamily="34" charset="-120"/>
                <a:ea typeface="微軟正黑體" panose="020B0604030504040204" pitchFamily="34" charset="-120"/>
              </a:rPr>
              <a:t>西班牙</a:t>
            </a:r>
            <a:r>
              <a:rPr lang="en-US" altLang="zh-TW" sz="3000" dirty="0">
                <a:latin typeface="微軟正黑體" panose="020B0604030504040204" pitchFamily="34" charset="-120"/>
                <a:ea typeface="微軟正黑體" panose="020B0604030504040204" pitchFamily="34" charset="-120"/>
              </a:rPr>
              <a:t>b.</a:t>
            </a:r>
            <a:r>
              <a:rPr lang="zh-TW" altLang="en-US" sz="3000" dirty="0">
                <a:latin typeface="微軟正黑體" panose="020B0604030504040204" pitchFamily="34" charset="-120"/>
                <a:ea typeface="微軟正黑體" panose="020B0604030504040204" pitchFamily="34" charset="-120"/>
              </a:rPr>
              <a:t>葡萄牙</a:t>
            </a:r>
            <a:r>
              <a:rPr lang="en-US" altLang="zh-TW" sz="3000" dirty="0">
                <a:latin typeface="微軟正黑體" panose="020B0604030504040204" pitchFamily="34" charset="-120"/>
                <a:ea typeface="微軟正黑體" panose="020B0604030504040204" pitchFamily="34" charset="-120"/>
              </a:rPr>
              <a:t>c.</a:t>
            </a:r>
            <a:r>
              <a:rPr lang="zh-TW" altLang="en-US" sz="3000" dirty="0">
                <a:latin typeface="微軟正黑體" panose="020B0604030504040204" pitchFamily="34" charset="-120"/>
                <a:ea typeface="微軟正黑體" panose="020B0604030504040204" pitchFamily="34" charset="-120"/>
              </a:rPr>
              <a:t>荷蘭</a:t>
            </a:r>
            <a:endParaRPr lang="en-US" altLang="zh-TW" sz="3000" dirty="0">
              <a:latin typeface="微軟正黑體" panose="020B0604030504040204" pitchFamily="34" charset="-120"/>
              <a:ea typeface="微軟正黑體" panose="020B0604030504040204" pitchFamily="34" charset="-120"/>
            </a:endParaRPr>
          </a:p>
          <a:p>
            <a:pPr marL="0" indent="0">
              <a:buNone/>
            </a:pPr>
            <a:r>
              <a:rPr lang="zh-TW" altLang="en-US" sz="3000" dirty="0"/>
              <a:t>➜</a:t>
            </a:r>
            <a:r>
              <a:rPr lang="zh-TW" altLang="en-US" sz="3000" dirty="0">
                <a:latin typeface="微軟正黑體" panose="020B0604030504040204" pitchFamily="34" charset="-120"/>
                <a:ea typeface="微軟正黑體" panose="020B0604030504040204" pitchFamily="34" charset="-120"/>
              </a:rPr>
              <a:t>所有甜點裡哪個甜點熱量最低</a:t>
            </a:r>
            <a:r>
              <a:rPr lang="en-US" altLang="zh-TW" sz="3000" dirty="0">
                <a:latin typeface="微軟正黑體" panose="020B0604030504040204" pitchFamily="34" charset="-120"/>
                <a:ea typeface="微軟正黑體" panose="020B0604030504040204" pitchFamily="34" charset="-120"/>
              </a:rPr>
              <a:t>?</a:t>
            </a:r>
          </a:p>
          <a:p>
            <a:pPr marL="0" indent="0">
              <a:buNone/>
            </a:pPr>
            <a:r>
              <a:rPr lang="zh-TW" altLang="en-US" sz="3000" dirty="0"/>
              <a:t>➜</a:t>
            </a:r>
            <a:r>
              <a:rPr lang="zh-TW" altLang="en-US" sz="3000" dirty="0">
                <a:latin typeface="微軟正黑體" panose="020B0604030504040204" pitchFamily="34" charset="-120"/>
                <a:ea typeface="微軟正黑體" panose="020B0604030504040204" pitchFamily="34" charset="-120"/>
              </a:rPr>
              <a:t>法式甜點界約在幾年前有一派甜點師進行改革創新</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開始加入藝術性</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追求精     緻、少糖、少油</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對人體負擔較輕的甜點料理</a:t>
            </a:r>
            <a:r>
              <a:rPr lang="en-US" altLang="zh-TW" sz="3000" dirty="0">
                <a:latin typeface="微軟正黑體" panose="020B0604030504040204" pitchFamily="34" charset="-120"/>
                <a:ea typeface="微軟正黑體" panose="020B0604030504040204" pitchFamily="34" charset="-120"/>
              </a:rPr>
              <a:t>?a.60</a:t>
            </a:r>
            <a:r>
              <a:rPr lang="zh-TW" altLang="en-US" sz="3000" dirty="0">
                <a:latin typeface="微軟正黑體" panose="020B0604030504040204" pitchFamily="34" charset="-120"/>
                <a:ea typeface="微軟正黑體" panose="020B0604030504040204" pitchFamily="34" charset="-120"/>
              </a:rPr>
              <a:t>年前</a:t>
            </a:r>
            <a:r>
              <a:rPr lang="en-US" altLang="zh-TW" sz="3000" dirty="0">
                <a:latin typeface="微軟正黑體" panose="020B0604030504040204" pitchFamily="34" charset="-120"/>
                <a:ea typeface="微軟正黑體" panose="020B0604030504040204" pitchFamily="34" charset="-120"/>
              </a:rPr>
              <a:t>b.70</a:t>
            </a:r>
            <a:r>
              <a:rPr lang="zh-TW" altLang="en-US" sz="3000" dirty="0">
                <a:latin typeface="微軟正黑體" panose="020B0604030504040204" pitchFamily="34" charset="-120"/>
                <a:ea typeface="微軟正黑體" panose="020B0604030504040204" pitchFamily="34" charset="-120"/>
              </a:rPr>
              <a:t>年前</a:t>
            </a:r>
            <a:r>
              <a:rPr lang="en-US" altLang="zh-TW" sz="3000" dirty="0">
                <a:latin typeface="微軟正黑體" panose="020B0604030504040204" pitchFamily="34" charset="-120"/>
                <a:ea typeface="微軟正黑體" panose="020B0604030504040204" pitchFamily="34" charset="-120"/>
              </a:rPr>
              <a:t>c.80</a:t>
            </a:r>
            <a:r>
              <a:rPr lang="zh-TW" altLang="en-US" sz="3000" dirty="0">
                <a:latin typeface="微軟正黑體" panose="020B0604030504040204" pitchFamily="34" charset="-120"/>
                <a:ea typeface="微軟正黑體" panose="020B0604030504040204" pitchFamily="34" charset="-120"/>
              </a:rPr>
              <a:t>年前</a:t>
            </a:r>
            <a:endParaRPr lang="en-US" altLang="zh-TW" sz="3000" dirty="0">
              <a:latin typeface="微軟正黑體" panose="020B0604030504040204" pitchFamily="34" charset="-120"/>
              <a:ea typeface="微軟正黑體" panose="020B0604030504040204" pitchFamily="34" charset="-120"/>
            </a:endParaRPr>
          </a:p>
          <a:p>
            <a:pPr marL="0" indent="0">
              <a:buNone/>
            </a:pPr>
            <a:endParaRPr lang="en-US" altLang="zh-TW" sz="3000" dirty="0">
              <a:latin typeface="微軟正黑體" panose="020B0604030504040204" pitchFamily="34" charset="-120"/>
              <a:ea typeface="微軟正黑體" panose="020B0604030504040204" pitchFamily="34" charset="-120"/>
            </a:endParaRPr>
          </a:p>
          <a:p>
            <a:pPr marL="0" indent="0">
              <a:buNone/>
            </a:pPr>
            <a:endParaRPr lang="en-US" altLang="zh-TW" sz="3000" dirty="0">
              <a:latin typeface="微軟正黑體" panose="020B0604030504040204" pitchFamily="34" charset="-120"/>
              <a:ea typeface="微軟正黑體" panose="020B0604030504040204" pitchFamily="34" charset="-120"/>
            </a:endParaRPr>
          </a:p>
          <a:p>
            <a:pPr marL="0" indent="0">
              <a:buNone/>
            </a:pPr>
            <a:endParaRPr lang="en-US" altLang="zh-TW" sz="3000"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2472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6859" y="0"/>
            <a:ext cx="1336589" cy="919978"/>
          </a:xfrm>
        </p:spPr>
        <p:txBody>
          <a:bodyPr/>
          <a:lstStyle/>
          <a:p>
            <a:r>
              <a:rPr lang="zh-TW" altLang="en-US" dirty="0">
                <a:latin typeface="微軟正黑體" panose="020B0604030504040204" pitchFamily="34" charset="-120"/>
                <a:ea typeface="微軟正黑體" panose="020B0604030504040204" pitchFamily="34" charset="-120"/>
              </a:rPr>
              <a:t>評量</a:t>
            </a:r>
          </a:p>
        </p:txBody>
      </p:sp>
      <p:sp>
        <p:nvSpPr>
          <p:cNvPr id="3" name="內容版面配置區 2"/>
          <p:cNvSpPr>
            <a:spLocks noGrp="1"/>
          </p:cNvSpPr>
          <p:nvPr>
            <p:ph idx="1"/>
          </p:nvPr>
        </p:nvSpPr>
        <p:spPr>
          <a:xfrm>
            <a:off x="0" y="1006475"/>
            <a:ext cx="12192000" cy="5938022"/>
          </a:xfrm>
        </p:spPr>
        <p:txBody>
          <a:bodyPr>
            <a:normAutofit/>
          </a:bodyPr>
          <a:lstStyle/>
          <a:p>
            <a:pPr marL="0" indent="0">
              <a:buNone/>
            </a:pPr>
            <a:r>
              <a:rPr lang="zh-TW" altLang="en-US" sz="3000" dirty="0">
                <a:latin typeface="微軟正黑體" panose="020B0604030504040204" pitchFamily="34" charset="-120"/>
                <a:ea typeface="微軟正黑體" panose="020B0604030504040204" pitchFamily="34" charset="-120"/>
              </a:rPr>
              <a:t>➜中式甜點幾乎每種蛋糕上都會有什麼</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或是拿鮮奶油抹面、擠花裝飾</a:t>
            </a:r>
            <a:r>
              <a:rPr lang="en-US" altLang="zh-TW" sz="3000" dirty="0">
                <a:latin typeface="微軟正黑體" panose="020B0604030504040204" pitchFamily="34" charset="-120"/>
                <a:ea typeface="微軟正黑體" panose="020B0604030504040204" pitchFamily="34" charset="-120"/>
              </a:rPr>
              <a:t>?</a:t>
            </a:r>
          </a:p>
          <a:p>
            <a:pPr marL="0" indent="0">
              <a:buNone/>
            </a:pPr>
            <a:r>
              <a:rPr lang="en-US" altLang="zh-TW" sz="3000" dirty="0">
                <a:latin typeface="微軟正黑體" panose="020B0604030504040204" pitchFamily="34" charset="-120"/>
                <a:ea typeface="微軟正黑體" panose="020B0604030504040204" pitchFamily="34" charset="-120"/>
              </a:rPr>
              <a:t>    a.</a:t>
            </a:r>
            <a:r>
              <a:rPr lang="zh-TW" altLang="en-US" sz="3000" dirty="0">
                <a:latin typeface="微軟正黑體" panose="020B0604030504040204" pitchFamily="34" charset="-120"/>
                <a:ea typeface="微軟正黑體" panose="020B0604030504040204" pitchFamily="34" charset="-120"/>
              </a:rPr>
              <a:t>餅乾</a:t>
            </a:r>
            <a:r>
              <a:rPr lang="en-US" altLang="zh-TW" sz="3000" dirty="0">
                <a:latin typeface="微軟正黑體" panose="020B0604030504040204" pitchFamily="34" charset="-120"/>
                <a:ea typeface="微軟正黑體" panose="020B0604030504040204" pitchFamily="34" charset="-120"/>
              </a:rPr>
              <a:t>b.</a:t>
            </a:r>
            <a:r>
              <a:rPr lang="zh-TW" altLang="en-US" sz="3000" dirty="0">
                <a:latin typeface="微軟正黑體" panose="020B0604030504040204" pitchFamily="34" charset="-120"/>
                <a:ea typeface="微軟正黑體" panose="020B0604030504040204" pitchFamily="34" charset="-120"/>
              </a:rPr>
              <a:t>新鮮水果</a:t>
            </a:r>
            <a:r>
              <a:rPr lang="en-US" altLang="zh-TW" sz="3000" dirty="0">
                <a:latin typeface="微軟正黑體" panose="020B0604030504040204" pitchFamily="34" charset="-120"/>
                <a:ea typeface="微軟正黑體" panose="020B0604030504040204" pitchFamily="34" charset="-120"/>
              </a:rPr>
              <a:t>c.</a:t>
            </a:r>
            <a:r>
              <a:rPr lang="zh-TW" altLang="en-US" sz="3000" dirty="0">
                <a:latin typeface="微軟正黑體" panose="020B0604030504040204" pitchFamily="34" charset="-120"/>
                <a:ea typeface="微軟正黑體" panose="020B0604030504040204" pitchFamily="34" charset="-120"/>
              </a:rPr>
              <a:t>糖霜</a:t>
            </a:r>
            <a:endParaRPr lang="en-US" altLang="zh-TW" sz="3000" dirty="0">
              <a:latin typeface="微軟正黑體" panose="020B0604030504040204" pitchFamily="34" charset="-120"/>
              <a:ea typeface="微軟正黑體" panose="020B0604030504040204" pitchFamily="34" charset="-120"/>
            </a:endParaRPr>
          </a:p>
          <a:p>
            <a:pPr marL="0" indent="0">
              <a:buNone/>
            </a:pPr>
            <a:r>
              <a:rPr lang="zh-TW" altLang="en-US" sz="3000" dirty="0">
                <a:latin typeface="微軟正黑體" panose="020B0604030504040204" pitchFamily="34" charset="-120"/>
                <a:ea typeface="微軟正黑體" panose="020B0604030504040204" pitchFamily="34" charset="-120"/>
              </a:rPr>
              <a:t>➜中式蛋黃酥麵皮使用的是什麼</a:t>
            </a:r>
            <a:r>
              <a:rPr lang="en-US" altLang="zh-TW" sz="3000" dirty="0">
                <a:latin typeface="微軟正黑體" panose="020B0604030504040204" pitchFamily="34" charset="-120"/>
                <a:ea typeface="微軟正黑體" panose="020B0604030504040204" pitchFamily="34" charset="-120"/>
              </a:rPr>
              <a:t>?a.</a:t>
            </a:r>
            <a:r>
              <a:rPr lang="zh-TW" altLang="en-US" sz="3000" dirty="0">
                <a:latin typeface="微軟正黑體" panose="020B0604030504040204" pitchFamily="34" charset="-120"/>
                <a:ea typeface="微軟正黑體" panose="020B0604030504040204" pitchFamily="34" charset="-120"/>
              </a:rPr>
              <a:t>奶油</a:t>
            </a:r>
            <a:r>
              <a:rPr lang="en-US" altLang="zh-TW" sz="3000" dirty="0">
                <a:latin typeface="微軟正黑體" panose="020B0604030504040204" pitchFamily="34" charset="-120"/>
                <a:ea typeface="微軟正黑體" panose="020B0604030504040204" pitchFamily="34" charset="-120"/>
              </a:rPr>
              <a:t>b.</a:t>
            </a:r>
            <a:r>
              <a:rPr lang="zh-TW" altLang="en-US" sz="3000" dirty="0">
                <a:latin typeface="微軟正黑體" panose="020B0604030504040204" pitchFamily="34" charset="-120"/>
                <a:ea typeface="微軟正黑體" panose="020B0604030504040204" pitchFamily="34" charset="-120"/>
              </a:rPr>
              <a:t>蛋</a:t>
            </a:r>
            <a:r>
              <a:rPr lang="en-US" altLang="zh-TW" sz="3000" dirty="0">
                <a:latin typeface="微軟正黑體" panose="020B0604030504040204" pitchFamily="34" charset="-120"/>
                <a:ea typeface="微軟正黑體" panose="020B0604030504040204" pitchFamily="34" charset="-120"/>
              </a:rPr>
              <a:t>c.</a:t>
            </a:r>
            <a:r>
              <a:rPr lang="zh-TW" altLang="en-US" sz="3000" dirty="0">
                <a:latin typeface="微軟正黑體" panose="020B0604030504040204" pitchFamily="34" charset="-120"/>
                <a:ea typeface="微軟正黑體" panose="020B0604030504040204" pitchFamily="34" charset="-120"/>
              </a:rPr>
              <a:t>油酥</a:t>
            </a:r>
            <a:endParaRPr lang="en-US" altLang="zh-TW" sz="3000" dirty="0">
              <a:latin typeface="微軟正黑體" panose="020B0604030504040204" pitchFamily="34" charset="-120"/>
              <a:ea typeface="微軟正黑體" panose="020B0604030504040204" pitchFamily="34" charset="-120"/>
            </a:endParaRPr>
          </a:p>
          <a:p>
            <a:pPr marL="0" indent="0">
              <a:buNone/>
            </a:pPr>
            <a:r>
              <a:rPr lang="zh-TW" altLang="en-US" sz="3000" dirty="0">
                <a:latin typeface="微軟正黑體" panose="020B0604030504040204" pitchFamily="34" charset="-120"/>
                <a:ea typeface="微軟正黑體" panose="020B0604030504040204" pitchFamily="34" charset="-120"/>
              </a:rPr>
              <a:t>➜法式泡芙有怎麼樣的外皮</a:t>
            </a:r>
            <a:r>
              <a:rPr lang="en-US" altLang="zh-TW" sz="3000" dirty="0">
                <a:latin typeface="微軟正黑體" panose="020B0604030504040204" pitchFamily="34" charset="-120"/>
                <a:ea typeface="微軟正黑體" panose="020B0604030504040204" pitchFamily="34" charset="-120"/>
              </a:rPr>
              <a:t>?a.</a:t>
            </a:r>
            <a:r>
              <a:rPr lang="zh-TW" altLang="en-US" sz="3000" dirty="0">
                <a:latin typeface="微軟正黑體" panose="020B0604030504040204" pitchFamily="34" charset="-120"/>
                <a:ea typeface="微軟正黑體" panose="020B0604030504040204" pitchFamily="34" charset="-120"/>
              </a:rPr>
              <a:t>扎實</a:t>
            </a:r>
            <a:r>
              <a:rPr lang="en-US" altLang="zh-TW" sz="3000" dirty="0">
                <a:latin typeface="微軟正黑體" panose="020B0604030504040204" pitchFamily="34" charset="-120"/>
                <a:ea typeface="微軟正黑體" panose="020B0604030504040204" pitchFamily="34" charset="-120"/>
              </a:rPr>
              <a:t>b.</a:t>
            </a:r>
            <a:r>
              <a:rPr lang="zh-TW" altLang="en-US" sz="3000" dirty="0">
                <a:latin typeface="微軟正黑體" panose="020B0604030504040204" pitchFamily="34" charset="-120"/>
                <a:ea typeface="微軟正黑體" panose="020B0604030504040204" pitchFamily="34" charset="-120"/>
              </a:rPr>
              <a:t>蓬鬆張孔</a:t>
            </a:r>
            <a:endParaRPr lang="en-US" altLang="zh-TW" sz="3000" dirty="0">
              <a:latin typeface="微軟正黑體" panose="020B0604030504040204" pitchFamily="34" charset="-120"/>
              <a:ea typeface="微軟正黑體" panose="020B0604030504040204" pitchFamily="34" charset="-120"/>
            </a:endParaRPr>
          </a:p>
          <a:p>
            <a:pPr marL="0" indent="0">
              <a:buNone/>
            </a:pPr>
            <a:r>
              <a:rPr lang="zh-TW" altLang="en-US" sz="3000" dirty="0">
                <a:latin typeface="微軟正黑體" panose="020B0604030504040204" pitchFamily="34" charset="-120"/>
                <a:ea typeface="微軟正黑體" panose="020B0604030504040204" pitchFamily="34" charset="-120"/>
              </a:rPr>
              <a:t>➜低筋麵粉適合做什麼樣的東西</a:t>
            </a:r>
            <a:r>
              <a:rPr lang="en-US" altLang="zh-TW" sz="3000" dirty="0">
                <a:latin typeface="微軟正黑體" panose="020B0604030504040204" pitchFamily="34" charset="-120"/>
                <a:ea typeface="微軟正黑體" panose="020B0604030504040204" pitchFamily="34" charset="-120"/>
              </a:rPr>
              <a:t>?a.</a:t>
            </a:r>
            <a:r>
              <a:rPr lang="zh-TW" altLang="en-US" sz="3000" dirty="0">
                <a:latin typeface="微軟正黑體" panose="020B0604030504040204" pitchFamily="34" charset="-120"/>
                <a:ea typeface="微軟正黑體" panose="020B0604030504040204" pitchFamily="34" charset="-120"/>
              </a:rPr>
              <a:t>麵包</a:t>
            </a:r>
            <a:r>
              <a:rPr lang="en-US" altLang="zh-TW" sz="3000" dirty="0">
                <a:latin typeface="微軟正黑體" panose="020B0604030504040204" pitchFamily="34" charset="-120"/>
                <a:ea typeface="微軟正黑體" panose="020B0604030504040204" pitchFamily="34" charset="-120"/>
              </a:rPr>
              <a:t>b.</a:t>
            </a:r>
            <a:r>
              <a:rPr lang="zh-TW" altLang="en-US" sz="3000" dirty="0">
                <a:latin typeface="微軟正黑體" panose="020B0604030504040204" pitchFamily="34" charset="-120"/>
                <a:ea typeface="微軟正黑體" panose="020B0604030504040204" pitchFamily="34" charset="-120"/>
              </a:rPr>
              <a:t>餅乾</a:t>
            </a:r>
            <a:r>
              <a:rPr lang="en-US" altLang="zh-TW" sz="3000" dirty="0">
                <a:latin typeface="微軟正黑體" panose="020B0604030504040204" pitchFamily="34" charset="-120"/>
                <a:ea typeface="微軟正黑體" panose="020B0604030504040204" pitchFamily="34" charset="-120"/>
              </a:rPr>
              <a:t>c.</a:t>
            </a:r>
            <a:r>
              <a:rPr lang="zh-TW" altLang="en-US" sz="3000" dirty="0">
                <a:latin typeface="微軟正黑體" panose="020B0604030504040204" pitchFamily="34" charset="-120"/>
                <a:ea typeface="微軟正黑體" panose="020B0604030504040204" pitchFamily="34" charset="-120"/>
              </a:rPr>
              <a:t>麵條</a:t>
            </a:r>
            <a:endParaRPr lang="en-US" altLang="zh-TW" sz="3000" dirty="0">
              <a:latin typeface="微軟正黑體" panose="020B0604030504040204" pitchFamily="34" charset="-120"/>
              <a:ea typeface="微軟正黑體" panose="020B0604030504040204" pitchFamily="34" charset="-120"/>
            </a:endParaRPr>
          </a:p>
          <a:p>
            <a:pPr marL="0" indent="0">
              <a:buNone/>
            </a:pPr>
            <a:r>
              <a:rPr lang="zh-TW" altLang="en-US" sz="3000" dirty="0">
                <a:latin typeface="微軟正黑體" panose="020B0604030504040204" pitchFamily="34" charset="-120"/>
                <a:ea typeface="微軟正黑體" panose="020B0604030504040204" pitchFamily="34" charset="-120"/>
              </a:rPr>
              <a:t>➜中筋麵粉吸水性、彈性及什麼較高筋麵粉小</a:t>
            </a:r>
            <a:r>
              <a:rPr lang="en-US" altLang="zh-TW" sz="3000" dirty="0">
                <a:latin typeface="微軟正黑體" panose="020B0604030504040204" pitchFamily="34" charset="-120"/>
                <a:ea typeface="微軟正黑體" panose="020B0604030504040204" pitchFamily="34" charset="-120"/>
              </a:rPr>
              <a:t>?a.</a:t>
            </a:r>
            <a:r>
              <a:rPr lang="zh-TW" altLang="en-US" sz="3000" dirty="0">
                <a:latin typeface="微軟正黑體" panose="020B0604030504040204" pitchFamily="34" charset="-120"/>
                <a:ea typeface="微軟正黑體" panose="020B0604030504040204" pitchFamily="34" charset="-120"/>
              </a:rPr>
              <a:t>延展性</a:t>
            </a:r>
            <a:r>
              <a:rPr lang="en-US" altLang="zh-TW" sz="3000" dirty="0">
                <a:latin typeface="微軟正黑體" panose="020B0604030504040204" pitchFamily="34" charset="-120"/>
                <a:ea typeface="微軟正黑體" panose="020B0604030504040204" pitchFamily="34" charset="-120"/>
              </a:rPr>
              <a:t>b.</a:t>
            </a:r>
            <a:r>
              <a:rPr lang="zh-TW" altLang="en-US" sz="3000" dirty="0">
                <a:latin typeface="微軟正黑體" panose="020B0604030504040204" pitchFamily="34" charset="-120"/>
                <a:ea typeface="微軟正黑體" panose="020B0604030504040204" pitchFamily="34" charset="-120"/>
              </a:rPr>
              <a:t>水分</a:t>
            </a:r>
            <a:r>
              <a:rPr lang="en-US" altLang="zh-TW" sz="3000" dirty="0">
                <a:latin typeface="微軟正黑體" panose="020B0604030504040204" pitchFamily="34" charset="-120"/>
                <a:ea typeface="微軟正黑體" panose="020B0604030504040204" pitchFamily="34" charset="-120"/>
              </a:rPr>
              <a:t>c.</a:t>
            </a:r>
            <a:r>
              <a:rPr lang="zh-TW" altLang="en-US" sz="3000" dirty="0">
                <a:latin typeface="微軟正黑體" panose="020B0604030504040204" pitchFamily="34" charset="-120"/>
                <a:ea typeface="微軟正黑體" panose="020B0604030504040204" pitchFamily="34" charset="-120"/>
              </a:rPr>
              <a:t>黏度</a:t>
            </a:r>
            <a:endParaRPr lang="en-US" altLang="zh-TW" sz="3000" dirty="0">
              <a:latin typeface="微軟正黑體" panose="020B0604030504040204" pitchFamily="34" charset="-120"/>
              <a:ea typeface="微軟正黑體" panose="020B0604030504040204" pitchFamily="34" charset="-120"/>
            </a:endParaRPr>
          </a:p>
          <a:p>
            <a:pPr marL="0" indent="0">
              <a:buNone/>
            </a:pPr>
            <a:r>
              <a:rPr lang="zh-TW" altLang="en-US" sz="3000" dirty="0">
                <a:latin typeface="微軟正黑體" panose="020B0604030504040204" pitchFamily="34" charset="-120"/>
                <a:ea typeface="微軟正黑體" panose="020B0604030504040204" pitchFamily="34" charset="-120"/>
              </a:rPr>
              <a:t>➜高筋麵粉的蛋白質含量較</a:t>
            </a:r>
            <a:r>
              <a:rPr lang="en-US" altLang="zh-TW" sz="3000" dirty="0">
                <a:latin typeface="微軟正黑體" panose="020B0604030504040204" pitchFamily="34" charset="-120"/>
                <a:ea typeface="微軟正黑體" panose="020B0604030504040204" pitchFamily="34" charset="-120"/>
              </a:rPr>
              <a:t>?a.</a:t>
            </a:r>
            <a:r>
              <a:rPr lang="zh-TW" altLang="en-US" sz="3000" dirty="0">
                <a:latin typeface="微軟正黑體" panose="020B0604030504040204" pitchFamily="34" charset="-120"/>
                <a:ea typeface="微軟正黑體" panose="020B0604030504040204" pitchFamily="34" charset="-120"/>
              </a:rPr>
              <a:t>多</a:t>
            </a:r>
            <a:r>
              <a:rPr lang="en-US" altLang="zh-TW" sz="3000" dirty="0">
                <a:latin typeface="微軟正黑體" panose="020B0604030504040204" pitchFamily="34" charset="-120"/>
                <a:ea typeface="微軟正黑體" panose="020B0604030504040204" pitchFamily="34" charset="-120"/>
              </a:rPr>
              <a:t>b.</a:t>
            </a:r>
            <a:r>
              <a:rPr lang="zh-TW" altLang="en-US" sz="3000" dirty="0">
                <a:latin typeface="微軟正黑體" panose="020B0604030504040204" pitchFamily="34" charset="-120"/>
                <a:ea typeface="微軟正黑體" panose="020B0604030504040204" pitchFamily="34" charset="-120"/>
              </a:rPr>
              <a:t>少</a:t>
            </a:r>
            <a:endParaRPr lang="en-US" altLang="zh-TW" sz="3000" dirty="0">
              <a:latin typeface="微軟正黑體" panose="020B0604030504040204" pitchFamily="34" charset="-120"/>
              <a:ea typeface="微軟正黑體" panose="020B0604030504040204" pitchFamily="34" charset="-120"/>
            </a:endParaRPr>
          </a:p>
          <a:p>
            <a:pPr marL="0" indent="0">
              <a:buNone/>
            </a:pPr>
            <a:r>
              <a:rPr lang="zh-TW" altLang="en-US" sz="3000" dirty="0">
                <a:latin typeface="微軟正黑體" panose="020B0604030504040204" pitchFamily="34" charset="-120"/>
                <a:ea typeface="微軟正黑體" panose="020B0604030504040204" pitchFamily="34" charset="-120"/>
              </a:rPr>
              <a:t>➜什麼麵粉製成的食品有彈性、具韌性</a:t>
            </a:r>
            <a:r>
              <a:rPr lang="en-US" altLang="zh-TW" sz="3000" dirty="0">
                <a:latin typeface="微軟正黑體" panose="020B0604030504040204" pitchFamily="34" charset="-120"/>
                <a:ea typeface="微軟正黑體" panose="020B0604030504040204" pitchFamily="34" charset="-120"/>
              </a:rPr>
              <a:t>?a.</a:t>
            </a:r>
            <a:r>
              <a:rPr lang="zh-TW" altLang="en-US" sz="3000" dirty="0">
                <a:latin typeface="微軟正黑體" panose="020B0604030504040204" pitchFamily="34" charset="-120"/>
                <a:ea typeface="微軟正黑體" panose="020B0604030504040204" pitchFamily="34" charset="-120"/>
              </a:rPr>
              <a:t>低筋</a:t>
            </a:r>
            <a:r>
              <a:rPr lang="en-US" altLang="zh-TW" sz="3000" dirty="0">
                <a:latin typeface="微軟正黑體" panose="020B0604030504040204" pitchFamily="34" charset="-120"/>
                <a:ea typeface="微軟正黑體" panose="020B0604030504040204" pitchFamily="34" charset="-120"/>
              </a:rPr>
              <a:t>b.</a:t>
            </a:r>
            <a:r>
              <a:rPr lang="zh-TW" altLang="en-US" sz="3000" dirty="0">
                <a:latin typeface="微軟正黑體" panose="020B0604030504040204" pitchFamily="34" charset="-120"/>
                <a:ea typeface="微軟正黑體" panose="020B0604030504040204" pitchFamily="34" charset="-120"/>
              </a:rPr>
              <a:t>中筋</a:t>
            </a:r>
            <a:r>
              <a:rPr lang="en-US" altLang="zh-TW" sz="3000" dirty="0">
                <a:latin typeface="微軟正黑體" panose="020B0604030504040204" pitchFamily="34" charset="-120"/>
                <a:ea typeface="微軟正黑體" panose="020B0604030504040204" pitchFamily="34" charset="-120"/>
              </a:rPr>
              <a:t>c.</a:t>
            </a:r>
            <a:r>
              <a:rPr lang="zh-TW" altLang="en-US" sz="3000" dirty="0">
                <a:latin typeface="微軟正黑體" panose="020B0604030504040204" pitchFamily="34" charset="-120"/>
                <a:ea typeface="微軟正黑體" panose="020B0604030504040204" pitchFamily="34" charset="-120"/>
              </a:rPr>
              <a:t>高筋</a:t>
            </a:r>
            <a:endParaRPr lang="en-US" altLang="zh-TW" sz="3000" dirty="0">
              <a:latin typeface="微軟正黑體" panose="020B0604030504040204" pitchFamily="34" charset="-120"/>
              <a:ea typeface="微軟正黑體" panose="020B0604030504040204" pitchFamily="34" charset="-120"/>
            </a:endParaRPr>
          </a:p>
          <a:p>
            <a:pPr marL="0" indent="0">
              <a:buNone/>
            </a:pPr>
            <a:r>
              <a:rPr lang="zh-TW" altLang="en-US" sz="3000" dirty="0">
                <a:latin typeface="微軟正黑體" panose="020B0604030504040204" pitchFamily="34" charset="-120"/>
                <a:ea typeface="微軟正黑體" panose="020B0604030504040204" pitchFamily="34" charset="-120"/>
              </a:rPr>
              <a:t>➜年輪蛋糕是哪裡的名產</a:t>
            </a:r>
            <a:r>
              <a:rPr lang="en-US" altLang="zh-TW" sz="3000" dirty="0">
                <a:latin typeface="微軟正黑體" panose="020B0604030504040204" pitchFamily="34" charset="-120"/>
                <a:ea typeface="微軟正黑體" panose="020B0604030504040204" pitchFamily="34" charset="-120"/>
              </a:rPr>
              <a:t>?a.</a:t>
            </a:r>
            <a:r>
              <a:rPr lang="zh-TW" altLang="en-US" sz="3000" dirty="0">
                <a:latin typeface="微軟正黑體" panose="020B0604030504040204" pitchFamily="34" charset="-120"/>
                <a:ea typeface="微軟正黑體" panose="020B0604030504040204" pitchFamily="34" charset="-120"/>
              </a:rPr>
              <a:t>天鵝堡</a:t>
            </a:r>
            <a:r>
              <a:rPr lang="en-US" altLang="zh-TW" sz="3000" dirty="0">
                <a:latin typeface="微軟正黑體" panose="020B0604030504040204" pitchFamily="34" charset="-120"/>
                <a:ea typeface="微軟正黑體" panose="020B0604030504040204" pitchFamily="34" charset="-120"/>
              </a:rPr>
              <a:t>b.</a:t>
            </a:r>
            <a:r>
              <a:rPr lang="zh-TW" altLang="en-US" sz="3000" dirty="0">
                <a:latin typeface="微軟正黑體" panose="020B0604030504040204" pitchFamily="34" charset="-120"/>
                <a:ea typeface="微軟正黑體" panose="020B0604030504040204" pitchFamily="34" charset="-120"/>
              </a:rPr>
              <a:t>海德堡</a:t>
            </a:r>
            <a:r>
              <a:rPr lang="en-US" altLang="zh-TW" sz="3000" dirty="0">
                <a:latin typeface="微軟正黑體" panose="020B0604030504040204" pitchFamily="34" charset="-120"/>
                <a:ea typeface="微軟正黑體" panose="020B0604030504040204" pitchFamily="34" charset="-120"/>
              </a:rPr>
              <a:t>c.</a:t>
            </a:r>
            <a:r>
              <a:rPr lang="zh-TW" altLang="en-US" sz="3000" dirty="0">
                <a:latin typeface="微軟正黑體" panose="020B0604030504040204" pitchFamily="34" charset="-120"/>
                <a:ea typeface="微軟正黑體" panose="020B0604030504040204" pitchFamily="34" charset="-120"/>
              </a:rPr>
              <a:t>馬格登堡</a:t>
            </a:r>
            <a:endParaRPr lang="en-US" altLang="zh-TW" sz="3000" dirty="0">
              <a:latin typeface="微軟正黑體" panose="020B0604030504040204" pitchFamily="34" charset="-120"/>
              <a:ea typeface="微軟正黑體" panose="020B0604030504040204" pitchFamily="34" charset="-120"/>
            </a:endParaRPr>
          </a:p>
          <a:p>
            <a:pPr marL="0" indent="0">
              <a:buNone/>
            </a:pPr>
            <a:r>
              <a:rPr lang="zh-TW" altLang="en-US" sz="3000" dirty="0">
                <a:latin typeface="微軟正黑體" panose="020B0604030504040204" pitchFamily="34" charset="-120"/>
                <a:ea typeface="微軟正黑體" panose="020B0604030504040204" pitchFamily="34" charset="-120"/>
              </a:rPr>
              <a:t>➜長崎蜂蜜蛋糕是用麵粉</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糖</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蛋</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蜂蜜和什麼製成的</a:t>
            </a:r>
            <a:r>
              <a:rPr lang="en-US" altLang="zh-TW" sz="3000" dirty="0">
                <a:latin typeface="微軟正黑體" panose="020B0604030504040204" pitchFamily="34" charset="-120"/>
                <a:ea typeface="微軟正黑體" panose="020B0604030504040204" pitchFamily="34" charset="-120"/>
              </a:rPr>
              <a:t>?a.</a:t>
            </a:r>
            <a:r>
              <a:rPr lang="zh-TW" altLang="en-US" sz="3000" dirty="0">
                <a:latin typeface="微軟正黑體" panose="020B0604030504040204" pitchFamily="34" charset="-120"/>
                <a:ea typeface="微軟正黑體" panose="020B0604030504040204" pitchFamily="34" charset="-120"/>
              </a:rPr>
              <a:t>牛奶</a:t>
            </a:r>
            <a:r>
              <a:rPr lang="en-US" altLang="zh-TW" sz="3000" dirty="0">
                <a:latin typeface="微軟正黑體" panose="020B0604030504040204" pitchFamily="34" charset="-120"/>
                <a:ea typeface="微軟正黑體" panose="020B0604030504040204" pitchFamily="34" charset="-120"/>
              </a:rPr>
              <a:t>b.</a:t>
            </a:r>
            <a:r>
              <a:rPr lang="zh-TW" altLang="en-US" sz="3000" dirty="0">
                <a:latin typeface="微軟正黑體" panose="020B0604030504040204" pitchFamily="34" charset="-120"/>
                <a:ea typeface="微軟正黑體" panose="020B0604030504040204" pitchFamily="34" charset="-120"/>
              </a:rPr>
              <a:t>鮮奶油</a:t>
            </a:r>
            <a:r>
              <a:rPr lang="en-US" altLang="zh-TW" sz="3000" dirty="0">
                <a:latin typeface="微軟正黑體" panose="020B0604030504040204" pitchFamily="34" charset="-120"/>
                <a:ea typeface="微軟正黑體" panose="020B0604030504040204" pitchFamily="34" charset="-120"/>
              </a:rPr>
              <a:t>c.</a:t>
            </a:r>
            <a:r>
              <a:rPr lang="zh-TW" altLang="en-US" sz="3000" dirty="0">
                <a:latin typeface="微軟正黑體" panose="020B0604030504040204" pitchFamily="34" charset="-120"/>
                <a:ea typeface="微軟正黑體" panose="020B0604030504040204" pitchFamily="34" charset="-120"/>
              </a:rPr>
              <a:t>奶油</a:t>
            </a:r>
            <a:endParaRPr lang="en-US" altLang="zh-TW" sz="3000"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4699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21000" t="-132000" r="-7000" b="-35000"/>
          </a:stretch>
        </a:blipFill>
        <a:effectLst/>
      </p:bgPr>
    </p:bg>
    <p:spTree>
      <p:nvGrpSpPr>
        <p:cNvPr id="1" name=""/>
        <p:cNvGrpSpPr/>
        <p:nvPr/>
      </p:nvGrpSpPr>
      <p:grpSpPr>
        <a:xfrm>
          <a:off x="0" y="0"/>
          <a:ext cx="0" cy="0"/>
          <a:chOff x="0" y="0"/>
          <a:chExt cx="0" cy="0"/>
        </a:xfrm>
      </p:grpSpPr>
      <p:grpSp>
        <p:nvGrpSpPr>
          <p:cNvPr id="9" name="群組 8"/>
          <p:cNvGrpSpPr/>
          <p:nvPr/>
        </p:nvGrpSpPr>
        <p:grpSpPr>
          <a:xfrm>
            <a:off x="1992176" y="747158"/>
            <a:ext cx="8859835" cy="5834116"/>
            <a:chOff x="1992176" y="888508"/>
            <a:chExt cx="8859835" cy="5834116"/>
          </a:xfrm>
        </p:grpSpPr>
        <p:pic>
          <p:nvPicPr>
            <p:cNvPr id="2" name="圖片 1"/>
            <p:cNvPicPr>
              <a:picLocks noChangeAspect="1"/>
            </p:cNvPicPr>
            <p:nvPr/>
          </p:nvPicPr>
          <p:blipFill>
            <a:blip r:embed="rId3"/>
            <a:stretch>
              <a:fillRect/>
            </a:stretch>
          </p:blipFill>
          <p:spPr>
            <a:xfrm>
              <a:off x="4305434" y="888508"/>
              <a:ext cx="2019530" cy="1467854"/>
            </a:xfrm>
            <a:prstGeom prst="rect">
              <a:avLst/>
            </a:prstGeom>
          </p:spPr>
        </p:pic>
        <p:pic>
          <p:nvPicPr>
            <p:cNvPr id="3" name="圖片 2"/>
            <p:cNvPicPr>
              <a:picLocks noChangeAspect="1"/>
            </p:cNvPicPr>
            <p:nvPr/>
          </p:nvPicPr>
          <p:blipFill>
            <a:blip r:embed="rId4"/>
            <a:stretch>
              <a:fillRect/>
            </a:stretch>
          </p:blipFill>
          <p:spPr>
            <a:xfrm>
              <a:off x="1992176" y="2744806"/>
              <a:ext cx="1912140" cy="1271370"/>
            </a:xfrm>
            <a:prstGeom prst="rect">
              <a:avLst/>
            </a:prstGeom>
          </p:spPr>
        </p:pic>
        <p:pic>
          <p:nvPicPr>
            <p:cNvPr id="4" name="圖片 3"/>
            <p:cNvPicPr>
              <a:picLocks noChangeAspect="1"/>
            </p:cNvPicPr>
            <p:nvPr/>
          </p:nvPicPr>
          <p:blipFill>
            <a:blip r:embed="rId5"/>
            <a:stretch>
              <a:fillRect/>
            </a:stretch>
          </p:blipFill>
          <p:spPr>
            <a:xfrm>
              <a:off x="5901036" y="2356362"/>
              <a:ext cx="1700465" cy="1268876"/>
            </a:xfrm>
            <a:prstGeom prst="rect">
              <a:avLst/>
            </a:prstGeom>
          </p:spPr>
        </p:pic>
        <p:pic>
          <p:nvPicPr>
            <p:cNvPr id="5" name="圖片 4"/>
            <p:cNvPicPr>
              <a:picLocks noChangeAspect="1"/>
            </p:cNvPicPr>
            <p:nvPr/>
          </p:nvPicPr>
          <p:blipFill>
            <a:blip r:embed="rId6"/>
            <a:stretch>
              <a:fillRect/>
            </a:stretch>
          </p:blipFill>
          <p:spPr>
            <a:xfrm>
              <a:off x="5315199" y="4413303"/>
              <a:ext cx="1710841" cy="1146351"/>
            </a:xfrm>
            <a:prstGeom prst="rect">
              <a:avLst/>
            </a:prstGeom>
          </p:spPr>
        </p:pic>
        <p:pic>
          <p:nvPicPr>
            <p:cNvPr id="6" name="圖片 5"/>
            <p:cNvPicPr>
              <a:picLocks noChangeAspect="1"/>
            </p:cNvPicPr>
            <p:nvPr/>
          </p:nvPicPr>
          <p:blipFill>
            <a:blip r:embed="rId7"/>
            <a:stretch>
              <a:fillRect/>
            </a:stretch>
          </p:blipFill>
          <p:spPr>
            <a:xfrm>
              <a:off x="8760543" y="5559654"/>
              <a:ext cx="2091468" cy="1162970"/>
            </a:xfrm>
            <a:prstGeom prst="rect">
              <a:avLst/>
            </a:prstGeom>
          </p:spPr>
        </p:pic>
      </p:grpSp>
      <p:sp>
        <p:nvSpPr>
          <p:cNvPr id="8" name="標題 1"/>
          <p:cNvSpPr txBox="1">
            <a:spLocks/>
          </p:cNvSpPr>
          <p:nvPr/>
        </p:nvSpPr>
        <p:spPr>
          <a:xfrm>
            <a:off x="6751268" y="726553"/>
            <a:ext cx="5401963" cy="8551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sz="6600" dirty="0">
              <a:solidFill>
                <a:schemeClr val="accent1">
                  <a:lumMod val="60000"/>
                  <a:lumOff val="40000"/>
                </a:schemeClr>
              </a:solidFill>
            </a:endParaRPr>
          </a:p>
        </p:txBody>
      </p:sp>
      <p:sp>
        <p:nvSpPr>
          <p:cNvPr id="7" name="矩形 6"/>
          <p:cNvSpPr/>
          <p:nvPr/>
        </p:nvSpPr>
        <p:spPr>
          <a:xfrm>
            <a:off x="6418665" y="378584"/>
            <a:ext cx="6067168" cy="830997"/>
          </a:xfrm>
          <a:prstGeom prst="rect">
            <a:avLst/>
          </a:prstGeom>
        </p:spPr>
        <p:txBody>
          <a:bodyPr wrap="square">
            <a:spAutoFit/>
          </a:bodyPr>
          <a:lstStyle/>
          <a:p>
            <a:r>
              <a:rPr lang="zh-TW" altLang="en-US" sz="4800" dirty="0">
                <a:solidFill>
                  <a:schemeClr val="accent1">
                    <a:lumMod val="60000"/>
                    <a:lumOff val="40000"/>
                  </a:schemeClr>
                </a:solidFill>
                <a:highlight>
                  <a:srgbClr val="000080"/>
                </a:highlight>
                <a:latin typeface="微軟正黑體" panose="020B0604030504040204" pitchFamily="34" charset="-120"/>
                <a:ea typeface="微軟正黑體" panose="020B0604030504040204" pitchFamily="34" charset="-120"/>
              </a:rPr>
              <a:t>說出蛋糕名字和國家</a:t>
            </a:r>
          </a:p>
        </p:txBody>
      </p:sp>
    </p:spTree>
    <p:extLst>
      <p:ext uri="{BB962C8B-B14F-4D97-AF65-F5344CB8AC3E}">
        <p14:creationId xmlns:p14="http://schemas.microsoft.com/office/powerpoint/2010/main" val="345457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1" y="365126"/>
            <a:ext cx="2584622" cy="734625"/>
          </a:xfrm>
        </p:spPr>
        <p:txBody>
          <a:bodyPr>
            <a:normAutofit/>
          </a:bodyPr>
          <a:lstStyle/>
          <a:p>
            <a:r>
              <a:rPr lang="zh-TW" altLang="en-US" dirty="0">
                <a:latin typeface="微軟正黑體" panose="020B0604030504040204" pitchFamily="34" charset="-120"/>
                <a:ea typeface="微軟正黑體" panose="020B0604030504040204" pitchFamily="34" charset="-120"/>
              </a:rPr>
              <a:t>實作教學</a:t>
            </a:r>
          </a:p>
        </p:txBody>
      </p:sp>
      <p:sp>
        <p:nvSpPr>
          <p:cNvPr id="3" name="內容版面配置區 2"/>
          <p:cNvSpPr>
            <a:spLocks noGrp="1"/>
          </p:cNvSpPr>
          <p:nvPr>
            <p:ph idx="1"/>
          </p:nvPr>
        </p:nvSpPr>
        <p:spPr>
          <a:xfrm>
            <a:off x="3966519" y="1210962"/>
            <a:ext cx="4226011" cy="4843849"/>
          </a:xfrm>
        </p:spPr>
        <p:txBody>
          <a:bodyPr>
            <a:normAutofit lnSpcReduction="10000"/>
          </a:bodyPr>
          <a:lstStyle/>
          <a:p>
            <a:pPr marL="0" indent="0">
              <a:buNone/>
            </a:pPr>
            <a:r>
              <a:rPr lang="zh-TW" altLang="en-US" sz="3200" dirty="0">
                <a:latin typeface="微軟正黑體" panose="020B0604030504040204" pitchFamily="34" charset="-120"/>
                <a:ea typeface="微軟正黑體" panose="020B0604030504040204" pitchFamily="34" charset="-120"/>
              </a:rPr>
              <a:t>提拉米蘇</a:t>
            </a:r>
            <a:endParaRPr lang="en-US" altLang="zh-TW" sz="3200" dirty="0">
              <a:latin typeface="微軟正黑體" panose="020B0604030504040204" pitchFamily="34" charset="-120"/>
              <a:ea typeface="微軟正黑體" panose="020B0604030504040204" pitchFamily="34" charset="-120"/>
            </a:endParaRPr>
          </a:p>
          <a:p>
            <a:pPr marL="0" indent="0">
              <a:buNone/>
            </a:pPr>
            <a:r>
              <a:rPr lang="zh-TW" altLang="en-US" sz="3200" dirty="0">
                <a:latin typeface="微軟正黑體" panose="020B0604030504040204" pitchFamily="34" charset="-120"/>
                <a:ea typeface="微軟正黑體" panose="020B0604030504040204" pitchFamily="34" charset="-120"/>
              </a:rPr>
              <a:t>材料</a:t>
            </a:r>
            <a:r>
              <a:rPr lang="en-US" altLang="zh-TW" sz="3200" dirty="0">
                <a:latin typeface="微軟正黑體" panose="020B0604030504040204" pitchFamily="34" charset="-120"/>
                <a:ea typeface="微軟正黑體" panose="020B0604030504040204" pitchFamily="34" charset="-120"/>
              </a:rPr>
              <a:t>:</a:t>
            </a:r>
          </a:p>
          <a:p>
            <a:pPr marL="0" indent="0">
              <a:buNone/>
            </a:pPr>
            <a:r>
              <a:rPr lang="zh-TW" altLang="en-US" sz="3200" dirty="0">
                <a:latin typeface="微軟正黑體" panose="020B0604030504040204" pitchFamily="34" charset="-120"/>
                <a:ea typeface="微軟正黑體" panose="020B0604030504040204" pitchFamily="34" charset="-120"/>
              </a:rPr>
              <a:t>蛋黃</a:t>
            </a:r>
            <a:r>
              <a:rPr lang="en-US" altLang="zh-TW" sz="3200" dirty="0">
                <a:latin typeface="微軟正黑體" panose="020B0604030504040204" pitchFamily="34" charset="-120"/>
                <a:ea typeface="微軟正黑體" panose="020B0604030504040204" pitchFamily="34" charset="-120"/>
              </a:rPr>
              <a:t>3</a:t>
            </a:r>
            <a:r>
              <a:rPr lang="zh-TW" altLang="en-US" sz="3200" dirty="0">
                <a:latin typeface="微軟正黑體" panose="020B0604030504040204" pitchFamily="34" charset="-120"/>
                <a:ea typeface="微軟正黑體" panose="020B0604030504040204" pitchFamily="34" charset="-120"/>
              </a:rPr>
              <a:t>顆</a:t>
            </a:r>
            <a:endParaRPr lang="en-US" altLang="zh-TW" sz="3200" dirty="0">
              <a:latin typeface="微軟正黑體" panose="020B0604030504040204" pitchFamily="34" charset="-120"/>
              <a:ea typeface="微軟正黑體" panose="020B0604030504040204" pitchFamily="34" charset="-120"/>
            </a:endParaRPr>
          </a:p>
          <a:p>
            <a:pPr marL="0" indent="0">
              <a:buNone/>
            </a:pPr>
            <a:r>
              <a:rPr lang="zh-TW" altLang="en-US" sz="3200" dirty="0">
                <a:latin typeface="微軟正黑體" panose="020B0604030504040204" pitchFamily="34" charset="-120"/>
                <a:ea typeface="微軟正黑體" panose="020B0604030504040204" pitchFamily="34" charset="-120"/>
              </a:rPr>
              <a:t>糖</a:t>
            </a:r>
            <a:r>
              <a:rPr lang="en-US" altLang="zh-TW" sz="3200" dirty="0">
                <a:latin typeface="微軟正黑體" panose="020B0604030504040204" pitchFamily="34" charset="-120"/>
                <a:ea typeface="微軟正黑體" panose="020B0604030504040204" pitchFamily="34" charset="-120"/>
              </a:rPr>
              <a:t>30g</a:t>
            </a:r>
          </a:p>
          <a:p>
            <a:pPr marL="0" indent="0">
              <a:buNone/>
            </a:pPr>
            <a:r>
              <a:rPr lang="zh-TW" altLang="en-US" sz="3200" dirty="0">
                <a:latin typeface="微軟正黑體" panose="020B0604030504040204" pitchFamily="34" charset="-120"/>
                <a:ea typeface="微軟正黑體" panose="020B0604030504040204" pitchFamily="34" charset="-120"/>
              </a:rPr>
              <a:t>馬斯卡朋乳酪</a:t>
            </a:r>
            <a:r>
              <a:rPr lang="en-US" altLang="zh-TW" sz="3200" dirty="0">
                <a:latin typeface="微軟正黑體" panose="020B0604030504040204" pitchFamily="34" charset="-120"/>
                <a:ea typeface="微軟正黑體" panose="020B0604030504040204" pitchFamily="34" charset="-120"/>
              </a:rPr>
              <a:t>250g</a:t>
            </a:r>
          </a:p>
          <a:p>
            <a:pPr marL="0" indent="0">
              <a:buNone/>
            </a:pPr>
            <a:r>
              <a:rPr lang="zh-TW" altLang="en-US" sz="3200" dirty="0">
                <a:latin typeface="微軟正黑體" panose="020B0604030504040204" pitchFamily="34" charset="-120"/>
                <a:ea typeface="微軟正黑體" panose="020B0604030504040204" pitchFamily="34" charset="-120"/>
              </a:rPr>
              <a:t>蛋白</a:t>
            </a:r>
            <a:r>
              <a:rPr lang="en-US" altLang="zh-TW" sz="3200" dirty="0">
                <a:latin typeface="微軟正黑體" panose="020B0604030504040204" pitchFamily="34" charset="-120"/>
                <a:ea typeface="微軟正黑體" panose="020B0604030504040204" pitchFamily="34" charset="-120"/>
              </a:rPr>
              <a:t>1.5</a:t>
            </a:r>
            <a:r>
              <a:rPr lang="zh-TW" altLang="en-US" sz="3200" dirty="0">
                <a:latin typeface="微軟正黑體" panose="020B0604030504040204" pitchFamily="34" charset="-120"/>
                <a:ea typeface="微軟正黑體" panose="020B0604030504040204" pitchFamily="34" charset="-120"/>
              </a:rPr>
              <a:t>顆</a:t>
            </a:r>
            <a:endParaRPr lang="en-US" altLang="zh-TW" sz="3200" dirty="0">
              <a:latin typeface="微軟正黑體" panose="020B0604030504040204" pitchFamily="34" charset="-120"/>
              <a:ea typeface="微軟正黑體" panose="020B0604030504040204" pitchFamily="34" charset="-120"/>
            </a:endParaRPr>
          </a:p>
          <a:p>
            <a:pPr marL="0" indent="0">
              <a:buNone/>
            </a:pPr>
            <a:r>
              <a:rPr lang="zh-TW" altLang="en-US" sz="3200" dirty="0">
                <a:latin typeface="微軟正黑體" panose="020B0604030504040204" pitchFamily="34" charset="-120"/>
                <a:ea typeface="微軟正黑體" panose="020B0604030504040204" pitchFamily="34" charset="-120"/>
              </a:rPr>
              <a:t>細砂糖</a:t>
            </a:r>
            <a:r>
              <a:rPr lang="en-US" altLang="zh-TW" sz="3200" dirty="0">
                <a:latin typeface="微軟正黑體" panose="020B0604030504040204" pitchFamily="34" charset="-120"/>
                <a:ea typeface="微軟正黑體" panose="020B0604030504040204" pitchFamily="34" charset="-120"/>
              </a:rPr>
              <a:t>20g</a:t>
            </a:r>
          </a:p>
          <a:p>
            <a:pPr marL="0" indent="0">
              <a:buNone/>
            </a:pPr>
            <a:r>
              <a:rPr lang="zh-TW" altLang="en-US" sz="3200" dirty="0">
                <a:latin typeface="微軟正黑體" panose="020B0604030504040204" pitchFamily="34" charset="-120"/>
                <a:ea typeface="微軟正黑體" panose="020B0604030504040204" pitchFamily="34" charset="-120"/>
              </a:rPr>
              <a:t>手指餅乾</a:t>
            </a:r>
            <a:endParaRPr lang="en-US" altLang="zh-TW" sz="3200" dirty="0">
              <a:latin typeface="微軟正黑體" panose="020B0604030504040204" pitchFamily="34" charset="-120"/>
              <a:ea typeface="微軟正黑體" panose="020B0604030504040204" pitchFamily="34" charset="-120"/>
            </a:endParaRPr>
          </a:p>
          <a:p>
            <a:pPr marL="0" indent="0">
              <a:buNone/>
            </a:pPr>
            <a:r>
              <a:rPr lang="zh-TW" altLang="en-US" sz="3200" dirty="0">
                <a:latin typeface="微軟正黑體" panose="020B0604030504040204" pitchFamily="34" charset="-120"/>
                <a:ea typeface="微軟正黑體" panose="020B0604030504040204" pitchFamily="34" charset="-120"/>
              </a:rPr>
              <a:t>濃縮咖啡液</a:t>
            </a:r>
            <a:endParaRPr lang="en-US" altLang="zh-TW" sz="3200" dirty="0">
              <a:latin typeface="微軟正黑體" panose="020B0604030504040204" pitchFamily="34" charset="-120"/>
              <a:ea typeface="微軟正黑體" panose="020B0604030504040204" pitchFamily="34" charset="-120"/>
            </a:endParaRPr>
          </a:p>
          <a:p>
            <a:pPr marL="0" indent="0">
              <a:buNone/>
            </a:pPr>
            <a:endParaRPr lang="en-US" altLang="zh-TW"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02203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2043" y="402197"/>
            <a:ext cx="1534299" cy="1340105"/>
          </a:xfrm>
        </p:spPr>
        <p:txBody>
          <a:bodyPr>
            <a:normAutofit fontScale="90000"/>
          </a:bodyPr>
          <a:lstStyle/>
          <a:p>
            <a:br>
              <a:rPr lang="en-US" altLang="zh-TW" dirty="0"/>
            </a:br>
            <a:r>
              <a:rPr lang="zh-TW" altLang="zh-TW" sz="4900" dirty="0">
                <a:latin typeface="微軟正黑體" panose="020B0604030504040204" pitchFamily="34" charset="-120"/>
                <a:ea typeface="微軟正黑體" panose="020B0604030504040204" pitchFamily="34" charset="-120"/>
              </a:rPr>
              <a:t>緣起</a:t>
            </a:r>
            <a:br>
              <a:rPr lang="zh-TW" altLang="zh-TW" dirty="0"/>
            </a:br>
            <a:endParaRPr lang="zh-TW" altLang="en-US" dirty="0"/>
          </a:p>
        </p:txBody>
      </p:sp>
      <p:sp>
        <p:nvSpPr>
          <p:cNvPr id="3" name="內容版面配置區 2"/>
          <p:cNvSpPr>
            <a:spLocks noGrp="1"/>
          </p:cNvSpPr>
          <p:nvPr>
            <p:ph idx="1"/>
          </p:nvPr>
        </p:nvSpPr>
        <p:spPr>
          <a:xfrm>
            <a:off x="902043" y="2236574"/>
            <a:ext cx="10144897" cy="3237470"/>
          </a:xfrm>
        </p:spPr>
        <p:txBody>
          <a:bodyPr>
            <a:normAutofit/>
          </a:bodyPr>
          <a:lstStyle/>
          <a:p>
            <a:pPr marL="0" indent="0">
              <a:buNone/>
            </a:pPr>
            <a:r>
              <a:rPr lang="zh-TW" altLang="zh-TW" dirty="0">
                <a:latin typeface="微軟正黑體" panose="020B0604030504040204" pitchFamily="34" charset="-120"/>
                <a:ea typeface="微軟正黑體" panose="020B0604030504040204" pitchFamily="34" charset="-120"/>
              </a:rPr>
              <a:t>人類歷史上最原始的甜點</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是由麵粉調和油與蜂蜜而成的圓餅。最早期甜點常被用來作為供俸神明的祭物</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形狀也很重要</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那時候平窮的埃及人買不起供奉神明的鵝、牛、禽類等</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的時候</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就會用蛋糕做成鵝、牛、禽類的形狀來代替。當時沒有糖所以都以蜂蜜、無花果、棗子、芝麻、罌粟籽、香料等就成為最常使用的材料了。所有的糕點糖份都來自於蜂蜜</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也因為沒有糖</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用蜂蜜做的蛋糕也因此風行歐洲。</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34475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99751" y="481914"/>
            <a:ext cx="1408671" cy="769441"/>
          </a:xfrm>
          <a:prstGeom prst="rect">
            <a:avLst/>
          </a:prstGeom>
        </p:spPr>
        <p:txBody>
          <a:bodyPr wrap="square">
            <a:spAutoFit/>
          </a:bodyPr>
          <a:lstStyle/>
          <a:p>
            <a:r>
              <a:rPr lang="zh-TW" altLang="en-US" sz="4400" dirty="0">
                <a:latin typeface="微軟正黑體" panose="020B0604030504040204" pitchFamily="34" charset="-120"/>
                <a:ea typeface="微軟正黑體" panose="020B0604030504040204" pitchFamily="34" charset="-120"/>
              </a:rPr>
              <a:t>負擔</a:t>
            </a:r>
          </a:p>
        </p:txBody>
      </p:sp>
      <p:sp>
        <p:nvSpPr>
          <p:cNvPr id="6" name="矩形 5"/>
          <p:cNvSpPr/>
          <p:nvPr/>
        </p:nvSpPr>
        <p:spPr>
          <a:xfrm>
            <a:off x="1099751" y="1989437"/>
            <a:ext cx="9502346" cy="3231654"/>
          </a:xfrm>
          <a:prstGeom prst="rect">
            <a:avLst/>
          </a:prstGeom>
        </p:spPr>
        <p:txBody>
          <a:bodyPr wrap="square">
            <a:spAutoFit/>
          </a:bodyPr>
          <a:lstStyle/>
          <a:p>
            <a:r>
              <a:rPr lang="zh-TW" altLang="en-US" sz="2800" dirty="0">
                <a:latin typeface="微軟正黑體" panose="020B0604030504040204" pitchFamily="34" charset="-120"/>
                <a:ea typeface="微軟正黑體" panose="020B0604030504040204" pitchFamily="34" charset="-120"/>
              </a:rPr>
              <a:t>說到甜點</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甜點裡有一樣非加不可的東西那就是“糖”。</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糖的壞處➔糖其實只有熱量</a:t>
            </a:r>
            <a:r>
              <a:rPr lang="en-US" altLang="zh-TW" sz="2800" dirty="0">
                <a:latin typeface="微軟正黑體" panose="020B0604030504040204" pitchFamily="34" charset="-120"/>
                <a:ea typeface="微軟正黑體" panose="020B0604030504040204" pitchFamily="34" charset="-120"/>
              </a:rPr>
              <a:t>,</a:t>
            </a:r>
            <a:r>
              <a:rPr lang="en-US" altLang="zh-TW" sz="36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糖份對身體來說</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就是提供熱量的食物</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但是攝取太多</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就很有可能變胖。</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糖的好處➔攝取太少也不好</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像運動員在劇烈運動前如果補充少量含糖飲料</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可以幫助他們提高運動成績；運動之後及時補糖</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可以消除疲勞。普通人如果在洗澡前、飢餓時、需要提高注意力時少量吃糖，也有好處。</a:t>
            </a:r>
          </a:p>
        </p:txBody>
      </p:sp>
    </p:spTree>
    <p:extLst>
      <p:ext uri="{BB962C8B-B14F-4D97-AF65-F5344CB8AC3E}">
        <p14:creationId xmlns:p14="http://schemas.microsoft.com/office/powerpoint/2010/main" val="375047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5205" y="315698"/>
            <a:ext cx="3758514" cy="1325563"/>
          </a:xfrm>
        </p:spPr>
        <p:txBody>
          <a:bodyPr/>
          <a:lstStyle/>
          <a:p>
            <a:r>
              <a:rPr lang="zh-TW" altLang="en-US" dirty="0">
                <a:latin typeface="微軟正黑體" panose="020B0604030504040204" pitchFamily="34" charset="-120"/>
                <a:ea typeface="微軟正黑體" panose="020B0604030504040204" pitchFamily="34" charset="-120"/>
              </a:rPr>
              <a:t>糖造成的疾病</a:t>
            </a:r>
          </a:p>
        </p:txBody>
      </p:sp>
      <p:sp>
        <p:nvSpPr>
          <p:cNvPr id="3" name="內容版面配置區 2"/>
          <p:cNvSpPr>
            <a:spLocks noGrp="1"/>
          </p:cNvSpPr>
          <p:nvPr>
            <p:ph idx="1"/>
          </p:nvPr>
        </p:nvSpPr>
        <p:spPr>
          <a:xfrm>
            <a:off x="1976050" y="1763219"/>
            <a:ext cx="5845776" cy="4512403"/>
          </a:xfrm>
        </p:spPr>
        <p:txBody>
          <a:bodyPr>
            <a:noAutofit/>
          </a:bodyPr>
          <a:lstStyle/>
          <a:p>
            <a:pPr marL="0" indent="0">
              <a:buNone/>
            </a:pPr>
            <a:r>
              <a:rPr lang="zh-TW" altLang="en-US" sz="3000" dirty="0">
                <a:latin typeface="微軟正黑體" panose="020B0604030504040204" pitchFamily="34" charset="-120"/>
                <a:ea typeface="微軟正黑體" panose="020B0604030504040204" pitchFamily="34" charset="-120"/>
              </a:rPr>
              <a:t>長期食用含糖量高的食物會使人</a:t>
            </a:r>
            <a:r>
              <a:rPr lang="en-US" altLang="zh-TW" sz="3000" dirty="0">
                <a:latin typeface="微軟正黑體" panose="020B0604030504040204" pitchFamily="34" charset="-120"/>
                <a:ea typeface="微軟正黑體" panose="020B0604030504040204" pitchFamily="34" charset="-120"/>
              </a:rPr>
              <a:t>:</a:t>
            </a:r>
          </a:p>
          <a:p>
            <a:pPr marL="0" indent="0">
              <a:buNone/>
            </a:pPr>
            <a:r>
              <a:rPr lang="zh-TW" altLang="en-US" sz="3000" b="1" dirty="0">
                <a:latin typeface="微軟正黑體" panose="020B0604030504040204" pitchFamily="34" charset="-120"/>
                <a:ea typeface="微軟正黑體" panose="020B0604030504040204" pitchFamily="34" charset="-120"/>
              </a:rPr>
              <a:t>➔壽命明顯縮短</a:t>
            </a:r>
            <a:endParaRPr lang="en-US" altLang="zh-TW" sz="3000" b="1" dirty="0">
              <a:latin typeface="微軟正黑體" panose="020B0604030504040204" pitchFamily="34" charset="-120"/>
              <a:ea typeface="微軟正黑體" panose="020B0604030504040204" pitchFamily="34" charset="-120"/>
            </a:endParaRPr>
          </a:p>
          <a:p>
            <a:pPr marL="0" indent="0">
              <a:buNone/>
            </a:pPr>
            <a:r>
              <a:rPr lang="zh-TW" altLang="en-US" sz="3000" b="1" dirty="0">
                <a:latin typeface="微軟正黑體" panose="020B0604030504040204" pitchFamily="34" charset="-120"/>
                <a:ea typeface="微軟正黑體" panose="020B0604030504040204" pitchFamily="34" charset="-120"/>
              </a:rPr>
              <a:t>➔糖尿病</a:t>
            </a:r>
            <a:endParaRPr lang="en-US" altLang="zh-TW" sz="3000" b="1" dirty="0">
              <a:latin typeface="微軟正黑體" panose="020B0604030504040204" pitchFamily="34" charset="-120"/>
              <a:ea typeface="微軟正黑體" panose="020B0604030504040204" pitchFamily="34" charset="-120"/>
            </a:endParaRPr>
          </a:p>
          <a:p>
            <a:pPr marL="0" indent="0">
              <a:buNone/>
            </a:pPr>
            <a:r>
              <a:rPr lang="zh-TW" altLang="en-US" sz="3000" b="1" dirty="0">
                <a:latin typeface="微軟正黑體" panose="020B0604030504040204" pitchFamily="34" charset="-120"/>
                <a:ea typeface="微軟正黑體" panose="020B0604030504040204" pitchFamily="34" charset="-120"/>
              </a:rPr>
              <a:t>➔高血壓</a:t>
            </a:r>
            <a:endParaRPr lang="en-US" altLang="zh-TW" sz="3000" b="1" dirty="0">
              <a:latin typeface="微軟正黑體" panose="020B0604030504040204" pitchFamily="34" charset="-120"/>
              <a:ea typeface="微軟正黑體" panose="020B0604030504040204" pitchFamily="34" charset="-120"/>
            </a:endParaRPr>
          </a:p>
          <a:p>
            <a:pPr marL="0" indent="0">
              <a:buNone/>
            </a:pPr>
            <a:r>
              <a:rPr lang="zh-TW" altLang="en-US" sz="3000" b="1" dirty="0">
                <a:latin typeface="微軟正黑體" panose="020B0604030504040204" pitchFamily="34" charset="-120"/>
                <a:ea typeface="微軟正黑體" panose="020B0604030504040204" pitchFamily="34" charset="-120"/>
              </a:rPr>
              <a:t>➔傷害血管</a:t>
            </a:r>
            <a:endParaRPr lang="en-US" altLang="zh-TW" sz="3000" b="1" dirty="0">
              <a:latin typeface="微軟正黑體" panose="020B0604030504040204" pitchFamily="34" charset="-120"/>
              <a:ea typeface="微軟正黑體" panose="020B0604030504040204" pitchFamily="34" charset="-120"/>
            </a:endParaRPr>
          </a:p>
          <a:p>
            <a:pPr marL="0" indent="0">
              <a:buNone/>
            </a:pPr>
            <a:r>
              <a:rPr lang="zh-TW" altLang="en-US" sz="3000" b="1" dirty="0">
                <a:latin typeface="微軟正黑體" panose="020B0604030504040204" pitchFamily="34" charset="-120"/>
                <a:ea typeface="微軟正黑體" panose="020B0604030504040204" pitchFamily="34" charset="-120"/>
              </a:rPr>
              <a:t>➔</a:t>
            </a:r>
            <a:r>
              <a:rPr lang="zh-TW" altLang="zh-TW" sz="3000" b="1" dirty="0">
                <a:latin typeface="微軟正黑體" panose="020B0604030504040204" pitchFamily="34" charset="-120"/>
                <a:ea typeface="微軟正黑體" panose="020B0604030504040204" pitchFamily="34" charset="-120"/>
              </a:rPr>
              <a:t>阿茲海默症</a:t>
            </a:r>
            <a:endParaRPr lang="en-US" altLang="zh-TW" sz="3000" b="1" dirty="0">
              <a:latin typeface="微軟正黑體" panose="020B0604030504040204" pitchFamily="34" charset="-120"/>
              <a:ea typeface="微軟正黑體" panose="020B0604030504040204" pitchFamily="34" charset="-120"/>
            </a:endParaRPr>
          </a:p>
          <a:p>
            <a:pPr marL="0" indent="0">
              <a:buNone/>
            </a:pPr>
            <a:r>
              <a:rPr lang="zh-TW" altLang="en-US" sz="3000" b="1" dirty="0">
                <a:latin typeface="微軟正黑體" panose="020B0604030504040204" pitchFamily="34" charset="-120"/>
                <a:ea typeface="微軟正黑體" panose="020B0604030504040204" pitchFamily="34" charset="-120"/>
              </a:rPr>
              <a:t>➔皮膚老皺</a:t>
            </a:r>
            <a:endParaRPr lang="en-US" altLang="zh-TW" sz="3000" b="1" dirty="0">
              <a:latin typeface="微軟正黑體" panose="020B0604030504040204" pitchFamily="34" charset="-120"/>
              <a:ea typeface="微軟正黑體" panose="020B0604030504040204" pitchFamily="34" charset="-120"/>
            </a:endParaRPr>
          </a:p>
          <a:p>
            <a:pPr marL="0" indent="0">
              <a:buNone/>
            </a:pPr>
            <a:r>
              <a:rPr lang="zh-TW" altLang="en-US" sz="3000" b="1" dirty="0">
                <a:latin typeface="微軟正黑體" panose="020B0604030504040204" pitchFamily="34" charset="-120"/>
                <a:ea typeface="微軟正黑體" panose="020B0604030504040204" pitchFamily="34" charset="-120"/>
              </a:rPr>
              <a:t>➔骨折</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052" y="4019421"/>
            <a:ext cx="5559679" cy="2492590"/>
          </a:xfrm>
          <a:prstGeom prst="rect">
            <a:avLst/>
          </a:prstGeom>
        </p:spPr>
      </p:pic>
    </p:spTree>
    <p:extLst>
      <p:ext uri="{BB962C8B-B14F-4D97-AF65-F5344CB8AC3E}">
        <p14:creationId xmlns:p14="http://schemas.microsoft.com/office/powerpoint/2010/main" val="325450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81049632"/>
              </p:ext>
            </p:extLst>
          </p:nvPr>
        </p:nvGraphicFramePr>
        <p:xfrm>
          <a:off x="16448" y="0"/>
          <a:ext cx="8122208" cy="6857998"/>
        </p:xfrm>
        <a:graphic>
          <a:graphicData uri="http://schemas.openxmlformats.org/drawingml/2006/table">
            <a:tbl>
              <a:tblPr firstRow="1" bandRow="1">
                <a:tableStyleId>{5C22544A-7EE6-4342-B048-85BDC9FD1C3A}</a:tableStyleId>
              </a:tblPr>
              <a:tblGrid>
                <a:gridCol w="679440">
                  <a:extLst>
                    <a:ext uri="{9D8B030D-6E8A-4147-A177-3AD203B41FA5}">
                      <a16:colId xmlns:a16="http://schemas.microsoft.com/office/drawing/2014/main" val="3572063548"/>
                    </a:ext>
                  </a:extLst>
                </a:gridCol>
                <a:gridCol w="3610647">
                  <a:extLst>
                    <a:ext uri="{9D8B030D-6E8A-4147-A177-3AD203B41FA5}">
                      <a16:colId xmlns:a16="http://schemas.microsoft.com/office/drawing/2014/main" val="2436204701"/>
                    </a:ext>
                  </a:extLst>
                </a:gridCol>
                <a:gridCol w="3832121">
                  <a:extLst>
                    <a:ext uri="{9D8B030D-6E8A-4147-A177-3AD203B41FA5}">
                      <a16:colId xmlns:a16="http://schemas.microsoft.com/office/drawing/2014/main" val="2915528374"/>
                    </a:ext>
                  </a:extLst>
                </a:gridCol>
              </a:tblGrid>
              <a:tr h="788662">
                <a:tc>
                  <a:txBody>
                    <a:bodyPr/>
                    <a:lstStyle/>
                    <a:p>
                      <a:endParaRPr lang="zh-TW" altLang="en-US" dirty="0"/>
                    </a:p>
                  </a:txBody>
                  <a:tcPr/>
                </a:tc>
                <a:tc>
                  <a:txBody>
                    <a:bodyPr/>
                    <a:lstStyle/>
                    <a:p>
                      <a:r>
                        <a:rPr lang="zh-TW" altLang="en-US" sz="3600" dirty="0">
                          <a:latin typeface="微軟正黑體" panose="020B0604030504040204" pitchFamily="34" charset="-120"/>
                          <a:ea typeface="微軟正黑體" panose="020B0604030504040204" pitchFamily="34" charset="-120"/>
                        </a:rPr>
                        <a:t>提拉米蘇</a:t>
                      </a:r>
                    </a:p>
                  </a:txBody>
                  <a:tcPr/>
                </a:tc>
                <a:tc>
                  <a:txBody>
                    <a:bodyPr/>
                    <a:lstStyle/>
                    <a:p>
                      <a:r>
                        <a:rPr lang="zh-TW" altLang="en-US" sz="3600" dirty="0">
                          <a:latin typeface="微軟正黑體" panose="020B0604030504040204" pitchFamily="34" charset="-120"/>
                          <a:ea typeface="微軟正黑體" panose="020B0604030504040204" pitchFamily="34" charset="-120"/>
                        </a:rPr>
                        <a:t>沙河蛋糕</a:t>
                      </a:r>
                    </a:p>
                  </a:txBody>
                  <a:tcPr/>
                </a:tc>
                <a:extLst>
                  <a:ext uri="{0D108BD9-81ED-4DB2-BD59-A6C34878D82A}">
                    <a16:rowId xmlns:a16="http://schemas.microsoft.com/office/drawing/2014/main" val="668858617"/>
                  </a:ext>
                </a:extLst>
              </a:tr>
              <a:tr h="959070">
                <a:tc>
                  <a:txBody>
                    <a:bodyPr/>
                    <a:lstStyle/>
                    <a:p>
                      <a:r>
                        <a:rPr lang="zh-TW" altLang="en-US" sz="2800" dirty="0">
                          <a:latin typeface="微軟正黑體" panose="020B0604030504040204" pitchFamily="34" charset="-120"/>
                          <a:ea typeface="微軟正黑體" panose="020B0604030504040204" pitchFamily="34" charset="-120"/>
                        </a:rPr>
                        <a:t>產國</a:t>
                      </a:r>
                    </a:p>
                  </a:txBody>
                  <a:tcPr/>
                </a:tc>
                <a:tc>
                  <a:txBody>
                    <a:bodyPr/>
                    <a:lstStyle/>
                    <a:p>
                      <a:r>
                        <a:rPr lang="zh-TW" altLang="en-US" sz="3200" dirty="0">
                          <a:latin typeface="微軟正黑體" panose="020B0604030504040204" pitchFamily="34" charset="-120"/>
                          <a:ea typeface="微軟正黑體" panose="020B0604030504040204" pitchFamily="34" charset="-120"/>
                        </a:rPr>
                        <a:t>義大利</a:t>
                      </a:r>
                    </a:p>
                  </a:txBody>
                  <a:tcPr/>
                </a:tc>
                <a:tc>
                  <a:txBody>
                    <a:bodyPr/>
                    <a:lstStyle/>
                    <a:p>
                      <a:r>
                        <a:rPr lang="zh-TW" altLang="en-US" sz="3200" dirty="0">
                          <a:latin typeface="微軟正黑體" panose="020B0604030504040204" pitchFamily="34" charset="-120"/>
                          <a:ea typeface="微軟正黑體" panose="020B0604030504040204" pitchFamily="34" charset="-120"/>
                        </a:rPr>
                        <a:t>奧地利</a:t>
                      </a:r>
                    </a:p>
                  </a:txBody>
                  <a:tcPr/>
                </a:tc>
                <a:extLst>
                  <a:ext uri="{0D108BD9-81ED-4DB2-BD59-A6C34878D82A}">
                    <a16:rowId xmlns:a16="http://schemas.microsoft.com/office/drawing/2014/main" val="3252944405"/>
                  </a:ext>
                </a:extLst>
              </a:tr>
              <a:tr h="2529201">
                <a:tc>
                  <a:txBody>
                    <a:bodyPr/>
                    <a:lstStyle/>
                    <a:p>
                      <a:endParaRPr lang="en-US" altLang="zh-TW" sz="3600" dirty="0">
                        <a:latin typeface="微軟正黑體" panose="020B0604030504040204" pitchFamily="34" charset="-120"/>
                        <a:ea typeface="微軟正黑體" panose="020B0604030504040204" pitchFamily="34" charset="-120"/>
                      </a:endParaRPr>
                    </a:p>
                    <a:p>
                      <a:r>
                        <a:rPr lang="zh-TW" altLang="en-US" sz="3600" dirty="0">
                          <a:latin typeface="微軟正黑體" panose="020B0604030504040204" pitchFamily="34" charset="-120"/>
                          <a:ea typeface="微軟正黑體" panose="020B0604030504040204" pitchFamily="34" charset="-120"/>
                        </a:rPr>
                        <a:t>歷史</a:t>
                      </a:r>
                    </a:p>
                  </a:txBody>
                  <a:tcPr/>
                </a:tc>
                <a:tc>
                  <a:txBody>
                    <a:bodyPr/>
                    <a:lstStyle/>
                    <a:p>
                      <a:r>
                        <a:rPr lang="zh-TW" altLang="en-US" sz="2200" dirty="0">
                          <a:latin typeface="微軟正黑體" panose="020B0604030504040204" pitchFamily="34" charset="-120"/>
                          <a:ea typeface="微軟正黑體" panose="020B0604030504040204" pitchFamily="34" charset="-120"/>
                        </a:rPr>
                        <a:t>二戰時期，一個義大利士兵的妻子打算給即將出征的丈夫準備乾糧，但由於家裏很貧窮，因此她就把所有能吃的餅乾和麵包都做進了一個糕點裏，那個糕點就是提拉米蘇。</a:t>
                      </a:r>
                    </a:p>
                  </a:txBody>
                  <a:tcPr/>
                </a:tc>
                <a:tc>
                  <a:txBody>
                    <a:bodyPr/>
                    <a:lstStyle/>
                    <a:p>
                      <a:r>
                        <a:rPr lang="zh-TW" altLang="en-US" sz="2200" dirty="0">
                          <a:latin typeface="微軟正黑體" panose="020B0604030504040204" pitchFamily="34" charset="-120"/>
                          <a:ea typeface="微軟正黑體" panose="020B0604030504040204" pitchFamily="34" charset="-120"/>
                        </a:rPr>
                        <a:t>起源於</a:t>
                      </a:r>
                      <a:r>
                        <a:rPr lang="en-US" altLang="zh-TW" sz="2200" dirty="0">
                          <a:latin typeface="微軟正黑體" panose="020B0604030504040204" pitchFamily="34" charset="-120"/>
                          <a:ea typeface="微軟正黑體" panose="020B0604030504040204" pitchFamily="34" charset="-120"/>
                        </a:rPr>
                        <a:t>1832</a:t>
                      </a:r>
                      <a:r>
                        <a:rPr lang="zh-TW" altLang="en-US" sz="2200" dirty="0">
                          <a:latin typeface="微軟正黑體" panose="020B0604030504040204" pitchFamily="34" charset="-120"/>
                          <a:ea typeface="微軟正黑體" panose="020B0604030504040204" pitchFamily="34" charset="-120"/>
                        </a:rPr>
                        <a:t>年某王子的家廚所做的一種甜美無比的巧克力餡。這種巧克力餡當時深受皇室喜愛。後來，沙河蛋糕已經成為了奧地利的國寶級點心。</a:t>
                      </a:r>
                    </a:p>
                  </a:txBody>
                  <a:tcPr/>
                </a:tc>
                <a:extLst>
                  <a:ext uri="{0D108BD9-81ED-4DB2-BD59-A6C34878D82A}">
                    <a16:rowId xmlns:a16="http://schemas.microsoft.com/office/drawing/2014/main" val="1173415086"/>
                  </a:ext>
                </a:extLst>
              </a:tr>
              <a:tr h="1191521">
                <a:tc>
                  <a:txBody>
                    <a:bodyPr/>
                    <a:lstStyle/>
                    <a:p>
                      <a:r>
                        <a:rPr lang="zh-TW" altLang="en-US" sz="3600" dirty="0">
                          <a:latin typeface="微軟正黑體" panose="020B0604030504040204" pitchFamily="34" charset="-120"/>
                          <a:ea typeface="微軟正黑體" panose="020B0604030504040204" pitchFamily="34" charset="-120"/>
                        </a:rPr>
                        <a:t>成分</a:t>
                      </a:r>
                    </a:p>
                  </a:txBody>
                  <a:tcPr/>
                </a:tc>
                <a:tc>
                  <a:txBody>
                    <a:bodyPr/>
                    <a:lstStyle/>
                    <a:p>
                      <a:r>
                        <a:rPr lang="zh-TW" altLang="en-US" sz="2400" dirty="0">
                          <a:latin typeface="微軟正黑體" panose="020B0604030504040204" pitchFamily="34" charset="-120"/>
                          <a:ea typeface="微軟正黑體" panose="020B0604030504040204" pitchFamily="34" charset="-120"/>
                        </a:rPr>
                        <a:t>蛋黃、糖、馬斯卡朋乳酪、蛋白、手指餅乾</a:t>
                      </a:r>
                    </a:p>
                  </a:txBody>
                  <a:tcPr/>
                </a:tc>
                <a:tc>
                  <a:txBody>
                    <a:bodyPr/>
                    <a:lstStyle/>
                    <a:p>
                      <a:r>
                        <a:rPr lang="zh-TW" altLang="en-US" sz="2400" dirty="0">
                          <a:latin typeface="微軟正黑體" panose="020B0604030504040204" pitchFamily="34" charset="-120"/>
                          <a:ea typeface="微軟正黑體" panose="020B0604030504040204" pitchFamily="34" charset="-120"/>
                        </a:rPr>
                        <a:t>巧克力、淡奶油、蛋、糖、杏桃果醬  </a:t>
                      </a:r>
                      <a:endParaRPr lang="en-US" altLang="zh-TW"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550354548"/>
                  </a:ext>
                </a:extLst>
              </a:tr>
              <a:tr h="1389544">
                <a:tc>
                  <a:txBody>
                    <a:bodyPr/>
                    <a:lstStyle/>
                    <a:p>
                      <a:r>
                        <a:rPr lang="zh-TW" altLang="en-US" sz="3600" dirty="0">
                          <a:latin typeface="微軟正黑體" panose="020B0604030504040204" pitchFamily="34" charset="-120"/>
                          <a:ea typeface="微軟正黑體" panose="020B0604030504040204" pitchFamily="34" charset="-120"/>
                        </a:rPr>
                        <a:t>熱量</a:t>
                      </a:r>
                    </a:p>
                  </a:txBody>
                  <a:tcPr/>
                </a:tc>
                <a:tc>
                  <a:txBody>
                    <a:bodyPr/>
                    <a:lstStyle/>
                    <a:p>
                      <a:r>
                        <a:rPr lang="en-US" altLang="zh-TW" sz="2800" dirty="0">
                          <a:latin typeface="微軟正黑體" panose="020B0604030504040204" pitchFamily="34" charset="-120"/>
                          <a:ea typeface="微軟正黑體" panose="020B0604030504040204" pitchFamily="34" charset="-120"/>
                        </a:rPr>
                        <a:t>(100</a:t>
                      </a:r>
                      <a:r>
                        <a:rPr lang="en-US" altLang="zh-TW" sz="2800" b="0" i="0" kern="1200" dirty="0">
                          <a:solidFill>
                            <a:schemeClr val="dk1"/>
                          </a:solidFill>
                          <a:effectLst/>
                          <a:latin typeface="微軟正黑體" panose="020B0604030504040204" pitchFamily="34" charset="-120"/>
                          <a:ea typeface="微軟正黑體" panose="020B0604030504040204" pitchFamily="34" charset="-120"/>
                          <a:cs typeface="+mn-cs"/>
                        </a:rPr>
                        <a:t>g)400</a:t>
                      </a:r>
                      <a:r>
                        <a:rPr lang="zh-TW" altLang="en-US" sz="2800" b="0" i="0" kern="1200" dirty="0">
                          <a:solidFill>
                            <a:schemeClr val="dk1"/>
                          </a:solidFill>
                          <a:effectLst/>
                          <a:latin typeface="微軟正黑體" panose="020B0604030504040204" pitchFamily="34" charset="-120"/>
                          <a:ea typeface="微軟正黑體" panose="020B0604030504040204" pitchFamily="34" charset="-120"/>
                          <a:cs typeface="+mn-cs"/>
                        </a:rPr>
                        <a:t>大</a:t>
                      </a:r>
                      <a:r>
                        <a:rPr lang="zh-TW" altLang="en-US" sz="2800" dirty="0">
                          <a:latin typeface="微軟正黑體" panose="020B0604030504040204" pitchFamily="34" charset="-120"/>
                          <a:ea typeface="微軟正黑體" panose="020B0604030504040204" pitchFamily="34" charset="-120"/>
                        </a:rPr>
                        <a:t>卡</a:t>
                      </a:r>
                      <a:endParaRPr lang="en-US" altLang="zh-TW" sz="28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2800" dirty="0">
                        <a:latin typeface="微軟正黑體" panose="020B0604030504040204" pitchFamily="34" charset="-120"/>
                        <a:ea typeface="微軟正黑體" panose="020B0604030504040204" pitchFamily="34" charset="-120"/>
                      </a:endParaRPr>
                    </a:p>
                  </a:txBody>
                  <a:tcPr/>
                </a:tc>
                <a:tc>
                  <a:txBody>
                    <a:bodyPr/>
                    <a:lstStyle/>
                    <a:p>
                      <a:r>
                        <a:rPr lang="en-US" altLang="zh-TW" sz="2800" dirty="0">
                          <a:latin typeface="微軟正黑體" panose="020B0604030504040204" pitchFamily="34" charset="-120"/>
                          <a:ea typeface="微軟正黑體" panose="020B0604030504040204" pitchFamily="34" charset="-120"/>
                        </a:rPr>
                        <a:t>(265g)1014</a:t>
                      </a:r>
                      <a:r>
                        <a:rPr lang="zh-TW" altLang="en-US" sz="2800" dirty="0">
                          <a:latin typeface="微軟正黑體" panose="020B0604030504040204" pitchFamily="34" charset="-120"/>
                          <a:ea typeface="微軟正黑體" panose="020B0604030504040204" pitchFamily="34" charset="-120"/>
                        </a:rPr>
                        <a:t>大卡</a:t>
                      </a:r>
                      <a:endParaRPr lang="en-US" altLang="zh-TW" sz="2800" dirty="0">
                        <a:latin typeface="微軟正黑體" panose="020B0604030504040204" pitchFamily="34" charset="-120"/>
                        <a:ea typeface="微軟正黑體" panose="020B0604030504040204" pitchFamily="34" charset="-120"/>
                      </a:endParaRPr>
                    </a:p>
                    <a:p>
                      <a:endParaRPr lang="zh-TW" altLang="en-US" sz="28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764996393"/>
                  </a:ext>
                </a:extLst>
              </a:tr>
            </a:tbl>
          </a:graphicData>
        </a:graphic>
      </p:graphicFrame>
      <p:pic>
        <p:nvPicPr>
          <p:cNvPr id="5" name="圖片 4"/>
          <p:cNvPicPr>
            <a:picLocks noChangeAspect="1"/>
          </p:cNvPicPr>
          <p:nvPr/>
        </p:nvPicPr>
        <p:blipFill>
          <a:blip r:embed="rId2"/>
          <a:stretch>
            <a:fillRect/>
          </a:stretch>
        </p:blipFill>
        <p:spPr>
          <a:xfrm rot="20968514">
            <a:off x="8384754" y="524116"/>
            <a:ext cx="3478815" cy="2609111"/>
          </a:xfrm>
          <a:prstGeom prst="rect">
            <a:avLst/>
          </a:prstGeom>
        </p:spPr>
      </p:pic>
      <p:pic>
        <p:nvPicPr>
          <p:cNvPr id="7" name="圖片 6"/>
          <p:cNvPicPr>
            <a:picLocks noChangeAspect="1"/>
          </p:cNvPicPr>
          <p:nvPr/>
        </p:nvPicPr>
        <p:blipFill>
          <a:blip r:embed="rId3"/>
          <a:stretch>
            <a:fillRect/>
          </a:stretch>
        </p:blipFill>
        <p:spPr>
          <a:xfrm rot="528985">
            <a:off x="8334830" y="3875626"/>
            <a:ext cx="3578662" cy="2566638"/>
          </a:xfrm>
          <a:prstGeom prst="rect">
            <a:avLst/>
          </a:prstGeom>
        </p:spPr>
      </p:pic>
    </p:spTree>
    <p:extLst>
      <p:ext uri="{BB962C8B-B14F-4D97-AF65-F5344CB8AC3E}">
        <p14:creationId xmlns:p14="http://schemas.microsoft.com/office/powerpoint/2010/main" val="287138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144424547"/>
              </p:ext>
            </p:extLst>
          </p:nvPr>
        </p:nvGraphicFramePr>
        <p:xfrm>
          <a:off x="0" y="-2"/>
          <a:ext cx="8166068" cy="6858002"/>
        </p:xfrm>
        <a:graphic>
          <a:graphicData uri="http://schemas.openxmlformats.org/drawingml/2006/table">
            <a:tbl>
              <a:tblPr firstRow="1" bandRow="1">
                <a:tableStyleId>{5C22544A-7EE6-4342-B048-85BDC9FD1C3A}</a:tableStyleId>
              </a:tblPr>
              <a:tblGrid>
                <a:gridCol w="629127">
                  <a:extLst>
                    <a:ext uri="{9D8B030D-6E8A-4147-A177-3AD203B41FA5}">
                      <a16:colId xmlns:a16="http://schemas.microsoft.com/office/drawing/2014/main" val="2674070900"/>
                    </a:ext>
                  </a:extLst>
                </a:gridCol>
                <a:gridCol w="3233713">
                  <a:extLst>
                    <a:ext uri="{9D8B030D-6E8A-4147-A177-3AD203B41FA5}">
                      <a16:colId xmlns:a16="http://schemas.microsoft.com/office/drawing/2014/main" val="723415220"/>
                    </a:ext>
                  </a:extLst>
                </a:gridCol>
                <a:gridCol w="4303228">
                  <a:extLst>
                    <a:ext uri="{9D8B030D-6E8A-4147-A177-3AD203B41FA5}">
                      <a16:colId xmlns:a16="http://schemas.microsoft.com/office/drawing/2014/main" val="2379747610"/>
                    </a:ext>
                  </a:extLst>
                </a:gridCol>
              </a:tblGrid>
              <a:tr h="845071">
                <a:tc>
                  <a:txBody>
                    <a:bodyPr/>
                    <a:lstStyle/>
                    <a:p>
                      <a:endParaRPr lang="zh-TW" altLang="en-US" dirty="0"/>
                    </a:p>
                  </a:txBody>
                  <a:tcPr/>
                </a:tc>
                <a:tc>
                  <a:txBody>
                    <a:bodyPr/>
                    <a:lstStyle/>
                    <a:p>
                      <a:r>
                        <a:rPr lang="zh-TW" altLang="en-US" sz="3600" dirty="0">
                          <a:latin typeface="微軟正黑體" panose="020B0604030504040204" pitchFamily="34" charset="-120"/>
                          <a:ea typeface="微軟正黑體" panose="020B0604030504040204" pitchFamily="34" charset="-120"/>
                        </a:rPr>
                        <a:t>慕斯蛋糕</a:t>
                      </a:r>
                    </a:p>
                  </a:txBody>
                  <a:tcPr/>
                </a:tc>
                <a:tc>
                  <a:txBody>
                    <a:bodyPr/>
                    <a:lstStyle/>
                    <a:p>
                      <a:r>
                        <a:rPr lang="zh-TW" altLang="en-US" sz="3600" dirty="0">
                          <a:latin typeface="微軟正黑體" panose="020B0604030504040204" pitchFamily="34" charset="-120"/>
                          <a:ea typeface="微軟正黑體" panose="020B0604030504040204" pitchFamily="34" charset="-120"/>
                        </a:rPr>
                        <a:t>波士頓派</a:t>
                      </a:r>
                    </a:p>
                  </a:txBody>
                  <a:tcPr/>
                </a:tc>
                <a:extLst>
                  <a:ext uri="{0D108BD9-81ED-4DB2-BD59-A6C34878D82A}">
                    <a16:rowId xmlns:a16="http://schemas.microsoft.com/office/drawing/2014/main" val="2438307138"/>
                  </a:ext>
                </a:extLst>
              </a:tr>
              <a:tr h="964472">
                <a:tc>
                  <a:txBody>
                    <a:bodyPr/>
                    <a:lstStyle/>
                    <a:p>
                      <a:r>
                        <a:rPr lang="zh-TW" altLang="en-US" sz="2800" dirty="0">
                          <a:latin typeface="微軟正黑體" panose="020B0604030504040204" pitchFamily="34" charset="-120"/>
                          <a:ea typeface="微軟正黑體" panose="020B0604030504040204" pitchFamily="34" charset="-120"/>
                        </a:rPr>
                        <a:t>產國</a:t>
                      </a:r>
                    </a:p>
                  </a:txBody>
                  <a:tcPr/>
                </a:tc>
                <a:tc>
                  <a:txBody>
                    <a:bodyPr/>
                    <a:lstStyle/>
                    <a:p>
                      <a:r>
                        <a:rPr lang="zh-TW" altLang="en-US" sz="3200" dirty="0">
                          <a:latin typeface="微軟正黑體" panose="020B0604030504040204" pitchFamily="34" charset="-120"/>
                          <a:ea typeface="微軟正黑體" panose="020B0604030504040204" pitchFamily="34" charset="-120"/>
                        </a:rPr>
                        <a:t>法國</a:t>
                      </a:r>
                    </a:p>
                  </a:txBody>
                  <a:tcPr/>
                </a:tc>
                <a:tc>
                  <a:txBody>
                    <a:bodyPr/>
                    <a:lstStyle/>
                    <a:p>
                      <a:r>
                        <a:rPr lang="zh-TW" altLang="en-US" sz="3200" dirty="0">
                          <a:latin typeface="微軟正黑體" panose="020B0604030504040204" pitchFamily="34" charset="-120"/>
                          <a:ea typeface="微軟正黑體" panose="020B0604030504040204" pitchFamily="34" charset="-120"/>
                        </a:rPr>
                        <a:t>美國</a:t>
                      </a:r>
                    </a:p>
                  </a:txBody>
                  <a:tcPr/>
                </a:tc>
                <a:extLst>
                  <a:ext uri="{0D108BD9-81ED-4DB2-BD59-A6C34878D82A}">
                    <a16:rowId xmlns:a16="http://schemas.microsoft.com/office/drawing/2014/main" val="2993364800"/>
                  </a:ext>
                </a:extLst>
              </a:tr>
              <a:tr h="2051876">
                <a:tc>
                  <a:txBody>
                    <a:bodyPr/>
                    <a:lstStyle/>
                    <a:p>
                      <a:endParaRPr lang="en-US" altLang="zh-TW" sz="3600" dirty="0">
                        <a:latin typeface="微軟正黑體" panose="020B0604030504040204" pitchFamily="34" charset="-120"/>
                        <a:ea typeface="微軟正黑體" panose="020B0604030504040204" pitchFamily="34" charset="-120"/>
                      </a:endParaRPr>
                    </a:p>
                    <a:p>
                      <a:r>
                        <a:rPr lang="zh-TW" altLang="en-US" sz="3600" dirty="0">
                          <a:latin typeface="微軟正黑體" panose="020B0604030504040204" pitchFamily="34" charset="-120"/>
                          <a:ea typeface="微軟正黑體" panose="020B0604030504040204" pitchFamily="34" charset="-120"/>
                        </a:rPr>
                        <a:t>特色</a:t>
                      </a:r>
                    </a:p>
                  </a:txBody>
                  <a:tcPr/>
                </a:tc>
                <a:tc>
                  <a:txBody>
                    <a:bodyPr/>
                    <a:lstStyle/>
                    <a:p>
                      <a:r>
                        <a:rPr lang="zh-TW" altLang="en-US" sz="2200" dirty="0">
                          <a:latin typeface="微軟正黑體" panose="020B0604030504040204" pitchFamily="34" charset="-120"/>
                          <a:ea typeface="微軟正黑體" panose="020B0604030504040204" pitchFamily="34" charset="-120"/>
                        </a:rPr>
                        <a:t>外型、色澤、結構還是口味均變化豐富，且口感自然純正，再加上將其冷凍後食用便會愈加其味無窮的特點</a:t>
                      </a:r>
                    </a:p>
                  </a:txBody>
                  <a:tcPr/>
                </a:tc>
                <a:tc>
                  <a:txBody>
                    <a:bodyPr/>
                    <a:lstStyle/>
                    <a:p>
                      <a:r>
                        <a:rPr lang="zh-TW" altLang="en-US" sz="2200" dirty="0">
                          <a:latin typeface="微軟正黑體" panose="020B0604030504040204" pitchFamily="34" charset="-120"/>
                          <a:ea typeface="微軟正黑體" panose="020B0604030504040204" pitchFamily="34" charset="-120"/>
                        </a:rPr>
                        <a:t>現代的蛋糕店推出的波士頓派內餡料也不只是只有鮮奶油，還有許多種不同口味可以選擇，吃起來口感與傳統單純鮮奶油的波士頓派有很大的差異。</a:t>
                      </a:r>
                    </a:p>
                    <a:p>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154604495"/>
                  </a:ext>
                </a:extLst>
              </a:tr>
              <a:tr h="1433640">
                <a:tc>
                  <a:txBody>
                    <a:bodyPr/>
                    <a:lstStyle/>
                    <a:p>
                      <a:r>
                        <a:rPr lang="zh-TW" altLang="en-US" sz="3600" dirty="0">
                          <a:latin typeface="微軟正黑體" panose="020B0604030504040204" pitchFamily="34" charset="-120"/>
                          <a:ea typeface="微軟正黑體" panose="020B0604030504040204" pitchFamily="34" charset="-120"/>
                        </a:rPr>
                        <a:t>成分</a:t>
                      </a:r>
                    </a:p>
                  </a:txBody>
                  <a:tcPr/>
                </a:tc>
                <a:tc>
                  <a:txBody>
                    <a:bodyPr/>
                    <a:lstStyle/>
                    <a:p>
                      <a:r>
                        <a:rPr lang="zh-TW" altLang="en-US" sz="2400" dirty="0">
                          <a:latin typeface="微軟正黑體" panose="020B0604030504040204" pitchFamily="34" charset="-120"/>
                          <a:ea typeface="微軟正黑體" panose="020B0604030504040204" pitchFamily="34" charset="-120"/>
                        </a:rPr>
                        <a:t>蛋白、蛋黃、糖、吉利丁、動物性鮮奶油</a:t>
                      </a:r>
                    </a:p>
                  </a:txBody>
                  <a:tcPr/>
                </a:tc>
                <a:tc>
                  <a:txBody>
                    <a:bodyPr/>
                    <a:lstStyle/>
                    <a:p>
                      <a:r>
                        <a:rPr lang="zh-TW" altLang="en-US" sz="2400" dirty="0">
                          <a:latin typeface="微軟正黑體" panose="020B0604030504040204" pitchFamily="34" charset="-120"/>
                          <a:ea typeface="微軟正黑體" panose="020B0604030504040204" pitchFamily="34" charset="-120"/>
                        </a:rPr>
                        <a:t>蛋黃、細砂糖、沙拉油、牛奶、低筋麵粉、蛋白、動物性鮮奶油</a:t>
                      </a:r>
                    </a:p>
                  </a:txBody>
                  <a:tcPr/>
                </a:tc>
                <a:extLst>
                  <a:ext uri="{0D108BD9-81ED-4DB2-BD59-A6C34878D82A}">
                    <a16:rowId xmlns:a16="http://schemas.microsoft.com/office/drawing/2014/main" val="2807614705"/>
                  </a:ext>
                </a:extLst>
              </a:tr>
              <a:tr h="1562943">
                <a:tc>
                  <a:txBody>
                    <a:bodyPr/>
                    <a:lstStyle/>
                    <a:p>
                      <a:r>
                        <a:rPr lang="zh-TW" altLang="en-US" sz="3600" dirty="0">
                          <a:latin typeface="微軟正黑體" panose="020B0604030504040204" pitchFamily="34" charset="-120"/>
                          <a:ea typeface="微軟正黑體" panose="020B0604030504040204" pitchFamily="34" charset="-120"/>
                        </a:rPr>
                        <a:t>熱量</a:t>
                      </a:r>
                    </a:p>
                  </a:txBody>
                  <a:tcPr/>
                </a:tc>
                <a:tc>
                  <a:txBody>
                    <a:bodyPr/>
                    <a:lstStyle/>
                    <a:p>
                      <a:r>
                        <a:rPr lang="en-US" altLang="zh-TW" sz="2800" dirty="0">
                          <a:latin typeface="微軟正黑體" panose="020B0604030504040204" pitchFamily="34" charset="-120"/>
                          <a:ea typeface="微軟正黑體" panose="020B0604030504040204" pitchFamily="34" charset="-120"/>
                        </a:rPr>
                        <a:t>(100g)372 </a:t>
                      </a:r>
                      <a:r>
                        <a:rPr lang="zh-TW" altLang="en-US" sz="2800" dirty="0">
                          <a:latin typeface="微軟正黑體" panose="020B0604030504040204" pitchFamily="34" charset="-120"/>
                          <a:ea typeface="微軟正黑體" panose="020B0604030504040204" pitchFamily="34" charset="-120"/>
                        </a:rPr>
                        <a:t>大卡</a:t>
                      </a:r>
                      <a:endParaRPr lang="en-US" altLang="zh-TW" sz="2800"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en-US" altLang="zh-TW" sz="2800" dirty="0">
                          <a:latin typeface="微軟正黑體" panose="020B0604030504040204" pitchFamily="34" charset="-120"/>
                          <a:ea typeface="微軟正黑體" panose="020B0604030504040204" pitchFamily="34" charset="-120"/>
                        </a:rPr>
                        <a:t>(100g)251</a:t>
                      </a:r>
                      <a:r>
                        <a:rPr lang="zh-TW" altLang="en-US" sz="2800" dirty="0">
                          <a:latin typeface="微軟正黑體" panose="020B0604030504040204" pitchFamily="34" charset="-120"/>
                          <a:ea typeface="微軟正黑體" panose="020B0604030504040204" pitchFamily="34" charset="-120"/>
                        </a:rPr>
                        <a:t>大卡</a:t>
                      </a:r>
                      <a:endParaRPr lang="en-US" altLang="zh-TW" sz="2800" dirty="0">
                        <a:latin typeface="微軟正黑體" panose="020B0604030504040204" pitchFamily="34" charset="-120"/>
                        <a:ea typeface="微軟正黑體" panose="020B0604030504040204" pitchFamily="34" charset="-120"/>
                      </a:endParaRPr>
                    </a:p>
                    <a:p>
                      <a:endParaRPr lang="zh-TW" altLang="en-US" sz="28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14757879"/>
                  </a:ext>
                </a:extLst>
              </a:tr>
            </a:tbl>
          </a:graphicData>
        </a:graphic>
      </p:graphicFrame>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28692">
            <a:off x="8331699" y="3941804"/>
            <a:ext cx="3694668" cy="2310226"/>
          </a:xfrm>
          <a:prstGeom prst="rect">
            <a:avLst/>
          </a:prstGeom>
        </p:spPr>
      </p:pic>
      <p:pic>
        <p:nvPicPr>
          <p:cNvPr id="9" name="圖片 8"/>
          <p:cNvPicPr>
            <a:picLocks noChangeAspect="1"/>
          </p:cNvPicPr>
          <p:nvPr/>
        </p:nvPicPr>
        <p:blipFill>
          <a:blip r:embed="rId3"/>
          <a:stretch>
            <a:fillRect/>
          </a:stretch>
        </p:blipFill>
        <p:spPr>
          <a:xfrm rot="687173">
            <a:off x="8413587" y="553689"/>
            <a:ext cx="3576540" cy="2391990"/>
          </a:xfrm>
          <a:prstGeom prst="rect">
            <a:avLst/>
          </a:prstGeom>
        </p:spPr>
      </p:pic>
    </p:spTree>
    <p:extLst>
      <p:ext uri="{BB962C8B-B14F-4D97-AF65-F5344CB8AC3E}">
        <p14:creationId xmlns:p14="http://schemas.microsoft.com/office/powerpoint/2010/main" val="151257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434817952"/>
              </p:ext>
            </p:extLst>
          </p:nvPr>
        </p:nvGraphicFramePr>
        <p:xfrm>
          <a:off x="1" y="-2"/>
          <a:ext cx="8587945" cy="6866226"/>
        </p:xfrm>
        <a:graphic>
          <a:graphicData uri="http://schemas.openxmlformats.org/drawingml/2006/table">
            <a:tbl>
              <a:tblPr firstRow="1" bandRow="1">
                <a:tableStyleId>{5C22544A-7EE6-4342-B048-85BDC9FD1C3A}</a:tableStyleId>
              </a:tblPr>
              <a:tblGrid>
                <a:gridCol w="949840">
                  <a:extLst>
                    <a:ext uri="{9D8B030D-6E8A-4147-A177-3AD203B41FA5}">
                      <a16:colId xmlns:a16="http://schemas.microsoft.com/office/drawing/2014/main" val="204697169"/>
                    </a:ext>
                  </a:extLst>
                </a:gridCol>
                <a:gridCol w="3315001">
                  <a:extLst>
                    <a:ext uri="{9D8B030D-6E8A-4147-A177-3AD203B41FA5}">
                      <a16:colId xmlns:a16="http://schemas.microsoft.com/office/drawing/2014/main" val="4090687251"/>
                    </a:ext>
                  </a:extLst>
                </a:gridCol>
                <a:gridCol w="4323104">
                  <a:extLst>
                    <a:ext uri="{9D8B030D-6E8A-4147-A177-3AD203B41FA5}">
                      <a16:colId xmlns:a16="http://schemas.microsoft.com/office/drawing/2014/main" val="1938099893"/>
                    </a:ext>
                  </a:extLst>
                </a:gridCol>
              </a:tblGrid>
              <a:tr h="642543">
                <a:tc>
                  <a:txBody>
                    <a:bodyPr/>
                    <a:lstStyle/>
                    <a:p>
                      <a:endParaRPr lang="zh-TW" altLang="en-US" dirty="0"/>
                    </a:p>
                  </a:txBody>
                  <a:tcPr/>
                </a:tc>
                <a:tc>
                  <a:txBody>
                    <a:bodyPr/>
                    <a:lstStyle/>
                    <a:p>
                      <a:r>
                        <a:rPr lang="zh-TW" altLang="en-US" sz="3600" dirty="0">
                          <a:latin typeface="微軟正黑體" panose="020B0604030504040204" pitchFamily="34" charset="-120"/>
                          <a:ea typeface="微軟正黑體" panose="020B0604030504040204" pitchFamily="34" charset="-120"/>
                        </a:rPr>
                        <a:t>奶酪蛋糕</a:t>
                      </a:r>
                    </a:p>
                  </a:txBody>
                  <a:tcPr/>
                </a:tc>
                <a:tc>
                  <a:txBody>
                    <a:bodyPr/>
                    <a:lstStyle/>
                    <a:p>
                      <a:r>
                        <a:rPr lang="zh-TW" altLang="en-US" sz="3600" dirty="0">
                          <a:latin typeface="微軟正黑體" panose="020B0604030504040204" pitchFamily="34" charset="-120"/>
                          <a:ea typeface="微軟正黑體" panose="020B0604030504040204" pitchFamily="34" charset="-120"/>
                        </a:rPr>
                        <a:t>年輪蛋糕</a:t>
                      </a:r>
                    </a:p>
                  </a:txBody>
                  <a:tcPr/>
                </a:tc>
                <a:extLst>
                  <a:ext uri="{0D108BD9-81ED-4DB2-BD59-A6C34878D82A}">
                    <a16:rowId xmlns:a16="http://schemas.microsoft.com/office/drawing/2014/main" val="1337563188"/>
                  </a:ext>
                </a:extLst>
              </a:tr>
              <a:tr h="543708">
                <a:tc>
                  <a:txBody>
                    <a:bodyPr/>
                    <a:lstStyle/>
                    <a:p>
                      <a:r>
                        <a:rPr lang="zh-TW" altLang="en-US" sz="2400" dirty="0">
                          <a:latin typeface="微軟正黑體" panose="020B0604030504040204" pitchFamily="34" charset="-120"/>
                          <a:ea typeface="微軟正黑體" panose="020B0604030504040204" pitchFamily="34" charset="-120"/>
                        </a:rPr>
                        <a:t>產</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國</a:t>
                      </a:r>
                    </a:p>
                  </a:txBody>
                  <a:tcPr/>
                </a:tc>
                <a:tc>
                  <a:txBody>
                    <a:bodyPr/>
                    <a:lstStyle/>
                    <a:p>
                      <a:r>
                        <a:rPr lang="zh-TW" altLang="en-US" sz="3200" dirty="0">
                          <a:latin typeface="微軟正黑體" panose="020B0604030504040204" pitchFamily="34" charset="-120"/>
                          <a:ea typeface="微軟正黑體" panose="020B0604030504040204" pitchFamily="34" charset="-120"/>
                        </a:rPr>
                        <a:t>希臘</a:t>
                      </a:r>
                    </a:p>
                  </a:txBody>
                  <a:tcPr/>
                </a:tc>
                <a:tc>
                  <a:txBody>
                    <a:bodyPr/>
                    <a:lstStyle/>
                    <a:p>
                      <a:r>
                        <a:rPr lang="zh-TW" altLang="en-US" sz="3200" dirty="0">
                          <a:latin typeface="微軟正黑體" panose="020B0604030504040204" pitchFamily="34" charset="-120"/>
                          <a:ea typeface="微軟正黑體" panose="020B0604030504040204" pitchFamily="34" charset="-120"/>
                        </a:rPr>
                        <a:t>德國</a:t>
                      </a:r>
                    </a:p>
                  </a:txBody>
                  <a:tcPr/>
                </a:tc>
                <a:extLst>
                  <a:ext uri="{0D108BD9-81ED-4DB2-BD59-A6C34878D82A}">
                    <a16:rowId xmlns:a16="http://schemas.microsoft.com/office/drawing/2014/main" val="2205601930"/>
                  </a:ext>
                </a:extLst>
              </a:tr>
              <a:tr h="2533136">
                <a:tc>
                  <a:txBody>
                    <a:bodyPr/>
                    <a:lstStyle/>
                    <a:p>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歷</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史</a:t>
                      </a:r>
                    </a:p>
                  </a:txBody>
                  <a:tcPr/>
                </a:tc>
                <a:tc>
                  <a:txBody>
                    <a:bodyPr/>
                    <a:lstStyle/>
                    <a:p>
                      <a:r>
                        <a:rPr lang="zh-TW" altLang="en-US" sz="2400" dirty="0">
                          <a:latin typeface="微軟正黑體" panose="020B0604030504040204" pitchFamily="34" charset="-120"/>
                          <a:ea typeface="微軟正黑體" panose="020B0604030504040204" pitchFamily="34" charset="-120"/>
                        </a:rPr>
                        <a:t>據知是源於古早的希臘，在前</a:t>
                      </a:r>
                      <a:r>
                        <a:rPr lang="en-US" altLang="zh-TW" sz="2400" dirty="0">
                          <a:latin typeface="微軟正黑體" panose="020B0604030504040204" pitchFamily="34" charset="-120"/>
                          <a:ea typeface="微軟正黑體" panose="020B0604030504040204" pitchFamily="34" charset="-120"/>
                        </a:rPr>
                        <a:t>776</a:t>
                      </a:r>
                      <a:r>
                        <a:rPr lang="zh-TW" altLang="en-US" sz="2400" dirty="0">
                          <a:latin typeface="微軟正黑體" panose="020B0604030504040204" pitchFamily="34" charset="-120"/>
                          <a:ea typeface="微軟正黑體" panose="020B0604030504040204" pitchFamily="34" charset="-120"/>
                        </a:rPr>
                        <a:t>年時，為了供應雅典奧運所做出來的甜點。接著由羅馬人將起士蛋糕從希臘傳播到整個歐洲。</a:t>
                      </a:r>
                    </a:p>
                    <a:p>
                      <a:endParaRPr lang="zh-TW" altLang="en-US"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a:latin typeface="微軟正黑體" panose="020B0604030504040204" pitchFamily="34" charset="-120"/>
                          <a:ea typeface="微軟正黑體" panose="020B0604030504040204" pitchFamily="34" charset="-120"/>
                        </a:rPr>
                        <a:t>德國的馬格登堡名產。它是一種非常具有特色的甜點，看上去就象一小段樹樁。若把它橫著切開的話，蛋糕切面便會呈現出一圈圈年輪狀的花紋，十分美麗獨特。</a:t>
                      </a:r>
                    </a:p>
                    <a:p>
                      <a:endParaRPr lang="zh-TW"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64494250"/>
                  </a:ext>
                </a:extLst>
              </a:tr>
              <a:tr h="1312298">
                <a:tc>
                  <a:txBody>
                    <a:bodyPr/>
                    <a:lstStyle/>
                    <a:p>
                      <a:r>
                        <a:rPr lang="zh-TW" altLang="en-US" sz="3200" dirty="0">
                          <a:latin typeface="微軟正黑體" panose="020B0604030504040204" pitchFamily="34" charset="-120"/>
                          <a:ea typeface="微軟正黑體" panose="020B0604030504040204" pitchFamily="34" charset="-120"/>
                        </a:rPr>
                        <a:t>成</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分</a:t>
                      </a:r>
                    </a:p>
                  </a:txBody>
                  <a:tcPr/>
                </a:tc>
                <a:tc>
                  <a:txBody>
                    <a:bodyPr/>
                    <a:lstStyle/>
                    <a:p>
                      <a:r>
                        <a:rPr lang="zh-TW" altLang="en-US" sz="2000" dirty="0">
                          <a:latin typeface="微軟正黑體" panose="020B0604030504040204" pitchFamily="34" charset="-120"/>
                          <a:ea typeface="微軟正黑體" panose="020B0604030504040204" pitchFamily="34" charset="-120"/>
                        </a:rPr>
                        <a:t>無鹽奶油、奶油乳酪、砂糖、蛋 、檸檬汁、香草精、酸奶</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優格、動物性鮮奶油</a:t>
                      </a:r>
                    </a:p>
                  </a:txBody>
                  <a:tcPr/>
                </a:tc>
                <a:tc>
                  <a:txBody>
                    <a:bodyPr/>
                    <a:lstStyle/>
                    <a:p>
                      <a:r>
                        <a:rPr lang="zh-TW" altLang="en-US" sz="2000" b="0" i="0" kern="1200" dirty="0">
                          <a:solidFill>
                            <a:schemeClr val="dk1"/>
                          </a:solidFill>
                          <a:effectLst/>
                          <a:latin typeface="微軟正黑體" panose="020B0604030504040204" pitchFamily="34" charset="-120"/>
                          <a:ea typeface="微軟正黑體" panose="020B0604030504040204" pitchFamily="34" charset="-120"/>
                          <a:cs typeface="+mn-cs"/>
                        </a:rPr>
                        <a:t>奶油</a:t>
                      </a:r>
                      <a:r>
                        <a:rPr lang="zh-TW" altLang="en-US" sz="2000" dirty="0">
                          <a:latin typeface="微軟正黑體" panose="020B0604030504040204" pitchFamily="34" charset="-120"/>
                          <a:ea typeface="微軟正黑體" panose="020B0604030504040204" pitchFamily="34" charset="-120"/>
                        </a:rPr>
                        <a:t>、</a:t>
                      </a:r>
                      <a:r>
                        <a:rPr lang="zh-TW" altLang="en-US" sz="2000" b="0" i="0" kern="1200" dirty="0">
                          <a:solidFill>
                            <a:schemeClr val="dk1"/>
                          </a:solidFill>
                          <a:effectLst/>
                          <a:latin typeface="微軟正黑體" panose="020B0604030504040204" pitchFamily="34" charset="-120"/>
                          <a:ea typeface="微軟正黑體" panose="020B0604030504040204" pitchFamily="34" charset="-120"/>
                          <a:cs typeface="+mn-cs"/>
                        </a:rPr>
                        <a:t>砂糖</a:t>
                      </a:r>
                      <a:r>
                        <a:rPr lang="zh-TW" altLang="en-US" sz="2000" dirty="0">
                          <a:latin typeface="微軟正黑體" panose="020B0604030504040204" pitchFamily="34" charset="-120"/>
                          <a:ea typeface="微軟正黑體" panose="020B0604030504040204" pitchFamily="34" charset="-120"/>
                        </a:rPr>
                        <a:t>、</a:t>
                      </a:r>
                      <a:r>
                        <a:rPr lang="zh-TW" altLang="en-US" sz="2000" b="0" i="0" kern="1200" dirty="0">
                          <a:solidFill>
                            <a:schemeClr val="dk1"/>
                          </a:solidFill>
                          <a:effectLst/>
                          <a:latin typeface="微軟正黑體" panose="020B0604030504040204" pitchFamily="34" charset="-120"/>
                          <a:ea typeface="微軟正黑體" panose="020B0604030504040204" pitchFamily="34" charset="-120"/>
                          <a:cs typeface="+mn-cs"/>
                        </a:rPr>
                        <a:t>蛋</a:t>
                      </a:r>
                      <a:r>
                        <a:rPr lang="zh-TW" altLang="en-US" sz="2000" dirty="0">
                          <a:latin typeface="微軟正黑體" panose="020B0604030504040204" pitchFamily="34" charset="-120"/>
                          <a:ea typeface="微軟正黑體" panose="020B0604030504040204" pitchFamily="34" charset="-120"/>
                        </a:rPr>
                        <a:t>、</a:t>
                      </a:r>
                      <a:r>
                        <a:rPr lang="zh-TW" altLang="en-US" sz="2000" b="0" i="0" kern="1200" dirty="0">
                          <a:solidFill>
                            <a:schemeClr val="dk1"/>
                          </a:solidFill>
                          <a:effectLst/>
                          <a:latin typeface="微軟正黑體" panose="020B0604030504040204" pitchFamily="34" charset="-120"/>
                          <a:ea typeface="微軟正黑體" panose="020B0604030504040204" pitchFamily="34" charset="-120"/>
                          <a:cs typeface="+mn-cs"/>
                        </a:rPr>
                        <a:t>低筋麵粉</a:t>
                      </a:r>
                      <a:r>
                        <a:rPr lang="zh-TW" altLang="en-US" sz="2000" dirty="0">
                          <a:latin typeface="微軟正黑體" panose="020B0604030504040204" pitchFamily="34" charset="-120"/>
                          <a:ea typeface="微軟正黑體" panose="020B0604030504040204" pitchFamily="34" charset="-120"/>
                        </a:rPr>
                        <a:t>、</a:t>
                      </a:r>
                      <a:r>
                        <a:rPr lang="zh-TW" altLang="en-US" sz="2000" b="0" i="0" kern="1200" dirty="0">
                          <a:solidFill>
                            <a:schemeClr val="dk1"/>
                          </a:solidFill>
                          <a:effectLst/>
                          <a:latin typeface="微軟正黑體" panose="020B0604030504040204" pitchFamily="34" charset="-120"/>
                          <a:ea typeface="微軟正黑體" panose="020B0604030504040204" pitchFamily="34" charset="-120"/>
                          <a:cs typeface="+mn-cs"/>
                        </a:rPr>
                        <a:t>泡打粉</a:t>
                      </a:r>
                      <a:r>
                        <a:rPr lang="zh-TW" altLang="en-US" sz="2000" dirty="0">
                          <a:latin typeface="微軟正黑體" panose="020B0604030504040204" pitchFamily="34" charset="-120"/>
                          <a:ea typeface="微軟正黑體" panose="020B0604030504040204" pitchFamily="34" charset="-120"/>
                        </a:rPr>
                        <a:t>、</a:t>
                      </a:r>
                      <a:r>
                        <a:rPr lang="zh-TW" altLang="en-US" sz="2000" b="0" i="0" kern="1200" dirty="0">
                          <a:solidFill>
                            <a:schemeClr val="dk1"/>
                          </a:solidFill>
                          <a:effectLst/>
                          <a:latin typeface="微軟正黑體" panose="020B0604030504040204" pitchFamily="34" charset="-120"/>
                          <a:ea typeface="微軟正黑體" panose="020B0604030504040204" pitchFamily="34" charset="-120"/>
                          <a:cs typeface="+mn-cs"/>
                        </a:rPr>
                        <a:t>鮮奶</a:t>
                      </a:r>
                      <a:endParaRPr lang="zh-TW" altLang="en-US" sz="20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740560113"/>
                  </a:ext>
                </a:extLst>
              </a:tr>
              <a:tr h="1070905">
                <a:tc>
                  <a:txBody>
                    <a:bodyPr/>
                    <a:lstStyle/>
                    <a:p>
                      <a:r>
                        <a:rPr lang="zh-TW" altLang="en-US" sz="3200" dirty="0">
                          <a:latin typeface="微軟正黑體" panose="020B0604030504040204" pitchFamily="34" charset="-120"/>
                          <a:ea typeface="微軟正黑體" panose="020B0604030504040204" pitchFamily="34" charset="-120"/>
                        </a:rPr>
                        <a:t>熱</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量</a:t>
                      </a:r>
                    </a:p>
                  </a:txBody>
                  <a:tcPr/>
                </a:tc>
                <a:tc>
                  <a:txBody>
                    <a:bodyPr/>
                    <a:lstStyle/>
                    <a:p>
                      <a:r>
                        <a:rPr lang="en-US" altLang="zh-TW" sz="2400" dirty="0">
                          <a:latin typeface="微軟正黑體" panose="020B0604030504040204" pitchFamily="34" charset="-120"/>
                          <a:ea typeface="微軟正黑體" panose="020B0604030504040204" pitchFamily="34" charset="-120"/>
                        </a:rPr>
                        <a:t>(100g)120</a:t>
                      </a:r>
                      <a:r>
                        <a:rPr lang="zh-TW" altLang="en-US" sz="2400" dirty="0">
                          <a:latin typeface="微軟正黑體" panose="020B0604030504040204" pitchFamily="34" charset="-120"/>
                          <a:ea typeface="微軟正黑體" panose="020B0604030504040204" pitchFamily="34" charset="-120"/>
                        </a:rPr>
                        <a:t>大卡</a:t>
                      </a:r>
                      <a:endParaRPr lang="en-US" altLang="zh-TW"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en-US" altLang="zh-TW" sz="2400" dirty="0">
                          <a:latin typeface="微軟正黑體" panose="020B0604030504040204" pitchFamily="34" charset="-120"/>
                          <a:ea typeface="微軟正黑體" panose="020B0604030504040204" pitchFamily="34" charset="-120"/>
                        </a:rPr>
                        <a:t>(100g)429</a:t>
                      </a:r>
                      <a:r>
                        <a:rPr lang="zh-TW" altLang="en-US" sz="2400" dirty="0">
                          <a:latin typeface="微軟正黑體" panose="020B0604030504040204" pitchFamily="34" charset="-120"/>
                          <a:ea typeface="微軟正黑體" panose="020B0604030504040204" pitchFamily="34" charset="-120"/>
                        </a:rPr>
                        <a:t>大卡</a:t>
                      </a:r>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218515138"/>
                  </a:ext>
                </a:extLst>
              </a:tr>
            </a:tbl>
          </a:graphicData>
        </a:graphic>
      </p:graphicFrame>
      <p:pic>
        <p:nvPicPr>
          <p:cNvPr id="6" name="圖片 5"/>
          <p:cNvPicPr>
            <a:picLocks noChangeAspect="1"/>
          </p:cNvPicPr>
          <p:nvPr/>
        </p:nvPicPr>
        <p:blipFill>
          <a:blip r:embed="rId2"/>
          <a:stretch>
            <a:fillRect/>
          </a:stretch>
        </p:blipFill>
        <p:spPr>
          <a:xfrm rot="699440">
            <a:off x="8569698" y="865076"/>
            <a:ext cx="3462434" cy="1935844"/>
          </a:xfrm>
          <a:prstGeom prst="rect">
            <a:avLst/>
          </a:prstGeom>
        </p:spPr>
      </p:pic>
      <p:pic>
        <p:nvPicPr>
          <p:cNvPr id="7" name="圖片 6"/>
          <p:cNvPicPr>
            <a:picLocks noChangeAspect="1"/>
          </p:cNvPicPr>
          <p:nvPr/>
        </p:nvPicPr>
        <p:blipFill>
          <a:blip r:embed="rId3"/>
          <a:stretch>
            <a:fillRect/>
          </a:stretch>
        </p:blipFill>
        <p:spPr>
          <a:xfrm rot="21156731">
            <a:off x="7946644" y="3122947"/>
            <a:ext cx="4760777" cy="4425608"/>
          </a:xfrm>
          <a:prstGeom prst="rect">
            <a:avLst/>
          </a:prstGeom>
        </p:spPr>
      </p:pic>
    </p:spTree>
    <p:extLst>
      <p:ext uri="{BB962C8B-B14F-4D97-AF65-F5344CB8AC3E}">
        <p14:creationId xmlns:p14="http://schemas.microsoft.com/office/powerpoint/2010/main" val="230899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4" name="內容版面配置區 3"/>
          <p:cNvGraphicFramePr>
            <a:graphicFrameLocks noGrp="1"/>
          </p:cNvGraphicFramePr>
          <p:nvPr>
            <p:ph idx="4294967295"/>
            <p:extLst>
              <p:ext uri="{D42A27DB-BD31-4B8C-83A1-F6EECF244321}">
                <p14:modId xmlns:p14="http://schemas.microsoft.com/office/powerpoint/2010/main" val="2557326358"/>
              </p:ext>
            </p:extLst>
          </p:nvPr>
        </p:nvGraphicFramePr>
        <p:xfrm>
          <a:off x="0" y="0"/>
          <a:ext cx="7895968" cy="5523470"/>
        </p:xfrm>
        <a:graphic>
          <a:graphicData uri="http://schemas.openxmlformats.org/drawingml/2006/table">
            <a:tbl>
              <a:tblPr firstRow="1" bandRow="1">
                <a:tableStyleId>{5C22544A-7EE6-4342-B048-85BDC9FD1C3A}</a:tableStyleId>
              </a:tblPr>
              <a:tblGrid>
                <a:gridCol w="1186249">
                  <a:extLst>
                    <a:ext uri="{9D8B030D-6E8A-4147-A177-3AD203B41FA5}">
                      <a16:colId xmlns:a16="http://schemas.microsoft.com/office/drawing/2014/main" val="1313196630"/>
                    </a:ext>
                  </a:extLst>
                </a:gridCol>
                <a:gridCol w="6709719">
                  <a:extLst>
                    <a:ext uri="{9D8B030D-6E8A-4147-A177-3AD203B41FA5}">
                      <a16:colId xmlns:a16="http://schemas.microsoft.com/office/drawing/2014/main" val="1834622645"/>
                    </a:ext>
                  </a:extLst>
                </a:gridCol>
              </a:tblGrid>
              <a:tr h="902043">
                <a:tc>
                  <a:txBody>
                    <a:bodyPr/>
                    <a:lstStyle/>
                    <a:p>
                      <a:endParaRPr lang="zh-TW" altLang="en-US" dirty="0"/>
                    </a:p>
                  </a:txBody>
                  <a:tcPr/>
                </a:tc>
                <a:tc>
                  <a:txBody>
                    <a:bodyPr/>
                    <a:lstStyle/>
                    <a:p>
                      <a:r>
                        <a:rPr lang="zh-TW" altLang="en-US" sz="3600" dirty="0">
                          <a:latin typeface="微軟正黑體" panose="020B0604030504040204" pitchFamily="34" charset="-120"/>
                          <a:ea typeface="微軟正黑體" panose="020B0604030504040204" pitchFamily="34" charset="-120"/>
                        </a:rPr>
                        <a:t>               長崎蜂蜜蛋糕</a:t>
                      </a:r>
                    </a:p>
                  </a:txBody>
                  <a:tcPr/>
                </a:tc>
                <a:extLst>
                  <a:ext uri="{0D108BD9-81ED-4DB2-BD59-A6C34878D82A}">
                    <a16:rowId xmlns:a16="http://schemas.microsoft.com/office/drawing/2014/main" val="2847294907"/>
                  </a:ext>
                </a:extLst>
              </a:tr>
              <a:tr h="653803">
                <a:tc>
                  <a:txBody>
                    <a:bodyPr/>
                    <a:lstStyle/>
                    <a:p>
                      <a:r>
                        <a:rPr lang="zh-TW" altLang="en-US" sz="3200" dirty="0">
                          <a:latin typeface="微軟正黑體" panose="020B0604030504040204" pitchFamily="34" charset="-120"/>
                          <a:ea typeface="微軟正黑體" panose="020B0604030504040204" pitchFamily="34" charset="-120"/>
                        </a:rPr>
                        <a:t>產國</a:t>
                      </a:r>
                    </a:p>
                  </a:txBody>
                  <a:tcPr/>
                </a:tc>
                <a:tc>
                  <a:txBody>
                    <a:bodyPr/>
                    <a:lstStyle/>
                    <a:p>
                      <a:r>
                        <a:rPr lang="zh-TW" altLang="en-US" sz="2800" dirty="0">
                          <a:latin typeface="微軟正黑體" panose="020B0604030504040204" pitchFamily="34" charset="-120"/>
                          <a:ea typeface="微軟正黑體" panose="020B0604030504040204" pitchFamily="34" charset="-120"/>
                        </a:rPr>
                        <a:t>發源地</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荷蘭、日本</a:t>
                      </a:r>
                    </a:p>
                  </a:txBody>
                  <a:tcPr/>
                </a:tc>
                <a:extLst>
                  <a:ext uri="{0D108BD9-81ED-4DB2-BD59-A6C34878D82A}">
                    <a16:rowId xmlns:a16="http://schemas.microsoft.com/office/drawing/2014/main" val="3998692392"/>
                  </a:ext>
                </a:extLst>
              </a:tr>
              <a:tr h="2002204">
                <a:tc>
                  <a:txBody>
                    <a:bodyPr/>
                    <a:lstStyle/>
                    <a:p>
                      <a:endParaRPr lang="en-US" altLang="zh-TW" sz="3600" dirty="0">
                        <a:latin typeface="微軟正黑體" panose="020B0604030504040204" pitchFamily="34" charset="-120"/>
                        <a:ea typeface="微軟正黑體" panose="020B0604030504040204" pitchFamily="34" charset="-120"/>
                      </a:endParaRPr>
                    </a:p>
                    <a:p>
                      <a:r>
                        <a:rPr lang="zh-TW" altLang="en-US" sz="3600" dirty="0">
                          <a:latin typeface="微軟正黑體" panose="020B0604030504040204" pitchFamily="34" charset="-120"/>
                          <a:ea typeface="微軟正黑體" panose="020B0604030504040204" pitchFamily="34" charset="-120"/>
                        </a:rPr>
                        <a:t>歷</a:t>
                      </a:r>
                      <a:endParaRPr lang="en-US" altLang="zh-TW" sz="3600" dirty="0">
                        <a:latin typeface="微軟正黑體" panose="020B0604030504040204" pitchFamily="34" charset="-120"/>
                        <a:ea typeface="微軟正黑體" panose="020B0604030504040204" pitchFamily="34" charset="-120"/>
                      </a:endParaRPr>
                    </a:p>
                    <a:p>
                      <a:r>
                        <a:rPr lang="zh-TW" altLang="en-US" sz="3600" dirty="0">
                          <a:latin typeface="微軟正黑體" panose="020B0604030504040204" pitchFamily="34" charset="-120"/>
                          <a:ea typeface="微軟正黑體" panose="020B0604030504040204" pitchFamily="34" charset="-120"/>
                        </a:rPr>
                        <a:t>史</a:t>
                      </a:r>
                    </a:p>
                  </a:txBody>
                  <a:tcPr/>
                </a:tc>
                <a:tc>
                  <a:txBody>
                    <a:bodyPr/>
                    <a:lstStyle/>
                    <a:p>
                      <a:r>
                        <a:rPr lang="zh-TW" altLang="en-US" sz="2800" dirty="0">
                          <a:latin typeface="微軟正黑體" panose="020B0604030504040204" pitchFamily="34" charset="-120"/>
                          <a:ea typeface="微軟正黑體" panose="020B0604030504040204" pitchFamily="34" charset="-120"/>
                        </a:rPr>
                        <a:t>十七世紀，葡萄牙傳教士和商人來到長崎。他們為了和當地人建立友誼，便采取向貴族分送葡萄酒、向平民分送甜點的策略，希望借此傳播基督教。這就是長崎蜂蜜蛋糕的由來。</a:t>
                      </a:r>
                    </a:p>
                  </a:txBody>
                  <a:tcPr/>
                </a:tc>
                <a:extLst>
                  <a:ext uri="{0D108BD9-81ED-4DB2-BD59-A6C34878D82A}">
                    <a16:rowId xmlns:a16="http://schemas.microsoft.com/office/drawing/2014/main" val="4209695062"/>
                  </a:ext>
                </a:extLst>
              </a:tr>
              <a:tr h="1084828">
                <a:tc>
                  <a:txBody>
                    <a:bodyPr/>
                    <a:lstStyle/>
                    <a:p>
                      <a:r>
                        <a:rPr lang="zh-TW" altLang="en-US" sz="3600" dirty="0">
                          <a:latin typeface="微軟正黑體" panose="020B0604030504040204" pitchFamily="34" charset="-120"/>
                          <a:ea typeface="微軟正黑體" panose="020B0604030504040204" pitchFamily="34" charset="-120"/>
                        </a:rPr>
                        <a:t>成分</a:t>
                      </a:r>
                    </a:p>
                  </a:txBody>
                  <a:tcPr/>
                </a:tc>
                <a:tc>
                  <a:txBody>
                    <a:bodyPr/>
                    <a:lstStyle/>
                    <a:p>
                      <a:r>
                        <a:rPr lang="zh-TW" altLang="en-US" sz="2800" b="0" i="0" kern="1200" dirty="0">
                          <a:solidFill>
                            <a:schemeClr val="dk1"/>
                          </a:solidFill>
                          <a:effectLst/>
                          <a:latin typeface="微軟正黑體" panose="020B0604030504040204" pitchFamily="34" charset="-120"/>
                          <a:ea typeface="微軟正黑體" panose="020B0604030504040204" pitchFamily="34" charset="-120"/>
                          <a:cs typeface="+mn-cs"/>
                        </a:rPr>
                        <a:t>雞蛋</a:t>
                      </a:r>
                      <a:r>
                        <a:rPr lang="zh-TW" altLang="en-US" sz="2800" dirty="0">
                          <a:latin typeface="微軟正黑體" panose="020B0604030504040204" pitchFamily="34" charset="-120"/>
                          <a:ea typeface="微軟正黑體" panose="020B0604030504040204" pitchFamily="34" charset="-120"/>
                        </a:rPr>
                        <a:t>、</a:t>
                      </a:r>
                      <a:r>
                        <a:rPr lang="zh-TW" altLang="en-US" sz="2800" b="0" i="0" kern="1200" dirty="0">
                          <a:solidFill>
                            <a:schemeClr val="dk1"/>
                          </a:solidFill>
                          <a:effectLst/>
                          <a:latin typeface="微軟正黑體" panose="020B0604030504040204" pitchFamily="34" charset="-120"/>
                          <a:ea typeface="微軟正黑體" panose="020B0604030504040204" pitchFamily="34" charset="-120"/>
                          <a:cs typeface="+mn-cs"/>
                        </a:rPr>
                        <a:t>低筋麵粉</a:t>
                      </a:r>
                      <a:r>
                        <a:rPr lang="zh-TW" altLang="en-US" sz="2800" dirty="0">
                          <a:latin typeface="微軟正黑體" panose="020B0604030504040204" pitchFamily="34" charset="-120"/>
                          <a:ea typeface="微軟正黑體" panose="020B0604030504040204" pitchFamily="34" charset="-120"/>
                        </a:rPr>
                        <a:t>、</a:t>
                      </a:r>
                      <a:r>
                        <a:rPr lang="zh-TW" altLang="en-US" sz="2800" b="0" i="0" kern="1200" dirty="0">
                          <a:solidFill>
                            <a:schemeClr val="dk1"/>
                          </a:solidFill>
                          <a:effectLst/>
                          <a:latin typeface="微軟正黑體" panose="020B0604030504040204" pitchFamily="34" charset="-120"/>
                          <a:ea typeface="微軟正黑體" panose="020B0604030504040204" pitchFamily="34" charset="-120"/>
                          <a:cs typeface="+mn-cs"/>
                        </a:rPr>
                        <a:t>細砂糖</a:t>
                      </a:r>
                      <a:r>
                        <a:rPr lang="zh-TW" altLang="en-US" sz="2800" dirty="0">
                          <a:latin typeface="微軟正黑體" panose="020B0604030504040204" pitchFamily="34" charset="-120"/>
                          <a:ea typeface="微軟正黑體" panose="020B0604030504040204" pitchFamily="34" charset="-120"/>
                        </a:rPr>
                        <a:t>、</a:t>
                      </a:r>
                      <a:r>
                        <a:rPr lang="zh-TW" altLang="en-US" sz="2800" b="0" i="0" kern="1200" dirty="0">
                          <a:solidFill>
                            <a:schemeClr val="dk1"/>
                          </a:solidFill>
                          <a:effectLst/>
                          <a:latin typeface="微軟正黑體" panose="020B0604030504040204" pitchFamily="34" charset="-120"/>
                          <a:ea typeface="微軟正黑體" panose="020B0604030504040204" pitchFamily="34" charset="-120"/>
                          <a:cs typeface="+mn-cs"/>
                        </a:rPr>
                        <a:t>牛奶</a:t>
                      </a:r>
                      <a:r>
                        <a:rPr lang="zh-TW" altLang="en-US" sz="2800" dirty="0">
                          <a:latin typeface="微軟正黑體" panose="020B0604030504040204" pitchFamily="34" charset="-120"/>
                          <a:ea typeface="微軟正黑體" panose="020B0604030504040204" pitchFamily="34" charset="-120"/>
                        </a:rPr>
                        <a:t>、</a:t>
                      </a:r>
                      <a:r>
                        <a:rPr lang="zh-TW" altLang="en-US" sz="2800" b="0" i="0" kern="1200" dirty="0">
                          <a:solidFill>
                            <a:schemeClr val="dk1"/>
                          </a:solidFill>
                          <a:effectLst/>
                          <a:latin typeface="微軟正黑體" panose="020B0604030504040204" pitchFamily="34" charset="-120"/>
                          <a:ea typeface="微軟正黑體" panose="020B0604030504040204" pitchFamily="34" charset="-120"/>
                          <a:cs typeface="+mn-cs"/>
                        </a:rPr>
                        <a:t>蜂蜜</a:t>
                      </a:r>
                      <a:br>
                        <a:rPr lang="zh-TW" altLang="en-US" sz="2000" dirty="0">
                          <a:latin typeface="微軟正黑體" panose="020B0604030504040204" pitchFamily="34" charset="-120"/>
                          <a:ea typeface="微軟正黑體" panose="020B0604030504040204" pitchFamily="34" charset="-120"/>
                        </a:rPr>
                      </a:br>
                      <a:endParaRPr lang="zh-TW" altLang="en-US" sz="20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4119503201"/>
                  </a:ext>
                </a:extLst>
              </a:tr>
              <a:tr h="657756">
                <a:tc>
                  <a:txBody>
                    <a:bodyPr/>
                    <a:lstStyle/>
                    <a:p>
                      <a:r>
                        <a:rPr lang="zh-TW" altLang="en-US" sz="3600" dirty="0">
                          <a:latin typeface="微軟正黑體" panose="020B0604030504040204" pitchFamily="34" charset="-120"/>
                          <a:ea typeface="微軟正黑體" panose="020B0604030504040204" pitchFamily="34" charset="-120"/>
                        </a:rPr>
                        <a:t>熱量</a:t>
                      </a:r>
                    </a:p>
                  </a:txBody>
                  <a:tcPr/>
                </a:tc>
                <a:tc>
                  <a:txBody>
                    <a:bodyPr/>
                    <a:lstStyle/>
                    <a:p>
                      <a:r>
                        <a:rPr lang="en-US" altLang="zh-TW" sz="2400" dirty="0">
                          <a:latin typeface="微軟正黑體" panose="020B0604030504040204" pitchFamily="34" charset="-120"/>
                          <a:ea typeface="微軟正黑體" panose="020B0604030504040204" pitchFamily="34" charset="-120"/>
                        </a:rPr>
                        <a:t>(50g)158</a:t>
                      </a:r>
                      <a:r>
                        <a:rPr lang="zh-TW" altLang="en-US" sz="2400" dirty="0">
                          <a:latin typeface="微軟正黑體" panose="020B0604030504040204" pitchFamily="34" charset="-120"/>
                          <a:ea typeface="微軟正黑體" panose="020B0604030504040204" pitchFamily="34" charset="-120"/>
                        </a:rPr>
                        <a:t>大卡</a:t>
                      </a:r>
                      <a:endParaRPr lang="en-US" altLang="zh-TW"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1694136"/>
                  </a:ext>
                </a:extLst>
              </a:tr>
            </a:tbl>
          </a:graphicData>
        </a:graphic>
      </p:graphicFrame>
      <p:pic>
        <p:nvPicPr>
          <p:cNvPr id="5" name="圖片 4"/>
          <p:cNvPicPr>
            <a:picLocks noChangeAspect="1"/>
          </p:cNvPicPr>
          <p:nvPr/>
        </p:nvPicPr>
        <p:blipFill>
          <a:blip r:embed="rId2"/>
          <a:stretch>
            <a:fillRect/>
          </a:stretch>
        </p:blipFill>
        <p:spPr>
          <a:xfrm rot="21048845">
            <a:off x="8279320" y="499588"/>
            <a:ext cx="3553439" cy="2662852"/>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49003">
            <a:off x="8174741" y="3839674"/>
            <a:ext cx="3762597" cy="2444316"/>
          </a:xfrm>
          <a:prstGeom prst="rect">
            <a:avLst/>
          </a:prstGeom>
        </p:spPr>
      </p:pic>
      <p:sp>
        <p:nvSpPr>
          <p:cNvPr id="8" name="文字方塊 7"/>
          <p:cNvSpPr txBox="1"/>
          <p:nvPr/>
        </p:nvSpPr>
        <p:spPr>
          <a:xfrm>
            <a:off x="0" y="5639367"/>
            <a:ext cx="7895968" cy="1077218"/>
          </a:xfrm>
          <a:prstGeom prst="rect">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熱量資料主要參考美國農業部</a:t>
            </a:r>
            <a:r>
              <a:rPr lang="en-US" altLang="zh-TW" sz="3200" dirty="0">
                <a:latin typeface="微軟正黑體" panose="020B0604030504040204" pitchFamily="34" charset="-120"/>
                <a:ea typeface="微軟正黑體" panose="020B0604030504040204" pitchFamily="34" charset="-120"/>
              </a:rPr>
              <a:t>(USDA)</a:t>
            </a:r>
          </a:p>
          <a:p>
            <a:r>
              <a:rPr lang="en-US" altLang="zh-TW" sz="3200" dirty="0">
                <a:latin typeface="微軟正黑體" panose="020B0604030504040204" pitchFamily="34" charset="-120"/>
                <a:ea typeface="微軟正黑體" panose="020B0604030504040204" pitchFamily="34" charset="-120"/>
              </a:rPr>
              <a:t>https://ndb.nal.usda.gov/ndb/</a:t>
            </a:r>
          </a:p>
        </p:txBody>
      </p:sp>
    </p:spTree>
    <p:extLst>
      <p:ext uri="{BB962C8B-B14F-4D97-AF65-F5344CB8AC3E}">
        <p14:creationId xmlns:p14="http://schemas.microsoft.com/office/powerpoint/2010/main" val="928580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t="5074" b="1011"/>
          <a:stretch/>
        </p:blipFill>
        <p:spPr>
          <a:xfrm>
            <a:off x="6587329" y="1691641"/>
            <a:ext cx="4004406" cy="2500885"/>
          </a:xfrm>
          <a:custGeom>
            <a:avLst/>
            <a:gdLst>
              <a:gd name="connsiteX0" fmla="*/ 1158807 w 4004406"/>
              <a:gd name="connsiteY0" fmla="*/ 0 h 2500885"/>
              <a:gd name="connsiteX1" fmla="*/ 4004406 w 4004406"/>
              <a:gd name="connsiteY1" fmla="*/ 0 h 2500885"/>
              <a:gd name="connsiteX2" fmla="*/ 2845598 w 4004406"/>
              <a:gd name="connsiteY2" fmla="*/ 2500885 h 2500885"/>
              <a:gd name="connsiteX3" fmla="*/ 0 w 4004406"/>
              <a:gd name="connsiteY3" fmla="*/ 2500885 h 2500885"/>
            </a:gdLst>
            <a:ahLst/>
            <a:cxnLst>
              <a:cxn ang="0">
                <a:pos x="connsiteX0" y="connsiteY0"/>
              </a:cxn>
              <a:cxn ang="0">
                <a:pos x="connsiteX1" y="connsiteY1"/>
              </a:cxn>
              <a:cxn ang="0">
                <a:pos x="connsiteX2" y="connsiteY2"/>
              </a:cxn>
              <a:cxn ang="0">
                <a:pos x="connsiteX3" y="connsiteY3"/>
              </a:cxn>
            </a:cxnLst>
            <a:rect l="l" t="t" r="r" b="b"/>
            <a:pathLst>
              <a:path w="4004406" h="2500885">
                <a:moveTo>
                  <a:pt x="1158807" y="0"/>
                </a:moveTo>
                <a:lnTo>
                  <a:pt x="4004406" y="0"/>
                </a:lnTo>
                <a:lnTo>
                  <a:pt x="2845598" y="2500885"/>
                </a:lnTo>
                <a:lnTo>
                  <a:pt x="0" y="2500885"/>
                </a:lnTo>
                <a:close/>
              </a:path>
            </a:pathLst>
          </a:custGeom>
        </p:spPr>
      </p:pic>
      <p:pic>
        <p:nvPicPr>
          <p:cNvPr id="8" name="圖片 7"/>
          <p:cNvPicPr>
            <a:picLocks noChangeAspect="1"/>
          </p:cNvPicPr>
          <p:nvPr/>
        </p:nvPicPr>
        <p:blipFill rotWithShape="1">
          <a:blip r:embed="rId3">
            <a:extLst>
              <a:ext uri="{28A0092B-C50C-407E-A947-70E740481C1C}">
                <a14:useLocalDpi xmlns:a14="http://schemas.microsoft.com/office/drawing/2010/main" val="0"/>
              </a:ext>
            </a:extLst>
          </a:blip>
          <a:srcRect t="27047" r="1" b="1"/>
          <a:stretch/>
        </p:blipFill>
        <p:spPr>
          <a:xfrm>
            <a:off x="4791076" y="4356642"/>
            <a:ext cx="4570758" cy="2500884"/>
          </a:xfrm>
          <a:custGeom>
            <a:avLst/>
            <a:gdLst>
              <a:gd name="connsiteX0" fmla="*/ 1717230 w 4570758"/>
              <a:gd name="connsiteY0" fmla="*/ 0 h 2500884"/>
              <a:gd name="connsiteX1" fmla="*/ 4570758 w 4570758"/>
              <a:gd name="connsiteY1" fmla="*/ 0 h 2500884"/>
              <a:gd name="connsiteX2" fmla="*/ 3411951 w 4570758"/>
              <a:gd name="connsiteY2" fmla="*/ 2500884 h 2500884"/>
              <a:gd name="connsiteX3" fmla="*/ 3405728 w 4570758"/>
              <a:gd name="connsiteY3" fmla="*/ 2500884 h 2500884"/>
              <a:gd name="connsiteX4" fmla="*/ 2215937 w 4570758"/>
              <a:gd name="connsiteY4" fmla="*/ 2500884 h 2500884"/>
              <a:gd name="connsiteX5" fmla="*/ 565892 w 4570758"/>
              <a:gd name="connsiteY5" fmla="*/ 2500884 h 2500884"/>
              <a:gd name="connsiteX6" fmla="*/ 0 w 4570758"/>
              <a:gd name="connsiteY6" fmla="*/ 2500884 h 2500884"/>
              <a:gd name="connsiteX7" fmla="*/ 0 w 4570758"/>
              <a:gd name="connsiteY7" fmla="*/ 2500883 h 2500884"/>
              <a:gd name="connsiteX8" fmla="*/ 552186 w 4570758"/>
              <a:gd name="connsiteY8" fmla="*/ 2500883 h 2500884"/>
              <a:gd name="connsiteX9" fmla="*/ 558423 w 4570758"/>
              <a:gd name="connsiteY9"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0758" h="2500884">
                <a:moveTo>
                  <a:pt x="1717230" y="0"/>
                </a:moveTo>
                <a:lnTo>
                  <a:pt x="4570758" y="0"/>
                </a:lnTo>
                <a:lnTo>
                  <a:pt x="3411951" y="2500884"/>
                </a:lnTo>
                <a:lnTo>
                  <a:pt x="3405728" y="2500884"/>
                </a:lnTo>
                <a:lnTo>
                  <a:pt x="2215937" y="2500884"/>
                </a:lnTo>
                <a:lnTo>
                  <a:pt x="565892" y="2500884"/>
                </a:lnTo>
                <a:lnTo>
                  <a:pt x="0" y="2500884"/>
                </a:lnTo>
                <a:lnTo>
                  <a:pt x="0" y="2500883"/>
                </a:lnTo>
                <a:lnTo>
                  <a:pt x="552186" y="2500883"/>
                </a:lnTo>
                <a:lnTo>
                  <a:pt x="558423" y="2500883"/>
                </a:lnTo>
                <a:close/>
              </a:path>
            </a:pathLst>
          </a:custGeom>
        </p:spPr>
      </p:pic>
      <p:pic>
        <p:nvPicPr>
          <p:cNvPr id="7" name="圖片 6"/>
          <p:cNvPicPr>
            <a:picLocks noChangeAspect="1"/>
          </p:cNvPicPr>
          <p:nvPr/>
        </p:nvPicPr>
        <p:blipFill rotWithShape="1">
          <a:blip r:embed="rId4">
            <a:extLst>
              <a:ext uri="{28A0092B-C50C-407E-A947-70E740481C1C}">
                <a14:useLocalDpi xmlns:a14="http://schemas.microsoft.com/office/drawing/2010/main" val="0"/>
              </a:ext>
            </a:extLst>
          </a:blip>
          <a:srcRect t="12647" r="2" b="12025"/>
          <a:stretch/>
        </p:blipFill>
        <p:spPr>
          <a:xfrm>
            <a:off x="7823673" y="4357117"/>
            <a:ext cx="4368327" cy="2500884"/>
          </a:xfrm>
          <a:custGeom>
            <a:avLst/>
            <a:gdLst>
              <a:gd name="connsiteX0" fmla="*/ 1717230 w 4368327"/>
              <a:gd name="connsiteY0" fmla="*/ 0 h 2500884"/>
              <a:gd name="connsiteX1" fmla="*/ 4368327 w 4368327"/>
              <a:gd name="connsiteY1" fmla="*/ 0 h 2500884"/>
              <a:gd name="connsiteX2" fmla="*/ 4368327 w 4368327"/>
              <a:gd name="connsiteY2" fmla="*/ 2500884 h 2500884"/>
              <a:gd name="connsiteX3" fmla="*/ 0 w 4368327"/>
              <a:gd name="connsiteY3" fmla="*/ 2500884 h 2500884"/>
              <a:gd name="connsiteX4" fmla="*/ 0 w 4368327"/>
              <a:gd name="connsiteY4" fmla="*/ 2500883 h 2500884"/>
              <a:gd name="connsiteX5" fmla="*/ 552186 w 4368327"/>
              <a:gd name="connsiteY5" fmla="*/ 2500883 h 2500884"/>
              <a:gd name="connsiteX6" fmla="*/ 558423 w 4368327"/>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327" h="2500884">
                <a:moveTo>
                  <a:pt x="1717230" y="0"/>
                </a:moveTo>
                <a:lnTo>
                  <a:pt x="4368327" y="0"/>
                </a:lnTo>
                <a:lnTo>
                  <a:pt x="4368327" y="2500884"/>
                </a:lnTo>
                <a:lnTo>
                  <a:pt x="0" y="2500884"/>
                </a:lnTo>
                <a:lnTo>
                  <a:pt x="0" y="2500883"/>
                </a:lnTo>
                <a:lnTo>
                  <a:pt x="552186" y="2500883"/>
                </a:lnTo>
                <a:lnTo>
                  <a:pt x="558423" y="2500883"/>
                </a:lnTo>
                <a:close/>
              </a:path>
            </a:pathLst>
          </a:custGeom>
        </p:spPr>
      </p:pic>
      <p:pic>
        <p:nvPicPr>
          <p:cNvPr id="4" name="圖片 3"/>
          <p:cNvPicPr>
            <a:picLocks noChangeAspect="1"/>
          </p:cNvPicPr>
          <p:nvPr/>
        </p:nvPicPr>
        <p:blipFill rotWithShape="1">
          <a:blip r:embed="rId5">
            <a:extLst>
              <a:ext uri="{28A0092B-C50C-407E-A947-70E740481C1C}">
                <a14:useLocalDpi xmlns:a14="http://schemas.microsoft.com/office/drawing/2010/main" val="0"/>
              </a:ext>
            </a:extLst>
          </a:blip>
          <a:srcRect t="13041" r="-2" b="22598"/>
          <a:stretch/>
        </p:blipFill>
        <p:spPr>
          <a:xfrm>
            <a:off x="9597231" y="1684128"/>
            <a:ext cx="2594769" cy="2501837"/>
          </a:xfrm>
          <a:custGeom>
            <a:avLst/>
            <a:gdLst>
              <a:gd name="connsiteX0" fmla="*/ 1159248 w 2594769"/>
              <a:gd name="connsiteY0" fmla="*/ 0 h 2501837"/>
              <a:gd name="connsiteX1" fmla="*/ 2594769 w 2594769"/>
              <a:gd name="connsiteY1" fmla="*/ 0 h 2501837"/>
              <a:gd name="connsiteX2" fmla="*/ 2594769 w 2594769"/>
              <a:gd name="connsiteY2" fmla="*/ 2501837 h 2501837"/>
              <a:gd name="connsiteX3" fmla="*/ 0 w 2594769"/>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2594769" h="2501837">
                <a:moveTo>
                  <a:pt x="1159248" y="0"/>
                </a:moveTo>
                <a:lnTo>
                  <a:pt x="2594769" y="0"/>
                </a:lnTo>
                <a:lnTo>
                  <a:pt x="2594769" y="2501837"/>
                </a:lnTo>
                <a:lnTo>
                  <a:pt x="0" y="2501837"/>
                </a:lnTo>
                <a:close/>
              </a:path>
            </a:pathLst>
          </a:custGeom>
        </p:spPr>
      </p:pic>
      <p:sp>
        <p:nvSpPr>
          <p:cNvPr id="2" name="標題 1"/>
          <p:cNvSpPr>
            <a:spLocks noGrp="1"/>
          </p:cNvSpPr>
          <p:nvPr>
            <p:ph type="title"/>
          </p:nvPr>
        </p:nvSpPr>
        <p:spPr>
          <a:xfrm>
            <a:off x="727408" y="343813"/>
            <a:ext cx="2794686" cy="1006474"/>
          </a:xfrm>
        </p:spPr>
        <p:txBody>
          <a:bodyPr>
            <a:normAutofit/>
          </a:bodyPr>
          <a:lstStyle/>
          <a:p>
            <a:r>
              <a:rPr lang="zh-TW" altLang="en-US" dirty="0">
                <a:latin typeface="微軟正黑體" panose="020B0604030504040204" pitchFamily="34" charset="-120"/>
                <a:ea typeface="微軟正黑體" panose="020B0604030504040204" pitchFamily="34" charset="-120"/>
              </a:rPr>
              <a:t>法式甜點</a:t>
            </a:r>
          </a:p>
        </p:txBody>
      </p:sp>
      <p:sp>
        <p:nvSpPr>
          <p:cNvPr id="3" name="內容版面配置區 2"/>
          <p:cNvSpPr>
            <a:spLocks noGrp="1"/>
          </p:cNvSpPr>
          <p:nvPr>
            <p:ph idx="1"/>
          </p:nvPr>
        </p:nvSpPr>
        <p:spPr>
          <a:xfrm>
            <a:off x="476565" y="2152972"/>
            <a:ext cx="5097779" cy="4065986"/>
          </a:xfrm>
        </p:spPr>
        <p:txBody>
          <a:bodyPr anchor="t">
            <a:normAutofit/>
          </a:bodyPr>
          <a:lstStyle/>
          <a:p>
            <a:pPr marL="0" indent="0">
              <a:buNone/>
            </a:pPr>
            <a:r>
              <a:rPr lang="zh-TW" altLang="en-US" dirty="0">
                <a:solidFill>
                  <a:schemeClr val="bg1"/>
                </a:solidFill>
                <a:latin typeface="微軟正黑體" panose="020B0604030504040204" pitchFamily="34" charset="-120"/>
                <a:ea typeface="微軟正黑體" panose="020B0604030504040204" pitchFamily="34" charset="-120"/>
              </a:rPr>
              <a:t>法式甜點界約在</a:t>
            </a:r>
            <a:r>
              <a:rPr lang="en-US" altLang="zh-TW" dirty="0">
                <a:solidFill>
                  <a:schemeClr val="bg1"/>
                </a:solidFill>
                <a:latin typeface="微軟正黑體" panose="020B0604030504040204" pitchFamily="34" charset="-120"/>
                <a:ea typeface="微軟正黑體" panose="020B0604030504040204" pitchFamily="34" charset="-120"/>
              </a:rPr>
              <a:t>60</a:t>
            </a:r>
            <a:r>
              <a:rPr lang="zh-TW" altLang="en-US" dirty="0">
                <a:solidFill>
                  <a:schemeClr val="bg1"/>
                </a:solidFill>
                <a:latin typeface="微軟正黑體" panose="020B0604030504040204" pitchFamily="34" charset="-120"/>
                <a:ea typeface="微軟正黑體" panose="020B0604030504040204" pitchFamily="34" charset="-120"/>
              </a:rPr>
              <a:t>年前有一派甜點師進行改革創新</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開始加入藝術性</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追求精緻、少糖、少油</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對人體負擔較輕的甜點料理。每道裝飾都有固定搭配就算想創新也要尊重經典不能擅改</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否則就不能稱為經典</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這是法國甜點師的基本常識與尊重</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 經典法式甜點其實就是千層派、檸檬塔、蒙布朗、慕斯</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等。</a:t>
            </a:r>
            <a:endParaRPr lang="en-US" altLang="zh-TW" dirty="0">
              <a:solidFill>
                <a:schemeClr val="bg1"/>
              </a:solidFill>
              <a:latin typeface="微軟正黑體" panose="020B0604030504040204" pitchFamily="34" charset="-120"/>
              <a:ea typeface="微軟正黑體" panose="020B0604030504040204" pitchFamily="34" charset="-120"/>
            </a:endParaRPr>
          </a:p>
          <a:p>
            <a:pPr marL="0" indent="0">
              <a:buNone/>
            </a:pPr>
            <a:endParaRPr lang="en-US" altLang="zh-TW" sz="20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9257731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5235</TotalTime>
  <Words>1617</Words>
  <Application>Microsoft Office PowerPoint</Application>
  <PresentationFormat>寬螢幕</PresentationFormat>
  <Paragraphs>153</Paragraphs>
  <Slides>17</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17</vt:i4>
      </vt:variant>
    </vt:vector>
  </HeadingPairs>
  <TitlesOfParts>
    <vt:vector size="23" baseType="lpstr">
      <vt:lpstr>微軟正黑體</vt:lpstr>
      <vt:lpstr>新細明體</vt:lpstr>
      <vt:lpstr>Arial</vt:lpstr>
      <vt:lpstr>Calibri</vt:lpstr>
      <vt:lpstr>Calibri Light</vt:lpstr>
      <vt:lpstr>Office 佈景主題</vt:lpstr>
      <vt:lpstr>甜點</vt:lpstr>
      <vt:lpstr> 緣起 </vt:lpstr>
      <vt:lpstr>PowerPoint 簡報</vt:lpstr>
      <vt:lpstr>糖造成的疾病</vt:lpstr>
      <vt:lpstr>PowerPoint 簡報</vt:lpstr>
      <vt:lpstr>PowerPoint 簡報</vt:lpstr>
      <vt:lpstr>PowerPoint 簡報</vt:lpstr>
      <vt:lpstr>PowerPoint 簡報</vt:lpstr>
      <vt:lpstr>法式甜點</vt:lpstr>
      <vt:lpstr>中式甜點</vt:lpstr>
      <vt:lpstr>中西式甜點比較</vt:lpstr>
      <vt:lpstr>低中高筋麵粉的差別</vt:lpstr>
      <vt:lpstr>心得</vt:lpstr>
      <vt:lpstr>評量</vt:lpstr>
      <vt:lpstr>評量</vt:lpstr>
      <vt:lpstr>PowerPoint 簡報</vt:lpstr>
      <vt:lpstr>實作教學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甜點</dc:title>
  <dc:creator>洪郁絜</dc:creator>
  <cp:lastModifiedBy>洪郁絜</cp:lastModifiedBy>
  <cp:revision>256</cp:revision>
  <dcterms:created xsi:type="dcterms:W3CDTF">2016-08-18T06:25:29Z</dcterms:created>
  <dcterms:modified xsi:type="dcterms:W3CDTF">2016-10-14T06:36:19Z</dcterms:modified>
</cp:coreProperties>
</file>