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42"/>
  </p:notesMasterIdLst>
  <p:sldIdLst>
    <p:sldId id="256" r:id="rId2"/>
    <p:sldId id="309" r:id="rId3"/>
    <p:sldId id="310" r:id="rId4"/>
    <p:sldId id="311" r:id="rId5"/>
    <p:sldId id="312" r:id="rId6"/>
    <p:sldId id="272" r:id="rId7"/>
    <p:sldId id="273" r:id="rId8"/>
    <p:sldId id="274" r:id="rId9"/>
    <p:sldId id="275" r:id="rId10"/>
    <p:sldId id="276" r:id="rId11"/>
    <p:sldId id="270" r:id="rId12"/>
    <p:sldId id="271" r:id="rId13"/>
    <p:sldId id="277" r:id="rId14"/>
    <p:sldId id="278" r:id="rId15"/>
    <p:sldId id="260" r:id="rId16"/>
    <p:sldId id="279" r:id="rId17"/>
    <p:sldId id="280" r:id="rId18"/>
    <p:sldId id="281" r:id="rId19"/>
    <p:sldId id="282" r:id="rId20"/>
    <p:sldId id="295" r:id="rId21"/>
    <p:sldId id="296" r:id="rId22"/>
    <p:sldId id="307" r:id="rId23"/>
    <p:sldId id="308" r:id="rId24"/>
    <p:sldId id="262" r:id="rId25"/>
    <p:sldId id="300" r:id="rId26"/>
    <p:sldId id="301" r:id="rId27"/>
    <p:sldId id="302" r:id="rId28"/>
    <p:sldId id="303" r:id="rId29"/>
    <p:sldId id="297" r:id="rId30"/>
    <p:sldId id="298" r:id="rId31"/>
    <p:sldId id="299" r:id="rId32"/>
    <p:sldId id="264" r:id="rId33"/>
    <p:sldId id="292" r:id="rId34"/>
    <p:sldId id="293" r:id="rId35"/>
    <p:sldId id="294" r:id="rId36"/>
    <p:sldId id="289" r:id="rId37"/>
    <p:sldId id="290" r:id="rId38"/>
    <p:sldId id="291" r:id="rId39"/>
    <p:sldId id="304" r:id="rId40"/>
    <p:sldId id="305" r:id="rId4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06" autoAdjust="0"/>
    <p:restoredTop sz="94660"/>
  </p:normalViewPr>
  <p:slideViewPr>
    <p:cSldViewPr snapToGrid="0">
      <p:cViewPr varScale="1">
        <p:scale>
          <a:sx n="47" d="100"/>
          <a:sy n="47" d="100"/>
        </p:scale>
        <p:origin x="-110" y="-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718AB-6C85-4DD5-A481-FC3328086632}" type="datetimeFigureOut">
              <a:rPr lang="zh-TW" altLang="en-US" smtClean="0"/>
              <a:t>2018/4/18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D1A14-EE56-4334-BCDC-8B218AEB11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8995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7479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6909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4044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4305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2244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94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425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6482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3116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391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59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8019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4089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157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EB93-941B-4AD4-A062-616704E44786}" type="datetimeFigureOut">
              <a:rPr lang="zh-TW" altLang="en-US" smtClean="0"/>
              <a:t>2018/4/18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F629-2CAF-436F-8E98-D7E88A2062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367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EB93-941B-4AD4-A062-616704E44786}" type="datetimeFigureOut">
              <a:rPr lang="zh-TW" altLang="en-US" smtClean="0"/>
              <a:t>2018/4/18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F629-2CAF-436F-8E98-D7E88A2062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649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EB93-941B-4AD4-A062-616704E44786}" type="datetimeFigureOut">
              <a:rPr lang="zh-TW" altLang="en-US" smtClean="0"/>
              <a:t>2018/4/18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F629-2CAF-436F-8E98-D7E88A206201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804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EB93-941B-4AD4-A062-616704E44786}" type="datetimeFigureOut">
              <a:rPr lang="zh-TW" altLang="en-US" smtClean="0"/>
              <a:t>2018/4/18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F629-2CAF-436F-8E98-D7E88A20620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5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EB93-941B-4AD4-A062-616704E44786}" type="datetimeFigureOut">
              <a:rPr lang="zh-TW" altLang="en-US" smtClean="0"/>
              <a:t>2018/4/18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F629-2CAF-436F-8E98-D7E88A2062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720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EB93-941B-4AD4-A062-616704E44786}" type="datetimeFigureOut">
              <a:rPr lang="zh-TW" altLang="en-US" smtClean="0"/>
              <a:t>2018/4/18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F629-2CAF-436F-8E98-D7E88A20620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2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EB93-941B-4AD4-A062-616704E44786}" type="datetimeFigureOut">
              <a:rPr lang="zh-TW" altLang="en-US" smtClean="0"/>
              <a:t>2018/4/18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F629-2CAF-436F-8E98-D7E88A2062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7926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EB93-941B-4AD4-A062-616704E44786}" type="datetimeFigureOut">
              <a:rPr lang="zh-TW" altLang="en-US" smtClean="0"/>
              <a:t>2018/4/18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F629-2CAF-436F-8E98-D7E88A2062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16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EB93-941B-4AD4-A062-616704E44786}" type="datetimeFigureOut">
              <a:rPr lang="zh-TW" altLang="en-US" smtClean="0"/>
              <a:t>2018/4/18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F629-2CAF-436F-8E98-D7E88A2062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538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EB93-941B-4AD4-A062-616704E44786}" type="datetimeFigureOut">
              <a:rPr lang="zh-TW" altLang="en-US" smtClean="0"/>
              <a:t>2018/4/18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F629-2CAF-436F-8E98-D7E88A20620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42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EB93-941B-4AD4-A062-616704E44786}" type="datetimeFigureOut">
              <a:rPr lang="zh-TW" altLang="en-US" smtClean="0"/>
              <a:t>2018/4/18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F629-2CAF-436F-8E98-D7E88A20620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8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167EB93-941B-4AD4-A062-616704E44786}" type="datetimeFigureOut">
              <a:rPr lang="zh-TW" altLang="en-US" smtClean="0"/>
              <a:t>2018/4/18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AACF629-2CAF-436F-8E98-D7E88A20620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16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生活實踐團體自學成果發表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374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324637" y="2163653"/>
            <a:ext cx="11601200" cy="44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∗"/>
            </a:pPr>
            <a:r>
              <a:rPr lang="zh-TW" sz="32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這個課是想讓同學不一定要天天外食，有時也能夠自己煮，所以大部分都是很快速的家常菜，偶爾有些比較難的異國料理，像馬鈴薯濃湯、義大利麵等等。</a:t>
            </a:r>
            <a:endParaRPr sz="32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ndara"/>
              <a:buNone/>
            </a:pPr>
            <a:r>
              <a:rPr lang="zh-TW" sz="6000" b="0" i="0" u="none" strike="noStrike" cap="none" dirty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烹飪</a:t>
            </a:r>
            <a:r>
              <a:rPr 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社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(2)</a:t>
            </a:r>
            <a:endParaRPr sz="6000" b="0" i="0" u="none" strike="noStrike" cap="none" dirty="0">
              <a:solidFill>
                <a:srgbClr val="FFFFFF"/>
              </a:solidFill>
              <a:latin typeface="+mj-ea"/>
              <a:cs typeface="Candara"/>
              <a:sym typeface="Candara"/>
            </a:endParaRP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2722" y="3756842"/>
            <a:ext cx="2400608" cy="28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6559" y="3758956"/>
            <a:ext cx="3848438" cy="288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510" y="3756842"/>
            <a:ext cx="2163324" cy="2884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6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8440" y="2073965"/>
            <a:ext cx="11781182" cy="4784035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課程時間</a:t>
            </a:r>
            <a:r>
              <a:rPr lang="en-US" altLang="zh-TW" sz="3200" dirty="0" smtClean="0"/>
              <a:t>:</a:t>
            </a:r>
            <a:r>
              <a:rPr lang="zh-TW" altLang="en-US" sz="3200" dirty="0" smtClean="0"/>
              <a:t> 每週五下午，</a:t>
            </a:r>
            <a:r>
              <a:rPr lang="en-US" altLang="zh-TW" sz="3200" dirty="0"/>
              <a:t> 13:30-16:00</a:t>
            </a:r>
          </a:p>
          <a:p>
            <a:r>
              <a:rPr lang="zh-TW" altLang="en-US" sz="3200" dirty="0" smtClean="0"/>
              <a:t>課程</a:t>
            </a:r>
            <a:r>
              <a:rPr lang="zh-TW" altLang="en-US" sz="3200" dirty="0"/>
              <a:t>目標</a:t>
            </a:r>
            <a:r>
              <a:rPr lang="en-US" altLang="zh-TW" sz="3200" dirty="0"/>
              <a:t>:</a:t>
            </a:r>
            <a:r>
              <a:rPr lang="zh-TW" altLang="en-US" sz="3200" dirty="0">
                <a:latin typeface="+mn-ea"/>
              </a:rPr>
              <a:t>看各式各樣的電影帶領同學了解「第八藝術產業」，經由觀後的心得討論，了解電影傳達的科技藝術、生活美學概念及創新思維。</a:t>
            </a:r>
            <a:endParaRPr lang="en-US" altLang="zh-TW" sz="3200" dirty="0">
              <a:latin typeface="+mn-ea"/>
            </a:endParaRPr>
          </a:p>
          <a:p>
            <a:r>
              <a:rPr lang="zh-TW" altLang="en-US" sz="3200" dirty="0">
                <a:latin typeface="+mn-ea"/>
              </a:rPr>
              <a:t>課程內容</a:t>
            </a:r>
            <a:r>
              <a:rPr lang="en-US" altLang="zh-TW" sz="3200" dirty="0">
                <a:latin typeface="+mn-ea"/>
              </a:rPr>
              <a:t>:</a:t>
            </a:r>
            <a:r>
              <a:rPr lang="zh-TW" altLang="en-US" sz="3200" dirty="0">
                <a:latin typeface="+mn-ea"/>
              </a:rPr>
              <a:t>看各種不同的國家的片子和寫自己的觀後感想，有看得片子</a:t>
            </a:r>
            <a:r>
              <a:rPr lang="en-US" altLang="zh-TW" sz="3200" dirty="0">
                <a:latin typeface="+mn-ea"/>
              </a:rPr>
              <a:t>:</a:t>
            </a:r>
            <a:r>
              <a:rPr lang="zh-TW" altLang="en-US" sz="3200" dirty="0">
                <a:latin typeface="+mn-ea"/>
              </a:rPr>
              <a:t>美國、馬來西亞、印度、法國、中國等</a:t>
            </a:r>
            <a:r>
              <a:rPr lang="zh-TW" altLang="en-US" sz="3200" dirty="0" smtClean="0">
                <a:latin typeface="+mn-ea"/>
              </a:rPr>
              <a:t>。</a:t>
            </a:r>
            <a:endParaRPr lang="en-US" altLang="zh-TW" sz="3200" dirty="0" smtClean="0">
              <a:latin typeface="+mn-ea"/>
            </a:endParaRPr>
          </a:p>
          <a:p>
            <a:r>
              <a:rPr lang="zh-TW" altLang="en-US" sz="3200" dirty="0" smtClean="0">
                <a:latin typeface="+mn-ea"/>
              </a:rPr>
              <a:t>上課地點</a:t>
            </a:r>
            <a:r>
              <a:rPr lang="en-US" altLang="zh-TW" sz="3200" dirty="0" smtClean="0">
                <a:latin typeface="+mn-ea"/>
              </a:rPr>
              <a:t>:</a:t>
            </a:r>
            <a:r>
              <a:rPr lang="zh-TW" altLang="en-US" sz="3200" dirty="0" smtClean="0">
                <a:latin typeface="+mn-ea"/>
              </a:rPr>
              <a:t> 新埔國中</a:t>
            </a:r>
            <a:r>
              <a:rPr lang="en-US" altLang="zh-TW" sz="3200" dirty="0" smtClean="0">
                <a:latin typeface="+mn-ea"/>
              </a:rPr>
              <a:t>515</a:t>
            </a:r>
            <a:r>
              <a:rPr lang="zh-TW" altLang="en-US" sz="3200" dirty="0" smtClean="0">
                <a:latin typeface="+mn-ea"/>
              </a:rPr>
              <a:t>教室</a:t>
            </a:r>
            <a:endParaRPr lang="en-US" altLang="zh-TW" sz="3200" dirty="0" smtClean="0">
              <a:latin typeface="+mn-ea"/>
            </a:endParaRPr>
          </a:p>
          <a:p>
            <a:r>
              <a:rPr lang="zh-TW" altLang="en-US" sz="3200" dirty="0" smtClean="0">
                <a:latin typeface="+mn-ea"/>
              </a:rPr>
              <a:t>上課人數</a:t>
            </a:r>
            <a:r>
              <a:rPr lang="en-US" altLang="zh-TW" sz="3200" dirty="0" smtClean="0">
                <a:latin typeface="+mn-ea"/>
              </a:rPr>
              <a:t>:</a:t>
            </a:r>
            <a:r>
              <a:rPr lang="zh-TW" altLang="en-US" sz="3200" dirty="0" smtClean="0">
                <a:latin typeface="+mn-ea"/>
              </a:rPr>
              <a:t> </a:t>
            </a:r>
            <a:r>
              <a:rPr lang="en-US" altLang="zh-TW" sz="3200" dirty="0">
                <a:latin typeface="+mn-ea"/>
              </a:rPr>
              <a:t>6</a:t>
            </a:r>
            <a:r>
              <a:rPr lang="zh-TW" altLang="en-US" sz="3200" dirty="0" smtClean="0">
                <a:latin typeface="+mn-ea"/>
              </a:rPr>
              <a:t>人</a:t>
            </a:r>
            <a:endParaRPr lang="en-US" altLang="zh-TW" sz="3200" dirty="0">
              <a:latin typeface="+mn-ea"/>
            </a:endParaRPr>
          </a:p>
          <a:p>
            <a:endParaRPr lang="en-US" altLang="zh-TW" sz="3600" dirty="0"/>
          </a:p>
          <a:p>
            <a:endParaRPr lang="zh-TW" altLang="en-US" sz="48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電影社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21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B96CD696-B421-4764-A24F-39918FF9E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2" y="2549273"/>
            <a:ext cx="5181599" cy="3886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xmlns="" id="{6E70E4D5-188A-4634-8B4E-B3A52D885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+mj-ea"/>
              </a:rPr>
              <a:t>電影社</a:t>
            </a:r>
            <a:r>
              <a:rPr lang="en-US" altLang="zh-TW" sz="6000" dirty="0">
                <a:latin typeface="+mj-ea"/>
              </a:rPr>
              <a:t>(2)</a:t>
            </a:r>
            <a:endParaRPr lang="zh-TW" altLang="en-US" sz="6000" dirty="0">
              <a:latin typeface="+mj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DADAD695-3897-46C4-8338-CF3911B47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2" y="2549274"/>
            <a:ext cx="5181598" cy="3886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12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idx="1"/>
          </p:nvPr>
        </p:nvSpPr>
        <p:spPr>
          <a:xfrm>
            <a:off x="316605" y="2125014"/>
            <a:ext cx="11558789" cy="44947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sz="3200" dirty="0" smtClean="0"/>
              <a:t>課程時間</a:t>
            </a:r>
            <a:r>
              <a:rPr lang="en-US" altLang="zh-TW" sz="3200" dirty="0" smtClean="0"/>
              <a:t>:</a:t>
            </a:r>
            <a:r>
              <a:rPr lang="zh-TW" altLang="en-US" sz="3200" dirty="0" smtClean="0"/>
              <a:t>  每週五下午，</a:t>
            </a:r>
            <a:r>
              <a:rPr lang="en-US" altLang="zh-TW" sz="3200" dirty="0" smtClean="0"/>
              <a:t>13:00-16:00</a:t>
            </a:r>
          </a:p>
          <a:p>
            <a:r>
              <a:rPr lang="zh-TW" altLang="en-US" sz="3200" dirty="0" smtClean="0"/>
              <a:t>課程</a:t>
            </a:r>
            <a:r>
              <a:rPr lang="zh-TW" altLang="en-US" sz="3200" dirty="0"/>
              <a:t>目標</a:t>
            </a:r>
            <a:r>
              <a:rPr lang="zh-TW" altLang="en-US" sz="3200" dirty="0" smtClean="0"/>
              <a:t>：畫</a:t>
            </a:r>
            <a:r>
              <a:rPr lang="zh-TW" altLang="en-US" sz="3200" dirty="0"/>
              <a:t>好</a:t>
            </a:r>
            <a:r>
              <a:rPr lang="en-US" altLang="zh-TW" sz="3200" dirty="0"/>
              <a:t>15</a:t>
            </a:r>
            <a:r>
              <a:rPr lang="zh-TW" altLang="en-US" sz="3200" dirty="0"/>
              <a:t>幅畫</a:t>
            </a:r>
          </a:p>
          <a:p>
            <a:r>
              <a:rPr lang="zh-TW" altLang="en-US" sz="3200" dirty="0" smtClean="0"/>
              <a:t>課程內容</a:t>
            </a:r>
            <a:r>
              <a:rPr lang="en-US" altLang="zh-TW" sz="3200" dirty="0" smtClean="0"/>
              <a:t>:</a:t>
            </a:r>
            <a:r>
              <a:rPr lang="zh-TW" altLang="en-US" sz="3200" dirty="0" smtClean="0"/>
              <a:t> 走出</a:t>
            </a:r>
            <a:r>
              <a:rPr lang="zh-TW" altLang="en-US" sz="3200" dirty="0"/>
              <a:t>戶外觀察生活，「速寫繪畫」的方式來引領學生離開教室，透過自己的眼睛去觀察生活環境尋找出值得紀錄的點滴，也從繪畫的過程中，激發同學們對自我心靈檢視的觀察力、創造力與想像力。</a:t>
            </a:r>
          </a:p>
          <a:p>
            <a:r>
              <a:rPr lang="zh-TW" altLang="en-US" sz="3200" dirty="0"/>
              <a:t>上課地點：不</a:t>
            </a:r>
            <a:r>
              <a:rPr lang="zh-TW" altLang="en-US" sz="3200" dirty="0" smtClean="0"/>
              <a:t>固定，每</a:t>
            </a:r>
            <a:r>
              <a:rPr lang="zh-TW" altLang="en-US" sz="3200" dirty="0"/>
              <a:t>堂由老師安排</a:t>
            </a:r>
            <a:r>
              <a:rPr lang="zh-TW" altLang="en-US" sz="3200" dirty="0" smtClean="0"/>
              <a:t>地點。</a:t>
            </a:r>
            <a:endParaRPr lang="en-US" altLang="zh-TW" sz="3200" dirty="0" smtClean="0"/>
          </a:p>
          <a:p>
            <a:r>
              <a:rPr lang="zh-TW" altLang="en-US" sz="3200" dirty="0" smtClean="0"/>
              <a:t>上</a:t>
            </a:r>
            <a:r>
              <a:rPr lang="zh-TW" altLang="en-US" sz="3200" dirty="0"/>
              <a:t>課</a:t>
            </a:r>
            <a:r>
              <a:rPr lang="zh-TW" altLang="en-US" sz="3200" dirty="0" smtClean="0"/>
              <a:t>人數</a:t>
            </a:r>
            <a:r>
              <a:rPr lang="en-US" altLang="zh-TW" sz="3200" dirty="0" smtClean="0"/>
              <a:t>:</a:t>
            </a:r>
            <a:r>
              <a:rPr lang="zh-TW" altLang="en-US" sz="3200" dirty="0" smtClean="0"/>
              <a:t>  </a:t>
            </a:r>
            <a:r>
              <a:rPr lang="en-US" altLang="zh-TW" sz="3200" dirty="0" smtClean="0"/>
              <a:t>5</a:t>
            </a:r>
            <a:r>
              <a:rPr lang="zh-TW" altLang="en-US" sz="3200" dirty="0" smtClean="0"/>
              <a:t> 人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endParaRPr lang="en-US" altLang="zh-TW" sz="3600" dirty="0"/>
          </a:p>
          <a:p>
            <a:endParaRPr lang="zh-TW" altLang="en-US" sz="3600" dirty="0">
              <a:latin typeface="標楷體"/>
              <a:ea typeface="標楷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/>
                <a:ea typeface="標楷體"/>
              </a:rPr>
              <a:t>速寫</a:t>
            </a:r>
            <a:r>
              <a:rPr lang="zh-TW" altLang="en-US" sz="6000" dirty="0" smtClean="0">
                <a:latin typeface="標楷體"/>
                <a:ea typeface="標楷體"/>
              </a:rPr>
              <a:t>繪畫</a:t>
            </a:r>
            <a:r>
              <a:rPr lang="en-US" altLang="zh-TW" sz="6000" dirty="0" smtClean="0">
                <a:latin typeface="標楷體"/>
                <a:ea typeface="標楷體"/>
              </a:rPr>
              <a:t>(1)</a:t>
            </a:r>
            <a:endParaRPr lang="zh-TW" altLang="en-US" sz="60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100AFF96-BEEA-434D-8C6C-10D883549E6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dirty="0"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201591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1DD97351-D53C-4263-B0D9-6046157C8385}"/>
              </a:ext>
            </a:extLst>
          </p:cNvPr>
          <p:cNvSpPr txBox="1"/>
          <p:nvPr/>
        </p:nvSpPr>
        <p:spPr>
          <a:xfrm>
            <a:off x="4594806" y="5611922"/>
            <a:ext cx="7220043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800" dirty="0">
                <a:solidFill>
                  <a:srgbClr val="31B6FD"/>
                </a:solidFill>
                <a:latin typeface="標楷體"/>
                <a:ea typeface="標楷體"/>
              </a:rPr>
              <a:t>我們上課都是在戶外，與一般繪畫課不同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+mj-ea"/>
              </a:rPr>
              <a:t>速寫繪畫</a:t>
            </a:r>
            <a:r>
              <a:rPr lang="en-US" altLang="zh-TW" sz="6000" dirty="0" smtClean="0">
                <a:latin typeface="+mj-ea"/>
              </a:rPr>
              <a:t>(2)</a:t>
            </a:r>
            <a:endParaRPr lang="zh-TW" altLang="en-US" sz="6000" dirty="0">
              <a:latin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47">
            <a:off x="353686" y="1662632"/>
            <a:ext cx="3212870" cy="273734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572" y="1839846"/>
            <a:ext cx="1926486" cy="238291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592">
            <a:off x="5873905" y="2267813"/>
            <a:ext cx="2152075" cy="266735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712">
            <a:off x="8287662" y="2571664"/>
            <a:ext cx="3374397" cy="262528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56">
            <a:off x="1392876" y="4327942"/>
            <a:ext cx="2987299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運動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08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ndara"/>
              <a:buNone/>
            </a:pPr>
            <a:r>
              <a:rPr lang="zh-TW" sz="6000" b="0" i="0" u="none" strike="noStrike" cap="none" dirty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籃球</a:t>
            </a:r>
            <a:r>
              <a:rPr 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社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(1)</a:t>
            </a:r>
            <a:endParaRPr sz="6000" dirty="0">
              <a:latin typeface="+mj-ea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sz="quarter" idx="13"/>
          </p:nvPr>
        </p:nvSpPr>
        <p:spPr>
          <a:xfrm>
            <a:off x="271141" y="1713406"/>
            <a:ext cx="5678898" cy="514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Noto Sans Symbols"/>
              <a:buChar char="∗"/>
            </a:pPr>
            <a:r>
              <a:rPr lang="zh-TW" sz="3000" b="0" i="0" u="none" strike="noStrike" cap="none" dirty="0" smtClean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課程目標：</a:t>
            </a:r>
            <a:endParaRPr sz="3000" b="0" i="0" u="none" strike="noStrike" cap="none" dirty="0" smtClean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576263" marR="0" lvl="1" indent="-274320" algn="l" rtl="0">
              <a:lnSpc>
                <a:spcPct val="11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Noto Sans Symbols"/>
              <a:buChar char="∗"/>
            </a:pPr>
            <a:r>
              <a:rPr lang="zh-TW" sz="3000" b="0" i="0" u="none" strike="noStrike" cap="none" dirty="0" smtClean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個人籃球球技、知識水平提高，本課程會教導同學籃球相關知識，並養成多運動的好習慣。</a:t>
            </a:r>
            <a:endParaRPr sz="3000" b="0" i="0" u="none" strike="noStrike" cap="none" dirty="0" smtClean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274320" marR="0" lvl="0" indent="-274320" algn="l" rtl="0">
              <a:lnSpc>
                <a:spcPct val="11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Noto Sans Symbols"/>
              <a:buChar char="∗"/>
            </a:pPr>
            <a:r>
              <a:rPr lang="zh-TW" sz="3000" b="0" i="0" u="none" strike="noStrike" cap="none" dirty="0" smtClean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上課內容：</a:t>
            </a:r>
            <a:endParaRPr sz="3000" b="0" i="0" u="none" strike="noStrike" cap="none" dirty="0" smtClean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576263" marR="0" lvl="1" indent="-274320" algn="l" rtl="0">
              <a:lnSpc>
                <a:spcPct val="11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Noto Sans Symbols"/>
              <a:buChar char="∗"/>
            </a:pPr>
            <a:r>
              <a:rPr lang="zh-TW" sz="3000" b="0" i="0" u="none" strike="noStrike" cap="none" dirty="0" smtClean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上籃</a:t>
            </a:r>
            <a:endParaRPr sz="3000" b="0" i="0" u="none" strike="noStrike" cap="none" dirty="0" smtClean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576263" marR="0" lvl="1" indent="-274320" algn="l" rtl="0">
              <a:lnSpc>
                <a:spcPct val="11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Noto Sans Symbols"/>
              <a:buChar char="∗"/>
            </a:pPr>
            <a:r>
              <a:rPr lang="zh-TW" sz="3000" b="0" i="0" u="none" strike="noStrike" cap="none" dirty="0" smtClean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運球過人</a:t>
            </a:r>
            <a:endParaRPr sz="3000" b="0" i="0" u="none" strike="noStrike" cap="none" dirty="0" smtClean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576263" marR="0" lvl="1" indent="-274320" algn="l" rtl="0">
              <a:lnSpc>
                <a:spcPct val="11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Noto Sans Symbols"/>
              <a:buChar char="∗"/>
            </a:pPr>
            <a:r>
              <a:rPr lang="zh-TW" sz="3000" b="0" i="0" u="none" strike="noStrike" cap="none" dirty="0" smtClean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投籃姿勢矯正</a:t>
            </a:r>
            <a:endParaRPr sz="3000" dirty="0" smtClean="0">
              <a:latin typeface="+mn-ea"/>
            </a:endParaRPr>
          </a:p>
          <a:p>
            <a:pPr marL="274320" marR="0" lvl="0" indent="-13335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Noto Sans Symbols"/>
              <a:buNone/>
            </a:pPr>
            <a:endParaRPr sz="2220" b="0" i="0" u="none" strike="noStrike" cap="none" dirty="0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219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3384" y="2570717"/>
            <a:ext cx="5758058" cy="416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858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89753" y="3277916"/>
            <a:ext cx="4601633" cy="34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ndara"/>
              <a:buNone/>
            </a:pPr>
            <a:r>
              <a:rPr lang="zh-TW" sz="6000" b="0" i="0" u="none" strike="noStrike" cap="none" dirty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籃球</a:t>
            </a:r>
            <a:r>
              <a:rPr 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社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(2)</a:t>
            </a:r>
            <a:endParaRPr sz="3600" dirty="0">
              <a:latin typeface="+mj-ea"/>
            </a:endParaRP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457" y="2023762"/>
            <a:ext cx="3572113" cy="267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119903"/>
            <a:ext cx="3844834" cy="288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6">
            <a:alphaModFix/>
          </a:blip>
          <a:srcRect r="42760"/>
          <a:stretch/>
        </p:blipFill>
        <p:spPr>
          <a:xfrm>
            <a:off x="9049477" y="3513546"/>
            <a:ext cx="2532923" cy="29515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" name="矩形 1"/>
          <p:cNvSpPr/>
          <p:nvPr/>
        </p:nvSpPr>
        <p:spPr>
          <a:xfrm>
            <a:off x="5978820" y="3244334"/>
            <a:ext cx="234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 </a:t>
            </a:r>
          </a:p>
        </p:txBody>
      </p:sp>
      <p:sp>
        <p:nvSpPr>
          <p:cNvPr id="3" name="矩形 2"/>
          <p:cNvSpPr/>
          <p:nvPr/>
        </p:nvSpPr>
        <p:spPr>
          <a:xfrm>
            <a:off x="5978820" y="3244334"/>
            <a:ext cx="234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510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ndara"/>
              <a:buNone/>
            </a:pPr>
            <a:r>
              <a:rPr lang="zh-TW" sz="6000" b="0" i="0" u="none" strike="noStrike" cap="none" dirty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射箭</a:t>
            </a:r>
            <a:r>
              <a:rPr 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社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(1)</a:t>
            </a:r>
            <a:endParaRPr sz="6000" dirty="0">
              <a:latin typeface="+mj-ea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body" idx="4294967295"/>
          </p:nvPr>
        </p:nvSpPr>
        <p:spPr>
          <a:xfrm>
            <a:off x="270619" y="2234227"/>
            <a:ext cx="5936997" cy="452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∗"/>
            </a:pPr>
            <a:r>
              <a:rPr lang="zh-TW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課程簡介</a:t>
            </a:r>
            <a:endParaRPr dirty="0">
              <a:latin typeface="+mn-ea"/>
            </a:endParaRPr>
          </a:p>
          <a:p>
            <a:pPr marL="576263" marR="0" lvl="1" indent="-274319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∗"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傳統射學為研習傳統射箭的根基，其內涵包括射箭禮儀的學習、射箭技術的學習，以及射手心性的培養。</a:t>
            </a:r>
            <a:endParaRPr sz="24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274320" marR="0" lvl="1" indent="-27432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∗"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參與國際型比賽</a:t>
            </a:r>
            <a:endParaRPr sz="24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55372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∗"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韓國醴泉世界傳統射箭嘉年華</a:t>
            </a:r>
            <a:endParaRPr sz="24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841057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∗"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射箭生存團體賽 - 亞軍</a:t>
            </a:r>
            <a:endParaRPr sz="24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55372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∗"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馬來西亞世界賽</a:t>
            </a:r>
            <a:endParaRPr sz="24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55372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∗"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秘魯台灣國際傳統射箭交流賽</a:t>
            </a:r>
            <a:endParaRPr sz="24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841057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∗"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青少年個人組（金牌、銀牌、銅牌）</a:t>
            </a:r>
            <a:endParaRPr sz="2400" dirty="0">
              <a:latin typeface="+mn-ea"/>
            </a:endParaRPr>
          </a:p>
        </p:txBody>
      </p:sp>
      <p:pic>
        <p:nvPicPr>
          <p:cNvPr id="134" name="Shape 13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14941" y="2679191"/>
            <a:ext cx="5430591" cy="3889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067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87" y="3756010"/>
            <a:ext cx="4039446" cy="302966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219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ndara"/>
              <a:buNone/>
            </a:pPr>
            <a:r>
              <a:rPr lang="zh-TW" sz="6000" b="0" i="0" u="none" strike="noStrike" cap="none" dirty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射箭</a:t>
            </a:r>
            <a:r>
              <a:rPr 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社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(2)</a:t>
            </a:r>
            <a:endParaRPr sz="6000" dirty="0">
              <a:latin typeface="+mj-ea"/>
            </a:endParaRP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400">
            <a:off x="383957" y="2580227"/>
            <a:ext cx="3930492" cy="294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2014" y="2572009"/>
            <a:ext cx="4045131" cy="2988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5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06141" y="3196675"/>
            <a:ext cx="4322450" cy="2463461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必修課程</a:t>
            </a:r>
            <a:endParaRPr lang="en-US" altLang="zh-TW" sz="3600" dirty="0"/>
          </a:p>
          <a:p>
            <a:r>
              <a:rPr lang="zh-TW" altLang="en-US" sz="3600" dirty="0"/>
              <a:t>選修社團</a:t>
            </a:r>
            <a:endParaRPr lang="en-US" altLang="zh-TW" sz="3600" dirty="0"/>
          </a:p>
          <a:p>
            <a:r>
              <a:rPr lang="zh-TW" altLang="en-US" sz="3600" dirty="0" smtClean="0"/>
              <a:t>高中</a:t>
            </a:r>
            <a:r>
              <a:rPr lang="zh-TW" altLang="en-US" sz="3600" dirty="0"/>
              <a:t>主題課程</a:t>
            </a:r>
            <a:endParaRPr lang="en-US" altLang="zh-TW" sz="3600" dirty="0"/>
          </a:p>
          <a:p>
            <a:endParaRPr lang="en-US" altLang="zh-TW" sz="32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課程分類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84927"/>
            <a:ext cx="5027054" cy="3770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54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473795"/>
            <a:ext cx="10972800" cy="1252728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街舞課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272386" y="1856931"/>
            <a:ext cx="11647227" cy="5001823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課程時間</a:t>
            </a:r>
            <a:r>
              <a:rPr lang="en-US" altLang="zh-TW" sz="3200" dirty="0"/>
              <a:t>:</a:t>
            </a:r>
            <a:r>
              <a:rPr lang="zh-TW" altLang="en-US" sz="3200" dirty="0"/>
              <a:t> 每週二下午</a:t>
            </a:r>
            <a:r>
              <a:rPr lang="en-US" altLang="zh-TW" sz="3200" dirty="0"/>
              <a:t>,</a:t>
            </a:r>
            <a:r>
              <a:rPr lang="zh-TW" altLang="en-US" sz="3200" dirty="0"/>
              <a:t> </a:t>
            </a:r>
            <a:r>
              <a:rPr lang="en-US" altLang="zh-TW" sz="3200" dirty="0"/>
              <a:t>13:30 </a:t>
            </a:r>
            <a:r>
              <a:rPr lang="zh-TW" altLang="en-US" sz="3200" dirty="0"/>
              <a:t>到 </a:t>
            </a:r>
            <a:r>
              <a:rPr lang="en-US" altLang="zh-TW" sz="3200" dirty="0" smtClean="0"/>
              <a:t>15:30</a:t>
            </a:r>
          </a:p>
          <a:p>
            <a:r>
              <a:rPr lang="zh-TW" altLang="en-US" sz="3200" dirty="0" smtClean="0"/>
              <a:t>課程目標</a:t>
            </a:r>
            <a:r>
              <a:rPr lang="en-US" altLang="zh-TW" sz="3200" dirty="0" smtClean="0"/>
              <a:t>:</a:t>
            </a:r>
            <a:r>
              <a:rPr lang="zh-TW" altLang="en-US" sz="3200" dirty="0" smtClean="0"/>
              <a:t> 能夠</a:t>
            </a:r>
            <a:r>
              <a:rPr lang="zh-TW" altLang="en-US" sz="3200" dirty="0"/>
              <a:t>完成一隻舞蹈</a:t>
            </a:r>
            <a:endParaRPr lang="en-US" altLang="zh-TW" sz="3200" dirty="0" smtClean="0"/>
          </a:p>
          <a:p>
            <a:r>
              <a:rPr lang="zh-TW" altLang="en-US" sz="3200" dirty="0" smtClean="0"/>
              <a:t>課程內容</a:t>
            </a:r>
            <a:r>
              <a:rPr lang="zh-TW" altLang="en-US" sz="3200" dirty="0"/>
              <a:t>：基本律動、基本舞步、每一堂課教一小段舞、每學期會排一支舞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r>
              <a:rPr lang="zh-TW" altLang="en-US" sz="3200" dirty="0" smtClean="0"/>
              <a:t>舞</a:t>
            </a:r>
            <a:r>
              <a:rPr lang="zh-TW" altLang="en-US" sz="3200" dirty="0"/>
              <a:t>風：</a:t>
            </a:r>
            <a:r>
              <a:rPr lang="en-US" altLang="zh-TW" sz="3200" dirty="0"/>
              <a:t>LA</a:t>
            </a:r>
            <a:r>
              <a:rPr lang="zh-TW" altLang="en-US" sz="3200" dirty="0"/>
              <a:t>，</a:t>
            </a:r>
            <a:r>
              <a:rPr lang="en-US" altLang="zh-TW" sz="3200" dirty="0"/>
              <a:t>Hip hop</a:t>
            </a:r>
          </a:p>
          <a:p>
            <a:r>
              <a:rPr lang="zh-TW" altLang="en-US" sz="3200" dirty="0"/>
              <a:t>上課地點：</a:t>
            </a:r>
            <a:r>
              <a:rPr lang="en-US" altLang="zh-TW" sz="3200" dirty="0"/>
              <a:t>HRC</a:t>
            </a:r>
            <a:r>
              <a:rPr lang="zh-TW" altLang="en-US" sz="3200" dirty="0"/>
              <a:t>教室，板橋</a:t>
            </a:r>
            <a:r>
              <a:rPr lang="zh-TW" altLang="en-US" sz="3200" dirty="0" smtClean="0"/>
              <a:t>車站</a:t>
            </a:r>
            <a:endParaRPr lang="en-US" altLang="zh-TW" sz="3200" dirty="0" smtClean="0"/>
          </a:p>
          <a:p>
            <a:r>
              <a:rPr lang="zh-TW" altLang="en-US" sz="3200" dirty="0"/>
              <a:t>上課人數：</a:t>
            </a:r>
            <a:r>
              <a:rPr lang="en-US" altLang="zh-TW" sz="3200" dirty="0"/>
              <a:t>5</a:t>
            </a:r>
            <a:r>
              <a:rPr lang="zh-TW" altLang="en-US" sz="3200" dirty="0" smtClean="0"/>
              <a:t>人</a:t>
            </a:r>
            <a:endParaRPr lang="zh-TW" altLang="en-US" sz="3200" dirty="0"/>
          </a:p>
          <a:p>
            <a:r>
              <a:rPr lang="zh-TW" altLang="en-US" sz="3200" dirty="0"/>
              <a:t>演出</a:t>
            </a:r>
            <a:r>
              <a:rPr lang="en-US" altLang="zh-TW" sz="3200" dirty="0"/>
              <a:t>:</a:t>
            </a:r>
            <a:r>
              <a:rPr lang="zh-TW" altLang="en-US" sz="3200" dirty="0"/>
              <a:t> </a:t>
            </a:r>
            <a:r>
              <a:rPr lang="en-US" altLang="zh-TW" sz="3200" dirty="0"/>
              <a:t>4/15(</a:t>
            </a:r>
            <a:r>
              <a:rPr lang="zh-TW" altLang="en-US" sz="3200" dirty="0"/>
              <a:t>日</a:t>
            </a:r>
            <a:r>
              <a:rPr lang="en-US" altLang="zh-TW" sz="3200" dirty="0"/>
              <a:t>)</a:t>
            </a:r>
            <a:r>
              <a:rPr lang="zh-TW" altLang="en-US" sz="3200" dirty="0"/>
              <a:t>自辦成果發表</a:t>
            </a:r>
            <a:endParaRPr lang="en-US" altLang="zh-TW" sz="3200" dirty="0"/>
          </a:p>
          <a:p>
            <a:endParaRPr kumimoji="1" lang="zh-TW" altLang="en-US" sz="3600" dirty="0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25" y="3708159"/>
            <a:ext cx="5228275" cy="29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64" y="4244751"/>
            <a:ext cx="4310331" cy="250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551">
            <a:off x="5777261" y="4124589"/>
            <a:ext cx="4576193" cy="2758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87886">
            <a:off x="1236889" y="1546554"/>
            <a:ext cx="4447470" cy="2743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550" y="1726760"/>
            <a:ext cx="4443335" cy="2517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+mj-ea"/>
              </a:rPr>
              <a:t>街</a:t>
            </a:r>
            <a:r>
              <a:rPr lang="zh-TW" altLang="en-US" sz="6000" dirty="0" smtClean="0">
                <a:latin typeface="+mj-ea"/>
              </a:rPr>
              <a:t>舞社</a:t>
            </a:r>
            <a:r>
              <a:rPr lang="en-US" altLang="zh-TW" sz="6000" dirty="0" smtClean="0">
                <a:latin typeface="+mj-ea"/>
              </a:rPr>
              <a:t>(2)</a:t>
            </a:r>
            <a:endParaRPr lang="zh-TW" altLang="en-US" sz="60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6264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標楷體" panose="03000509000000000000" pitchFamily="65" charset="-120"/>
              </a:rPr>
              <a:t>空手道</a:t>
            </a:r>
            <a:r>
              <a:rPr lang="en-US" altLang="zh-TW" sz="6000" dirty="0" smtClean="0">
                <a:latin typeface="標楷體" panose="03000509000000000000" pitchFamily="65" charset="-120"/>
              </a:rPr>
              <a:t>(1)</a:t>
            </a:r>
            <a:endParaRPr lang="zh-TW" altLang="en-US" sz="6000" dirty="0">
              <a:latin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3"/>
          </p:nvPr>
        </p:nvSpPr>
        <p:spPr>
          <a:xfrm>
            <a:off x="296214" y="2163651"/>
            <a:ext cx="8178085" cy="3962829"/>
          </a:xfrm>
        </p:spPr>
        <p:txBody>
          <a:bodyPr>
            <a:noAutofit/>
          </a:bodyPr>
          <a:lstStyle/>
          <a:p>
            <a:r>
              <a:rPr lang="zh-TW" altLang="en-US" sz="3200" dirty="0"/>
              <a:t>課程目標</a:t>
            </a:r>
            <a:r>
              <a:rPr lang="zh-TW" altLang="en-US" sz="3200" dirty="0" smtClean="0"/>
              <a:t>：</a:t>
            </a:r>
            <a:endParaRPr lang="en-US" altLang="zh-TW" sz="3200" dirty="0" smtClean="0"/>
          </a:p>
          <a:p>
            <a:pPr marL="301943" lvl="1" indent="0">
              <a:buNone/>
            </a:pPr>
            <a:r>
              <a:rPr lang="zh-TW" altLang="en-US" sz="3200" dirty="0" smtClean="0"/>
              <a:t>空手道</a:t>
            </a:r>
            <a:r>
              <a:rPr lang="zh-TW" altLang="en-US" sz="3200" dirty="0"/>
              <a:t>以防守為首要學習目的，不強調主動攻擊，學習中可降低運動傷害</a:t>
            </a:r>
            <a:r>
              <a:rPr lang="zh-TW" altLang="en-US" sz="3200" dirty="0" smtClean="0"/>
              <a:t>。</a:t>
            </a:r>
            <a:endParaRPr lang="en-US" altLang="ja-JP" sz="3200" dirty="0" smtClean="0"/>
          </a:p>
          <a:p>
            <a:r>
              <a:rPr lang="ja-JP" altLang="en-US" sz="3200" dirty="0" smtClean="0"/>
              <a:t>トンファー</a:t>
            </a:r>
            <a:r>
              <a:rPr lang="en-US" altLang="ja-JP" sz="3200" dirty="0"/>
              <a:t>(</a:t>
            </a:r>
            <a:r>
              <a:rPr lang="en-US" altLang="ja-JP" sz="3200" dirty="0" err="1"/>
              <a:t>tonfa</a:t>
            </a:r>
            <a:r>
              <a:rPr lang="en-US" altLang="ja-JP" sz="3200" dirty="0"/>
              <a:t>)</a:t>
            </a:r>
            <a:r>
              <a:rPr lang="zh-TW" altLang="en-US" sz="3200" dirty="0"/>
              <a:t>拐</a:t>
            </a:r>
            <a:r>
              <a:rPr lang="en-US" altLang="zh-TW" sz="3200" dirty="0" smtClean="0"/>
              <a:t>:</a:t>
            </a:r>
            <a:endParaRPr lang="en-US" altLang="zh-TW" sz="3200" dirty="0"/>
          </a:p>
          <a:p>
            <a:pPr marL="301943" lvl="1" indent="0">
              <a:buNone/>
            </a:pPr>
            <a:r>
              <a:rPr lang="zh-TW" altLang="en-US" sz="3200" dirty="0"/>
              <a:t>源自於中國民間的次於刀劍之外的防身武器，一開始是一種農具演變而來，如今拐出現在世界各地，因為最常在警察身上看到它，所以常被誤認為是警棍</a:t>
            </a:r>
            <a:r>
              <a:rPr lang="zh-TW" altLang="en-US" sz="3200" dirty="0" smtClean="0"/>
              <a:t>。</a:t>
            </a:r>
            <a:endParaRPr lang="en-US" altLang="zh-TW" sz="3200" b="1" dirty="0" smtClean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09" y="2769344"/>
            <a:ext cx="2916195" cy="3804269"/>
          </a:xfrm>
        </p:spPr>
      </p:pic>
    </p:spTree>
    <p:extLst>
      <p:ext uri="{BB962C8B-B14F-4D97-AF65-F5344CB8AC3E}">
        <p14:creationId xmlns:p14="http://schemas.microsoft.com/office/powerpoint/2010/main" val="280496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標楷體" panose="03000509000000000000" pitchFamily="65" charset="-120"/>
              </a:rPr>
              <a:t>空手道</a:t>
            </a:r>
            <a:r>
              <a:rPr lang="en-US" altLang="zh-TW" sz="6000" dirty="0" smtClean="0">
                <a:latin typeface="標楷體" panose="03000509000000000000" pitchFamily="65" charset="-120"/>
              </a:rPr>
              <a:t>(2)</a:t>
            </a:r>
            <a:endParaRPr lang="zh-TW" altLang="en-US" sz="60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76" y="2878138"/>
            <a:ext cx="2472485" cy="345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77" y="2268539"/>
            <a:ext cx="2429423" cy="323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78138"/>
            <a:ext cx="2429423" cy="345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038" y="2268539"/>
            <a:ext cx="2429423" cy="323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530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語文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06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6017" y="2478024"/>
            <a:ext cx="11534061" cy="4162612"/>
          </a:xfrm>
        </p:spPr>
        <p:txBody>
          <a:bodyPr>
            <a:normAutofit fontScale="92500"/>
          </a:bodyPr>
          <a:lstStyle/>
          <a:p>
            <a:r>
              <a:rPr lang="zh-TW" altLang="en-US" sz="3500" dirty="0"/>
              <a:t>聘請曾任教於東吳大學的德文系教授</a:t>
            </a:r>
            <a:endParaRPr lang="en-US" altLang="zh-TW" sz="3500" dirty="0"/>
          </a:p>
          <a:p>
            <a:pPr>
              <a:lnSpc>
                <a:spcPct val="150000"/>
              </a:lnSpc>
            </a:pPr>
            <a:r>
              <a:rPr lang="zh-TW" altLang="en-US" sz="3500" dirty="0"/>
              <a:t>繼第一年德語入門之後，老師循序漸進地帶領我們進入初階德語，啟發我們對語言的興趣並擴展國際視野。</a:t>
            </a:r>
            <a:endParaRPr lang="en-US" altLang="zh-TW" sz="3500" dirty="0"/>
          </a:p>
          <a:p>
            <a:pPr>
              <a:lnSpc>
                <a:spcPct val="150000"/>
              </a:lnSpc>
            </a:pPr>
            <a:r>
              <a:rPr lang="zh-TW" altLang="en-US" sz="3500" dirty="0"/>
              <a:t>上課內容</a:t>
            </a:r>
            <a:r>
              <a:rPr lang="en-US" altLang="zh-TW" sz="3500" dirty="0"/>
              <a:t>:</a:t>
            </a:r>
            <a:r>
              <a:rPr lang="zh-TW" altLang="en-US" sz="3500" dirty="0"/>
              <a:t>學習德國生活上實用單字、文法；人文社會的部分包含德國地理、慶典、文化，讓我們更深入了解德國的相關知識。</a:t>
            </a:r>
            <a:endParaRPr lang="en-US" altLang="zh-TW" sz="3500" dirty="0"/>
          </a:p>
          <a:p>
            <a:pPr>
              <a:lnSpc>
                <a:spcPct val="150000"/>
              </a:lnSpc>
            </a:pPr>
            <a:endParaRPr lang="en-US" altLang="zh-TW" sz="36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zh-TW" sz="3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3600" dirty="0">
              <a:solidFill>
                <a:schemeClr val="tx1"/>
              </a:solidFill>
            </a:endParaRPr>
          </a:p>
          <a:p>
            <a:endParaRPr lang="en-US" altLang="zh-TW" sz="3600" dirty="0" smtClean="0"/>
          </a:p>
          <a:p>
            <a:endParaRPr lang="zh-TW" altLang="en-US" sz="48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德文社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222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447" y="2052871"/>
            <a:ext cx="5521734" cy="4713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德文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000" y="2515837"/>
            <a:ext cx="2927779" cy="4177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10038" r="2803" b="16455"/>
          <a:stretch/>
        </p:blipFill>
        <p:spPr>
          <a:xfrm>
            <a:off x="5867401" y="2515836"/>
            <a:ext cx="2961379" cy="4177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70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806" y="2369713"/>
            <a:ext cx="11655939" cy="4645353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+mn-ea"/>
              </a:rPr>
              <a:t>課</a:t>
            </a:r>
            <a:r>
              <a:rPr lang="zh-TW" altLang="en-US" sz="3200" dirty="0">
                <a:latin typeface="+mn-ea"/>
              </a:rPr>
              <a:t>程</a:t>
            </a:r>
            <a:r>
              <a:rPr lang="zh-TW" altLang="en-US" sz="3200" dirty="0" smtClean="0">
                <a:latin typeface="+mn-ea"/>
              </a:rPr>
              <a:t>時間</a:t>
            </a:r>
            <a:r>
              <a:rPr lang="en-US" altLang="zh-TW" sz="3200" dirty="0" smtClean="0">
                <a:latin typeface="+mn-ea"/>
              </a:rPr>
              <a:t>:</a:t>
            </a:r>
            <a:r>
              <a:rPr lang="zh-TW" altLang="en-US" sz="3200" dirty="0" smtClean="0">
                <a:latin typeface="+mn-ea"/>
              </a:rPr>
              <a:t>每週一下午，</a:t>
            </a:r>
            <a:r>
              <a:rPr lang="en-US" altLang="zh-TW" sz="3200" dirty="0" smtClean="0">
                <a:latin typeface="+mn-ea"/>
              </a:rPr>
              <a:t>14:00-16:00</a:t>
            </a:r>
            <a:endParaRPr lang="en-US" altLang="zh-TW" sz="3200" dirty="0">
              <a:latin typeface="+mn-ea"/>
            </a:endParaRPr>
          </a:p>
          <a:p>
            <a:r>
              <a:rPr lang="zh-TW" altLang="en-US" sz="3200" dirty="0">
                <a:latin typeface="+mn-ea"/>
              </a:rPr>
              <a:t>課程目標</a:t>
            </a:r>
            <a:r>
              <a:rPr lang="en-US" altLang="zh-TW" sz="3200" dirty="0">
                <a:latin typeface="+mn-ea"/>
              </a:rPr>
              <a:t>:</a:t>
            </a:r>
            <a:r>
              <a:rPr lang="zh-TW" altLang="en-US" sz="3200" dirty="0"/>
              <a:t>閱讀經典文言文與現代文學中培養哲學領域的思辨能力。</a:t>
            </a:r>
            <a:endParaRPr lang="en-US" altLang="zh-TW" sz="3200" dirty="0"/>
          </a:p>
          <a:p>
            <a:r>
              <a:rPr lang="zh-TW" altLang="en-US" sz="3200" dirty="0" smtClean="0"/>
              <a:t>課</a:t>
            </a:r>
            <a:r>
              <a:rPr lang="zh-TW" altLang="en-US" sz="3200" dirty="0"/>
              <a:t>程</a:t>
            </a:r>
            <a:r>
              <a:rPr lang="zh-TW" altLang="en-US" sz="3200" dirty="0" smtClean="0"/>
              <a:t>內容</a:t>
            </a:r>
            <a:r>
              <a:rPr lang="en-US" altLang="zh-TW" sz="3200" dirty="0"/>
              <a:t>:</a:t>
            </a:r>
            <a:r>
              <a:rPr lang="zh-TW" altLang="en-US" sz="3200" dirty="0"/>
              <a:t>讀史記</a:t>
            </a:r>
            <a:r>
              <a:rPr lang="en-US" altLang="zh-TW" sz="3200" dirty="0"/>
              <a:t>(</a:t>
            </a:r>
            <a:r>
              <a:rPr lang="zh-TW" altLang="en-US" sz="3200" dirty="0"/>
              <a:t>留侯世家</a:t>
            </a:r>
            <a:r>
              <a:rPr lang="en-US" altLang="zh-TW" sz="3200" dirty="0"/>
              <a:t>)</a:t>
            </a:r>
            <a:r>
              <a:rPr lang="zh-TW" altLang="en-US" sz="3200" dirty="0"/>
              <a:t>、三季人、智者的四句話等，也用余光中的現代詩完成了人生第一首現代詩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r>
              <a:rPr lang="zh-TW" altLang="en-US" sz="3200" dirty="0" smtClean="0"/>
              <a:t>上課地點</a:t>
            </a:r>
            <a:r>
              <a:rPr lang="en-US" altLang="zh-TW" sz="3200" dirty="0" smtClean="0"/>
              <a:t>:</a:t>
            </a:r>
            <a:r>
              <a:rPr lang="zh-TW" altLang="en-US" sz="3200" dirty="0" smtClean="0"/>
              <a:t> 新埔國中</a:t>
            </a:r>
            <a:r>
              <a:rPr lang="en-US" altLang="zh-TW" sz="3200" dirty="0" smtClean="0"/>
              <a:t>515</a:t>
            </a:r>
            <a:r>
              <a:rPr lang="zh-TW" altLang="en-US" sz="3200" dirty="0" smtClean="0"/>
              <a:t>教室</a:t>
            </a:r>
            <a:endParaRPr lang="en-US" altLang="zh-TW" sz="3200" dirty="0" smtClean="0"/>
          </a:p>
          <a:p>
            <a:r>
              <a:rPr lang="zh-TW" altLang="en-US" sz="3200" dirty="0" smtClean="0"/>
              <a:t>上課人數</a:t>
            </a:r>
            <a:r>
              <a:rPr lang="en-US" altLang="zh-TW" sz="3200" dirty="0" smtClean="0"/>
              <a:t>:</a:t>
            </a:r>
            <a:r>
              <a:rPr lang="zh-TW" altLang="en-US" sz="3200" dirty="0"/>
              <a:t> </a:t>
            </a:r>
            <a:r>
              <a:rPr lang="en-US" altLang="zh-TW" sz="3200" dirty="0" smtClean="0"/>
              <a:t>6</a:t>
            </a:r>
            <a:r>
              <a:rPr lang="zh-TW" altLang="en-US" sz="3200" dirty="0" smtClean="0"/>
              <a:t>人</a:t>
            </a:r>
            <a:endParaRPr lang="en-US" altLang="zh-TW" sz="3200" dirty="0" smtClean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悅讀社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13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F55EF242-28EF-4197-980E-3F4EFD24C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50" y="2848382"/>
            <a:ext cx="5115339" cy="3836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xmlns="" id="{FF939BE8-2299-458F-9BF2-5A15BD43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+mn-ea"/>
                <a:ea typeface="+mn-ea"/>
              </a:rPr>
              <a:t>悅讀社</a:t>
            </a:r>
            <a:r>
              <a:rPr lang="en-US" altLang="zh-TW" sz="6000" dirty="0">
                <a:latin typeface="+mn-ea"/>
                <a:ea typeface="+mn-ea"/>
              </a:rPr>
              <a:t>(2)</a:t>
            </a:r>
            <a:endParaRPr lang="zh-TW" altLang="en-US" sz="6000" dirty="0">
              <a:latin typeface="+mn-ea"/>
              <a:ea typeface="+mn-ea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7D93B11E-408B-46F3-8A49-6FF60BE7D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13" y="2848383"/>
            <a:ext cx="5115339" cy="38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E21373C2-A907-45F8-AB6C-D2EA2CA3798C}"/>
              </a:ext>
            </a:extLst>
          </p:cNvPr>
          <p:cNvSpPr txBox="1"/>
          <p:nvPr/>
        </p:nvSpPr>
        <p:spPr>
          <a:xfrm>
            <a:off x="755374" y="2038221"/>
            <a:ext cx="1068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3600">
                <a:solidFill>
                  <a:schemeClr val="tx2"/>
                </a:solidFill>
                <a:latin typeface="+mn-ea"/>
              </a:defRPr>
            </a:lvl1pPr>
          </a:lstStyle>
          <a:p>
            <a:r>
              <a:rPr lang="zh-TW" altLang="en-US" sz="3200" dirty="0"/>
              <a:t>以下照片是我們在準備自辦成果展的海報</a:t>
            </a:r>
          </a:p>
        </p:txBody>
      </p:sp>
    </p:spTree>
    <p:extLst>
      <p:ext uri="{BB962C8B-B14F-4D97-AF65-F5344CB8AC3E}">
        <p14:creationId xmlns:p14="http://schemas.microsoft.com/office/powerpoint/2010/main" val="16314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文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339486" y="2106081"/>
            <a:ext cx="11663624" cy="4751919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sz="5100" dirty="0" smtClean="0"/>
              <a:t>課程時間</a:t>
            </a:r>
            <a:r>
              <a:rPr lang="en-US" altLang="zh-TW" sz="5100" dirty="0" smtClean="0"/>
              <a:t>:</a:t>
            </a:r>
            <a:r>
              <a:rPr lang="zh-TW" altLang="en-US" sz="5100" dirty="0" smtClean="0"/>
              <a:t> 每週二</a:t>
            </a:r>
            <a:r>
              <a:rPr lang="en-US" altLang="zh-TW" sz="5100" dirty="0" smtClean="0"/>
              <a:t>14:00-17:00</a:t>
            </a:r>
          </a:p>
          <a:p>
            <a:r>
              <a:rPr lang="zh-TW" altLang="en-US" sz="5100" dirty="0" smtClean="0"/>
              <a:t>課程目標</a:t>
            </a:r>
            <a:r>
              <a:rPr lang="en-US" altLang="zh-TW" sz="5100" dirty="0" smtClean="0"/>
              <a:t>:</a:t>
            </a:r>
            <a:r>
              <a:rPr lang="zh-TW" altLang="zh-TW" sz="5100" dirty="0"/>
              <a:t>讓每一位學員從學得日本語的基礎單字與文型之</a:t>
            </a:r>
            <a:r>
              <a:rPr lang="zh-TW" altLang="zh-TW" sz="5100" dirty="0" smtClean="0"/>
              <a:t>入門學習</a:t>
            </a:r>
            <a:r>
              <a:rPr lang="zh-TW" altLang="zh-TW" sz="5100" dirty="0"/>
              <a:t>後，熟知運用簡單日本語單字與文</a:t>
            </a:r>
            <a:r>
              <a:rPr lang="zh-TW" altLang="zh-TW" sz="5100" dirty="0" smtClean="0"/>
              <a:t>型</a:t>
            </a:r>
            <a:r>
              <a:rPr lang="zh-TW" altLang="en-US" sz="5100" dirty="0"/>
              <a:t>。</a:t>
            </a:r>
            <a:endParaRPr lang="en-US" altLang="zh-TW" sz="5100" dirty="0" smtClean="0"/>
          </a:p>
          <a:p>
            <a:r>
              <a:rPr lang="zh-TW" altLang="en-US" sz="5100" dirty="0" smtClean="0"/>
              <a:t>課程內容</a:t>
            </a:r>
            <a:r>
              <a:rPr lang="en-US" altLang="zh-TW" sz="5100" dirty="0" smtClean="0"/>
              <a:t>:</a:t>
            </a:r>
            <a:r>
              <a:rPr lang="zh-TW" altLang="en-US" sz="5100" dirty="0" smtClean="0"/>
              <a:t> 由</a:t>
            </a:r>
            <a:r>
              <a:rPr lang="zh-TW" altLang="en-US" sz="5100" dirty="0"/>
              <a:t>陳啟顯</a:t>
            </a:r>
            <a:r>
              <a:rPr lang="zh-TW" altLang="en-US" sz="5100" dirty="0" smtClean="0"/>
              <a:t>老師於</a:t>
            </a:r>
            <a:r>
              <a:rPr lang="zh-TW" altLang="en-US" sz="5100" dirty="0"/>
              <a:t>課堂中帶領教學</a:t>
            </a:r>
            <a:r>
              <a:rPr lang="zh-TW" altLang="en-US" sz="5100" dirty="0" smtClean="0"/>
              <a:t>。使用</a:t>
            </a:r>
            <a:r>
              <a:rPr lang="zh-TW" altLang="en-US" sz="5100" dirty="0"/>
              <a:t>大新書局出版</a:t>
            </a:r>
            <a:r>
              <a:rPr lang="en-US" altLang="zh-TW" sz="5100" dirty="0"/>
              <a:t>『</a:t>
            </a:r>
            <a:r>
              <a:rPr lang="zh-TW" altLang="en-US" sz="5100" dirty="0"/>
              <a:t>大家的日本語</a:t>
            </a:r>
            <a:r>
              <a:rPr lang="en-US" altLang="zh-TW" sz="5100" dirty="0"/>
              <a:t>』</a:t>
            </a:r>
            <a:r>
              <a:rPr lang="zh-TW" altLang="en-US" sz="5100" dirty="0"/>
              <a:t>課本，為教科書。循序漸進地做有系統的教學</a:t>
            </a:r>
            <a:r>
              <a:rPr lang="zh-TW" altLang="en-US" sz="5100" dirty="0" smtClean="0"/>
              <a:t>。我們</a:t>
            </a:r>
            <a:r>
              <a:rPr lang="zh-TW" altLang="en-US" sz="5100" dirty="0"/>
              <a:t>完成了以日文動詞基礎變化為主的</a:t>
            </a:r>
            <a:r>
              <a:rPr lang="en-US" altLang="zh-TW" sz="5100" dirty="0"/>
              <a:t>『</a:t>
            </a:r>
            <a:r>
              <a:rPr lang="zh-TW" altLang="en-US" sz="5100" dirty="0"/>
              <a:t>大家的日本語 初級</a:t>
            </a:r>
            <a:r>
              <a:rPr lang="en-US" altLang="zh-TW" sz="5100" dirty="0"/>
              <a:t>Ⅱ』</a:t>
            </a:r>
            <a:r>
              <a:rPr lang="zh-TW" altLang="en-US" sz="5100" dirty="0"/>
              <a:t>之進度</a:t>
            </a:r>
            <a:r>
              <a:rPr lang="zh-TW" altLang="en-US" sz="5100" dirty="0" smtClean="0"/>
              <a:t>。</a:t>
            </a:r>
            <a:endParaRPr lang="en-US" altLang="zh-TW" sz="5100" dirty="0" smtClean="0"/>
          </a:p>
          <a:p>
            <a:r>
              <a:rPr lang="zh-TW" altLang="en-US" sz="5100" dirty="0" smtClean="0"/>
              <a:t>上課地點</a:t>
            </a:r>
            <a:r>
              <a:rPr lang="en-US" altLang="zh-TW" sz="5100" dirty="0" smtClean="0"/>
              <a:t>:</a:t>
            </a:r>
            <a:r>
              <a:rPr lang="zh-TW" altLang="en-US" sz="5100" dirty="0" smtClean="0"/>
              <a:t> 新</a:t>
            </a:r>
            <a:r>
              <a:rPr lang="zh-TW" altLang="en-US" sz="5100" dirty="0"/>
              <a:t>埔國中</a:t>
            </a:r>
            <a:r>
              <a:rPr lang="en-US" altLang="zh-TW" sz="5100" dirty="0"/>
              <a:t>515</a:t>
            </a:r>
            <a:r>
              <a:rPr lang="zh-TW" altLang="en-US" sz="5100" dirty="0"/>
              <a:t>教室</a:t>
            </a:r>
            <a:endParaRPr lang="en-US" altLang="zh-TW" sz="5100" dirty="0" smtClean="0"/>
          </a:p>
          <a:p>
            <a:r>
              <a:rPr lang="zh-TW" altLang="en-US" sz="5100" dirty="0" smtClean="0"/>
              <a:t>上課人數</a:t>
            </a:r>
            <a:r>
              <a:rPr lang="en-US" altLang="zh-TW" sz="5100" dirty="0" smtClean="0"/>
              <a:t>:</a:t>
            </a:r>
            <a:r>
              <a:rPr lang="zh-TW" altLang="en-US" sz="5100" dirty="0" smtClean="0"/>
              <a:t> </a:t>
            </a:r>
            <a:r>
              <a:rPr lang="en-US" altLang="zh-TW" sz="5100" dirty="0" smtClean="0"/>
              <a:t>3</a:t>
            </a:r>
            <a:r>
              <a:rPr lang="zh-TW" altLang="en-US" sz="5100" dirty="0" smtClean="0"/>
              <a:t>人</a:t>
            </a:r>
            <a:endParaRPr lang="en-US" altLang="zh-TW" sz="5100" dirty="0" smtClean="0"/>
          </a:p>
          <a:p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15841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495601" y="2204864"/>
            <a:ext cx="7408333" cy="3400806"/>
          </a:xfrm>
        </p:spPr>
        <p:txBody>
          <a:bodyPr>
            <a:normAutofit fontScale="92500" lnSpcReduction="20000"/>
          </a:bodyPr>
          <a:lstStyle/>
          <a:p>
            <a:pPr algn="ctr" fontAlgn="t">
              <a:buNone/>
            </a:pPr>
            <a:endParaRPr lang="en-US" altLang="zh-TW" sz="3200" dirty="0"/>
          </a:p>
          <a:p>
            <a:pPr algn="ctr" fontAlgn="t"/>
            <a:r>
              <a:rPr lang="zh-TW" altLang="en-US" sz="3900" dirty="0" smtClean="0"/>
              <a:t>文言識讀</a:t>
            </a:r>
            <a:endParaRPr lang="en-US" altLang="zh-TW" sz="3900" dirty="0" smtClean="0"/>
          </a:p>
          <a:p>
            <a:pPr algn="ctr" fontAlgn="t"/>
            <a:r>
              <a:rPr lang="zh-TW" altLang="zh-TW" sz="3900" dirty="0" smtClean="0"/>
              <a:t>英文</a:t>
            </a:r>
            <a:endParaRPr lang="zh-TW" altLang="zh-TW" sz="3900" dirty="0"/>
          </a:p>
          <a:p>
            <a:pPr algn="ctr" fontAlgn="t"/>
            <a:r>
              <a:rPr lang="zh-TW" altLang="en-US" sz="3900" dirty="0" smtClean="0"/>
              <a:t>歐洲國家</a:t>
            </a:r>
            <a:r>
              <a:rPr lang="en-US" altLang="zh-TW" sz="3900" dirty="0" smtClean="0"/>
              <a:t>(GIS)</a:t>
            </a:r>
            <a:endParaRPr lang="en-US" altLang="zh-TW" sz="3900" dirty="0"/>
          </a:p>
          <a:p>
            <a:pPr algn="ctr" fontAlgn="t"/>
            <a:r>
              <a:rPr lang="zh-TW" altLang="en-US" sz="3900" dirty="0" smtClean="0"/>
              <a:t>分組活動策畫</a:t>
            </a:r>
            <a:endParaRPr lang="en-US" altLang="zh-TW" sz="3900" dirty="0" smtClean="0"/>
          </a:p>
          <a:p>
            <a:pPr algn="ctr" fontAlgn="t"/>
            <a:r>
              <a:rPr lang="zh-TW" altLang="en-US" sz="3900" dirty="0" smtClean="0"/>
              <a:t>自主命題</a:t>
            </a:r>
            <a:endParaRPr lang="zh-TW" altLang="zh-TW" sz="3900" dirty="0" smtClean="0"/>
          </a:p>
          <a:p>
            <a:pPr>
              <a:buNone/>
            </a:pPr>
            <a:endParaRPr lang="en-US" altLang="zh-TW" sz="3200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6000" dirty="0"/>
              <a:t>必修課程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41129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40" y="2053119"/>
            <a:ext cx="6275402" cy="4811328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+mj-ea"/>
              </a:rPr>
              <a:t>日文社</a:t>
            </a:r>
            <a:r>
              <a:rPr lang="en-US" altLang="zh-TW" sz="6000" dirty="0" smtClean="0">
                <a:latin typeface="+mj-ea"/>
              </a:rPr>
              <a:t>(2</a:t>
            </a:r>
            <a:r>
              <a:rPr lang="en-US" altLang="zh-TW" sz="6000" dirty="0">
                <a:latin typeface="+mj-ea"/>
              </a:rPr>
              <a:t>)</a:t>
            </a:r>
            <a:endParaRPr lang="zh-TW" altLang="en-US" sz="6000" dirty="0">
              <a:latin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78" y="2290460"/>
            <a:ext cx="5352285" cy="43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9379" y="418749"/>
            <a:ext cx="10972800" cy="1252728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韓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社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0" y="2265828"/>
            <a:ext cx="7658625" cy="4640239"/>
          </a:xfrm>
        </p:spPr>
        <p:txBody>
          <a:bodyPr>
            <a:normAutofit fontScale="92500"/>
          </a:bodyPr>
          <a:lstStyle/>
          <a:p>
            <a:r>
              <a:rPr lang="zh-TW" altLang="en-US" sz="3500" dirty="0" smtClean="0"/>
              <a:t>課程時間</a:t>
            </a:r>
            <a:r>
              <a:rPr lang="en-US" altLang="zh-TW" sz="3500" dirty="0" smtClean="0"/>
              <a:t>:</a:t>
            </a:r>
            <a:r>
              <a:rPr lang="zh-TW" altLang="en-US" sz="3500" dirty="0" smtClean="0"/>
              <a:t> 每週二上午，</a:t>
            </a:r>
            <a:r>
              <a:rPr lang="en-US" altLang="zh-TW" sz="3500" dirty="0" smtClean="0"/>
              <a:t>9:30-11:30</a:t>
            </a:r>
          </a:p>
          <a:p>
            <a:r>
              <a:rPr lang="zh-TW" altLang="en-US" sz="3500" dirty="0" smtClean="0"/>
              <a:t>課程目標</a:t>
            </a:r>
            <a:r>
              <a:rPr lang="en-US" altLang="zh-TW" sz="3500" dirty="0" smtClean="0"/>
              <a:t>:</a:t>
            </a:r>
            <a:r>
              <a:rPr lang="zh-TW" altLang="en-US" sz="3500" dirty="0" smtClean="0"/>
              <a:t> </a:t>
            </a:r>
            <a:r>
              <a:rPr lang="zh-TW" altLang="en-US" sz="3500" dirty="0" smtClean="0"/>
              <a:t>由定居台灣</a:t>
            </a:r>
            <a:r>
              <a:rPr lang="en-US" altLang="zh-TW" sz="3500" dirty="0" smtClean="0"/>
              <a:t>20</a:t>
            </a:r>
            <a:r>
              <a:rPr lang="zh-TW" altLang="en-US" sz="3500" dirty="0" smtClean="0"/>
              <a:t>年的韓國老師，介紹</a:t>
            </a:r>
            <a:r>
              <a:rPr lang="zh-TW" altLang="en-US" sz="3500" dirty="0"/>
              <a:t>傳統韓國文化習俗並帶入時下韓國生活流行資訊，提高學生學習興致</a:t>
            </a:r>
            <a:r>
              <a:rPr lang="zh-TW" altLang="en-US" sz="3500" dirty="0" smtClean="0"/>
              <a:t>。</a:t>
            </a:r>
            <a:endParaRPr lang="en-US" altLang="zh-TW" sz="3500" dirty="0" smtClean="0"/>
          </a:p>
          <a:p>
            <a:r>
              <a:rPr lang="zh-TW" altLang="en-US" sz="3500" dirty="0" smtClean="0"/>
              <a:t>課程內容</a:t>
            </a:r>
            <a:r>
              <a:rPr lang="en-US" altLang="zh-TW" sz="3500" dirty="0" smtClean="0"/>
              <a:t>: </a:t>
            </a:r>
            <a:r>
              <a:rPr lang="zh-TW" altLang="en-US" sz="3500" dirty="0" smtClean="0"/>
              <a:t>著重</a:t>
            </a:r>
            <a:r>
              <a:rPr lang="zh-TW" altLang="en-US" sz="3500" dirty="0"/>
              <a:t>生活基本會話應用</a:t>
            </a:r>
            <a:r>
              <a:rPr lang="zh-TW" altLang="en-US" sz="3500" dirty="0" smtClean="0"/>
              <a:t>、以ㄅㄆㄇㄈ矯正</a:t>
            </a:r>
            <a:r>
              <a:rPr lang="zh-TW" altLang="en-US" sz="3500" dirty="0"/>
              <a:t>口語發音，</a:t>
            </a:r>
            <a:r>
              <a:rPr lang="zh-TW" altLang="en-US" sz="3500"/>
              <a:t>用</a:t>
            </a:r>
            <a:r>
              <a:rPr lang="zh-TW" altLang="en-US" sz="3500"/>
              <a:t>互動方式教學</a:t>
            </a:r>
            <a:endParaRPr lang="en-US" altLang="zh-TW" sz="3500" dirty="0" smtClean="0"/>
          </a:p>
          <a:p>
            <a:r>
              <a:rPr lang="zh-TW" altLang="en-US" sz="3500" dirty="0" smtClean="0"/>
              <a:t>上課地點</a:t>
            </a:r>
            <a:r>
              <a:rPr lang="en-US" altLang="zh-TW" sz="3500" dirty="0" smtClean="0"/>
              <a:t>:</a:t>
            </a:r>
            <a:r>
              <a:rPr lang="zh-TW" altLang="en-US" sz="3500" dirty="0" smtClean="0"/>
              <a:t> 新埔國中附近麥當勞</a:t>
            </a:r>
            <a:endParaRPr lang="en-US" altLang="zh-TW" sz="3500" dirty="0" smtClean="0"/>
          </a:p>
          <a:p>
            <a:r>
              <a:rPr lang="zh-TW" altLang="en-US" sz="3500" dirty="0"/>
              <a:t>上課人數</a:t>
            </a:r>
            <a:r>
              <a:rPr lang="en-US" altLang="zh-TW" sz="3500" dirty="0"/>
              <a:t>:</a:t>
            </a:r>
            <a:r>
              <a:rPr lang="zh-TW" altLang="en-US" sz="3500" dirty="0"/>
              <a:t> </a:t>
            </a:r>
            <a:r>
              <a:rPr lang="en-US" altLang="zh-TW" sz="3500" dirty="0"/>
              <a:t>3</a:t>
            </a:r>
            <a:r>
              <a:rPr lang="zh-TW" altLang="en-US" sz="3500" dirty="0"/>
              <a:t>人。</a:t>
            </a:r>
            <a:endParaRPr lang="en-US" altLang="zh-TW" sz="3500" dirty="0"/>
          </a:p>
          <a:p>
            <a:endParaRPr lang="en-US" altLang="zh-TW" sz="3600" dirty="0" smtClean="0"/>
          </a:p>
          <a:p>
            <a:pPr marL="0" indent="0">
              <a:buNone/>
            </a:pPr>
            <a:endParaRPr lang="en-US" altLang="zh-TW" sz="3600" dirty="0" smtClean="0"/>
          </a:p>
          <a:p>
            <a:endParaRPr lang="en-US" altLang="zh-TW" sz="3600" dirty="0"/>
          </a:p>
          <a:p>
            <a:endParaRPr lang="zh-TW" altLang="en-US" sz="3600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 rot="478766">
            <a:off x="7375682" y="497722"/>
            <a:ext cx="4638131" cy="3507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21654">
            <a:off x="7502914" y="3665855"/>
            <a:ext cx="4298038" cy="3402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93" y="109182"/>
            <a:ext cx="3829434" cy="2108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089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資訊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0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ndara"/>
              <a:buNone/>
            </a:pPr>
            <a:r>
              <a:rPr lang="zh-TW" sz="6000" b="0" i="0" u="none" strike="noStrike" cap="none" dirty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資訊基礎</a:t>
            </a:r>
            <a:r>
              <a:rPr 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應用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(1)</a:t>
            </a:r>
            <a:endParaRPr sz="6000" b="0" i="0" u="none" strike="noStrike" cap="none" dirty="0">
              <a:solidFill>
                <a:srgbClr val="FFFFFF"/>
              </a:solidFill>
              <a:latin typeface="+mj-ea"/>
              <a:cs typeface="Candara"/>
              <a:sym typeface="Candara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body" idx="4294967295"/>
          </p:nvPr>
        </p:nvSpPr>
        <p:spPr>
          <a:xfrm>
            <a:off x="450761" y="2253803"/>
            <a:ext cx="11320529" cy="38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zh-TW" sz="3200" b="1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課程目標</a:t>
            </a:r>
            <a:endParaRPr sz="3200" dirty="0">
              <a:latin typeface="+mn-ea"/>
            </a:endParaRPr>
          </a:p>
          <a:p>
            <a:pPr marL="457200" marR="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ndara"/>
              <a:buAutoNum type="arabicPeriod"/>
            </a:pPr>
            <a:r>
              <a:rPr lang="zh-TW" sz="32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培養會使用 wiki,html,GIS,SVG 做事的人</a:t>
            </a:r>
            <a:endParaRPr sz="32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457200" marR="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ndara"/>
              <a:buAutoNum type="arabicPeriod"/>
            </a:pPr>
            <a:r>
              <a:rPr lang="zh-TW" sz="32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協助全民科學平台的「動手做科學」活動上架 </a:t>
            </a:r>
            <a:endParaRPr sz="32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zh-TW" sz="3200" b="1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軟體</a:t>
            </a:r>
            <a:endParaRPr sz="3200" b="1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576263" marR="0" lvl="1" indent="-274319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∗"/>
            </a:pPr>
            <a:r>
              <a:rPr lang="zh-TW" sz="32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Filezilla、Emediter</a:t>
            </a:r>
            <a:endParaRPr sz="32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zh-TW" sz="3200" b="1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程式語言</a:t>
            </a:r>
            <a:endParaRPr sz="3200" b="1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576263" marR="0" lvl="1" indent="-274319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∗"/>
            </a:pPr>
            <a:r>
              <a:rPr lang="zh-TW" sz="32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HTML、CSS、SVG、GIS </a:t>
            </a:r>
            <a:endParaRPr sz="32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2462" y="3998694"/>
            <a:ext cx="6078828" cy="2525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97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ndara"/>
              <a:buNone/>
            </a:pPr>
            <a:r>
              <a:rPr lang="zh-TW" sz="6000" b="0" i="0" u="none" strike="noStrike" cap="none" dirty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資訊基礎</a:t>
            </a:r>
            <a:r>
              <a:rPr 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應用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(2)</a:t>
            </a:r>
            <a:endParaRPr sz="6000" b="0" i="0" u="none" strike="noStrike" cap="none" dirty="0">
              <a:solidFill>
                <a:srgbClr val="FFFFFF"/>
              </a:solidFill>
              <a:latin typeface="+mj-ea"/>
              <a:cs typeface="Candara"/>
              <a:sym typeface="Candara"/>
            </a:endParaRPr>
          </a:p>
        </p:txBody>
      </p:sp>
      <p:pic>
        <p:nvPicPr>
          <p:cNvPr id="140" name="Shape 1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2248930"/>
            <a:ext cx="6165172" cy="327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9785" y="2855611"/>
            <a:ext cx="4662616" cy="3755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22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ndara"/>
              <a:buNone/>
            </a:pPr>
            <a:r>
              <a:rPr lang="zh-TW" sz="6000" b="0" i="0" u="none" strike="noStrike" cap="none" dirty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資訊基礎</a:t>
            </a:r>
            <a:r>
              <a:rPr 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應用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(3)</a:t>
            </a:r>
            <a:endParaRPr sz="6000" b="0" i="0" u="none" strike="noStrike" cap="none" dirty="0">
              <a:solidFill>
                <a:srgbClr val="FFFFFF"/>
              </a:solidFill>
              <a:latin typeface="+mj-ea"/>
              <a:cs typeface="Candara"/>
              <a:sym typeface="Candara"/>
            </a:endParaRP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158" y="2553960"/>
            <a:ext cx="5421713" cy="384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688182" y="2553960"/>
            <a:ext cx="4567646" cy="4094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26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ndara"/>
              <a:buNone/>
            </a:pPr>
            <a:r>
              <a:rPr lang="zh-TW" sz="6000" b="0" i="0" u="none" strike="noStrike" cap="none" dirty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網頁程式</a:t>
            </a:r>
            <a:r>
              <a:rPr 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撰寫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(1)</a:t>
            </a:r>
            <a:endParaRPr sz="6000" dirty="0">
              <a:latin typeface="+mj-ea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body" idx="4294967295"/>
          </p:nvPr>
        </p:nvSpPr>
        <p:spPr>
          <a:xfrm>
            <a:off x="296899" y="2138278"/>
            <a:ext cx="11564543" cy="4558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zh-TW" sz="3200" b="1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課程目標</a:t>
            </a:r>
            <a:endParaRPr sz="3200" dirty="0">
              <a:latin typeface="+mn-ea"/>
            </a:endParaRPr>
          </a:p>
          <a:p>
            <a:pPr marL="274320" marR="0" lvl="0" indent="-274320" algn="l" rtl="0">
              <a:lnSpc>
                <a:spcPct val="12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∗"/>
            </a:pPr>
            <a:r>
              <a:rPr lang="zh-TW" sz="32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培養會使用網頁與伺服器做事的人，即結合網際網路前後端的技術，達成以下目的與使用者溝通。</a:t>
            </a:r>
            <a:endParaRPr sz="32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zh-TW" sz="3200" b="1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軟體</a:t>
            </a:r>
            <a:endParaRPr sz="3200" b="1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576263" marR="0" lvl="1" indent="-274319" algn="l" rtl="0">
              <a:lnSpc>
                <a:spcPct val="12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∗"/>
            </a:pPr>
            <a:r>
              <a:rPr lang="zh-TW" sz="32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Filezilla、Emediter</a:t>
            </a:r>
            <a:endParaRPr sz="32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</a:pPr>
            <a:r>
              <a:rPr lang="zh-TW" sz="3200" b="1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程式語法</a:t>
            </a:r>
            <a:endParaRPr sz="3200" b="1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576263" marR="0" lvl="1" indent="-274319" algn="l" rtl="0">
              <a:lnSpc>
                <a:spcPct val="12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∗"/>
            </a:pPr>
            <a:r>
              <a:rPr lang="zh-TW" sz="32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HTML、CSS、PHP</a:t>
            </a:r>
            <a:endParaRPr sz="3200" dirty="0">
              <a:latin typeface="+mn-ea"/>
            </a:endParaRP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2693" y="4009864"/>
            <a:ext cx="6369707" cy="2848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7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ndara"/>
              <a:buNone/>
            </a:pPr>
            <a:r>
              <a:rPr lang="zh-TW" sz="6000" b="0" i="0" u="none" strike="noStrike" cap="none" dirty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網頁程式</a:t>
            </a:r>
            <a:r>
              <a:rPr 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撰寫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(2)</a:t>
            </a:r>
            <a:endParaRPr sz="6000" b="0" i="0" u="none" strike="noStrike" cap="none" dirty="0">
              <a:solidFill>
                <a:srgbClr val="FFFFFF"/>
              </a:solidFill>
              <a:latin typeface="+mj-ea"/>
              <a:cs typeface="Candara"/>
              <a:sym typeface="Candara"/>
            </a:endParaRPr>
          </a:p>
        </p:txBody>
      </p:sp>
      <p:pic>
        <p:nvPicPr>
          <p:cNvPr id="140" name="Shape 1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65122" y="1851979"/>
            <a:ext cx="7461755" cy="4848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14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ndara"/>
              <a:buNone/>
            </a:pPr>
            <a:r>
              <a:rPr lang="zh-TW" sz="6000" b="0" i="0" u="none" strike="noStrike" cap="none" dirty="0">
                <a:solidFill>
                  <a:srgbClr val="FFFFFF"/>
                </a:solidFill>
                <a:latin typeface="+mn-ea"/>
                <a:ea typeface="+mn-ea"/>
                <a:cs typeface="Candara"/>
                <a:sym typeface="Candara"/>
              </a:rPr>
              <a:t>網頁程式</a:t>
            </a:r>
            <a:r>
              <a:rPr lang="zh-TW" sz="6000" b="0" i="0" u="none" strike="noStrike" cap="none" dirty="0" smtClean="0">
                <a:solidFill>
                  <a:srgbClr val="FFFFFF"/>
                </a:solidFill>
                <a:latin typeface="+mn-ea"/>
                <a:ea typeface="+mn-ea"/>
                <a:cs typeface="Candara"/>
                <a:sym typeface="Candara"/>
              </a:rPr>
              <a:t>撰寫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n-ea"/>
                <a:ea typeface="+mn-ea"/>
                <a:cs typeface="Candara"/>
                <a:sym typeface="Candara"/>
              </a:rPr>
              <a:t>(3)</a:t>
            </a:r>
            <a:endParaRPr sz="6000" b="0" i="0" u="none" strike="noStrike" cap="none" dirty="0">
              <a:solidFill>
                <a:srgbClr val="FFFFFF"/>
              </a:solidFill>
              <a:latin typeface="+mn-ea"/>
              <a:ea typeface="+mn-ea"/>
              <a:cs typeface="Candara"/>
              <a:sym typeface="Candara"/>
            </a:endParaRP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8522" y="3296653"/>
            <a:ext cx="5186762" cy="318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2256926"/>
            <a:ext cx="5892526" cy="2720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11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83952" y="1930279"/>
            <a:ext cx="6647912" cy="445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rPr lang="zh-TW" sz="30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課程簡介：</a:t>
            </a:r>
            <a:endParaRPr sz="30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274320" marR="0" lvl="0" indent="-2743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∗"/>
            </a:pPr>
            <a:r>
              <a:rPr lang="zh-TW" sz="30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機械工藝一直是機密工業的核心，就算是現今電子化數位化後，依舊保持著不可取代的地位，回顧十五世紀時，機械工藝有很多美妙而且富含邏輯概念的作品。</a:t>
            </a:r>
            <a:endParaRPr sz="30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274320" marR="0" lvl="0" indent="-2743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∗"/>
            </a:pPr>
            <a:r>
              <a:rPr lang="zh-TW" sz="30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認識</a:t>
            </a:r>
            <a:r>
              <a:rPr lang="zh-TW" sz="3000" b="0" i="0" u="none" strike="noStrike" cap="none" dirty="0" smtClean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袖</a:t>
            </a:r>
            <a:r>
              <a:rPr lang="zh-TW" altLang="en-US" sz="3000" b="0" i="0" u="none" strike="noStrike" cap="none" dirty="0" smtClean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劍</a:t>
            </a:r>
            <a:r>
              <a:rPr lang="zh-TW" sz="3000" b="0" i="0" u="none" strike="noStrike" cap="none" dirty="0" smtClean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製作</a:t>
            </a:r>
            <a:r>
              <a:rPr lang="zh-TW" sz="30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原理</a:t>
            </a:r>
            <a:endParaRPr sz="30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274320" marR="0" lvl="0" indent="-2743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∗"/>
            </a:pPr>
            <a:r>
              <a:rPr lang="zh-TW" sz="30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學習 Onshape 製圖軟體</a:t>
            </a:r>
            <a:endParaRPr sz="30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274320" marR="0" lvl="0" indent="-2743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∗"/>
            </a:pPr>
            <a:r>
              <a:rPr lang="zh-TW" sz="30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學習3d列印機的使用及技巧</a:t>
            </a:r>
            <a:endParaRPr sz="30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274320" marR="0" lvl="0" indent="-1219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endParaRPr sz="3000" b="0" i="0" u="none" strike="noStrike" cap="none" dirty="0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ndara"/>
              <a:buNone/>
            </a:pPr>
            <a:r>
              <a:rPr lang="zh-TW" altLang="en-US" sz="6000" dirty="0" smtClean="0">
                <a:latin typeface="+mj-ea"/>
                <a:cs typeface="Candara"/>
                <a:sym typeface="Candara"/>
              </a:rPr>
              <a:t>十五世紀機械工程設計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(1)</a:t>
            </a:r>
            <a:endParaRPr dirty="0">
              <a:latin typeface="+mj-ea"/>
            </a:endParaRP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37927" y="2770716"/>
            <a:ext cx="4662152" cy="3745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9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高中主題課程</a:t>
            </a:r>
            <a:endParaRPr lang="zh-TW" altLang="en-US" sz="60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fontAlgn="t"/>
            <a:r>
              <a:rPr lang="zh-TW" altLang="en-US" sz="3900" dirty="0" smtClean="0"/>
              <a:t>職場實習</a:t>
            </a:r>
            <a:endParaRPr lang="zh-TW" altLang="zh-TW" sz="3900" dirty="0" smtClean="0"/>
          </a:p>
          <a:p>
            <a:pPr algn="ctr" fontAlgn="t"/>
            <a:r>
              <a:rPr lang="zh-TW" altLang="en-US" sz="3900" dirty="0" smtClean="0"/>
              <a:t>境外行動學習</a:t>
            </a:r>
            <a:endParaRPr lang="en-US" altLang="zh-TW" sz="3900" dirty="0" smtClean="0"/>
          </a:p>
          <a:p>
            <a:pPr algn="ctr" fontAlgn="t"/>
            <a:r>
              <a:rPr lang="zh-TW" altLang="en-US" sz="3900" dirty="0" smtClean="0"/>
              <a:t>專題探討</a:t>
            </a:r>
            <a:endParaRPr lang="en-US" altLang="zh-TW" sz="3900" dirty="0" smtClean="0"/>
          </a:p>
          <a:p>
            <a:pPr algn="ctr" fontAlgn="t"/>
            <a:r>
              <a:rPr lang="zh-TW" altLang="en-US" sz="3900" dirty="0" smtClean="0"/>
              <a:t>自辦成果發表</a:t>
            </a:r>
            <a:endParaRPr lang="zh-TW" altLang="zh-TW" sz="3900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074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5175" y="2037806"/>
            <a:ext cx="4629365" cy="240356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FFFFFF"/>
              </a:buClr>
              <a:buSzPts val="7200"/>
            </a:pPr>
            <a:r>
              <a:rPr lang="zh-TW" altLang="en-US" sz="6000" dirty="0">
                <a:latin typeface="+mj-ea"/>
                <a:cs typeface="Candara"/>
                <a:sym typeface="Candara"/>
              </a:rPr>
              <a:t>十五世紀機械工程設計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(2)</a:t>
            </a:r>
            <a:endParaRPr sz="6000" dirty="0">
              <a:latin typeface="+mj-ea"/>
            </a:endParaRP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9857" y="4054120"/>
            <a:ext cx="4929051" cy="253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7096" y="2612571"/>
            <a:ext cx="6122023" cy="2362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6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761764" y="2283736"/>
            <a:ext cx="2668471" cy="4299944"/>
          </a:xfrm>
        </p:spPr>
        <p:txBody>
          <a:bodyPr>
            <a:noAutofit/>
          </a:bodyPr>
          <a:lstStyle/>
          <a:p>
            <a:r>
              <a:rPr lang="zh-TW" altLang="en-US" sz="3900" dirty="0"/>
              <a:t>手作藝術</a:t>
            </a:r>
            <a:endParaRPr lang="en-US" altLang="zh-TW" sz="3900" dirty="0"/>
          </a:p>
          <a:p>
            <a:r>
              <a:rPr lang="zh-TW" altLang="en-US" sz="3900" dirty="0"/>
              <a:t>戶外運動</a:t>
            </a:r>
            <a:endParaRPr lang="en-US" altLang="zh-TW" sz="3900" dirty="0"/>
          </a:p>
          <a:p>
            <a:r>
              <a:rPr lang="zh-TW" altLang="en-US" sz="3900" dirty="0"/>
              <a:t>本外國語</a:t>
            </a:r>
            <a:endParaRPr lang="en-US" altLang="zh-TW" sz="3900" dirty="0"/>
          </a:p>
          <a:p>
            <a:r>
              <a:rPr lang="zh-TW" altLang="en-US" sz="3900" dirty="0"/>
              <a:t>資訊應用</a:t>
            </a:r>
            <a:endParaRPr lang="en-US" altLang="zh-TW" sz="39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6000" dirty="0" smtClean="0"/>
              <a:t>選修、社團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10867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手作、藝術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53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4274" y="2481288"/>
            <a:ext cx="7889803" cy="429392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SzPts val="2800"/>
              <a:buFont typeface="Noto Sans Symbols"/>
              <a:buChar char="∗"/>
            </a:pPr>
            <a:r>
              <a:rPr lang="zh-TW" altLang="en-US" sz="3500" dirty="0">
                <a:solidFill>
                  <a:schemeClr val="dk2"/>
                </a:solidFill>
                <a:latin typeface="+mn-ea"/>
                <a:cs typeface="Candara"/>
              </a:rPr>
              <a:t>本班兩位同學因興趣相投，都對烘培有興趣且有實作經驗，經過討論後決定組課當老師。主要教導同學烘焙技巧與器材使用。</a:t>
            </a:r>
            <a:endParaRPr lang="en-US" altLang="zh-TW" sz="3500" dirty="0">
              <a:solidFill>
                <a:schemeClr val="dk2"/>
              </a:solidFill>
              <a:latin typeface="+mn-ea"/>
              <a:cs typeface="Candar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SzPts val="2800"/>
              <a:buFont typeface="Noto Sans Symbols"/>
              <a:buChar char="∗"/>
            </a:pPr>
            <a:r>
              <a:rPr lang="zh-TW" altLang="en-US" sz="3500" dirty="0">
                <a:solidFill>
                  <a:schemeClr val="dk2"/>
                </a:solidFill>
                <a:latin typeface="+mn-ea"/>
                <a:cs typeface="Candara"/>
              </a:rPr>
              <a:t>甜點作品</a:t>
            </a:r>
            <a:r>
              <a:rPr lang="en-US" altLang="zh-TW" sz="3500" dirty="0">
                <a:solidFill>
                  <a:schemeClr val="dk2"/>
                </a:solidFill>
                <a:latin typeface="+mn-ea"/>
                <a:cs typeface="Candara"/>
              </a:rPr>
              <a:t>:</a:t>
            </a:r>
            <a:r>
              <a:rPr lang="zh-TW" altLang="en-US" sz="3500" dirty="0">
                <a:solidFill>
                  <a:schemeClr val="dk2"/>
                </a:solidFill>
                <a:latin typeface="+mn-ea"/>
                <a:cs typeface="Candara"/>
              </a:rPr>
              <a:t>檸檬磅蛋糕、瑪德琳蛋糕、海苔煎餅、烤布蕾、雙色格子餅乾等</a:t>
            </a:r>
            <a:r>
              <a:rPr lang="en-US" altLang="zh-TW" sz="3500" dirty="0">
                <a:solidFill>
                  <a:schemeClr val="dk2"/>
                </a:solidFill>
                <a:latin typeface="+mn-ea"/>
                <a:cs typeface="Candara"/>
              </a:rPr>
              <a:t>…</a:t>
            </a:r>
          </a:p>
          <a:p>
            <a:endParaRPr lang="zh-TW" altLang="en-US" sz="48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</a:rPr>
              <a:t>烘培</a:t>
            </a:r>
            <a:r>
              <a:rPr lang="zh-TW" altLang="en-US" sz="6000" dirty="0" smtClean="0">
                <a:latin typeface="標楷體" panose="03000509000000000000" pitchFamily="65" charset="-120"/>
              </a:rPr>
              <a:t>社</a:t>
            </a:r>
            <a:r>
              <a:rPr lang="en-US" altLang="zh-TW" sz="6000" dirty="0" smtClean="0">
                <a:latin typeface="標楷體" panose="03000509000000000000" pitchFamily="65" charset="-120"/>
              </a:rPr>
              <a:t>(1)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76" y="2509213"/>
            <a:ext cx="1925806" cy="2567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482" y="2509213"/>
            <a:ext cx="1752918" cy="1661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7"/>
          <a:stretch/>
        </p:blipFill>
        <p:spPr>
          <a:xfrm>
            <a:off x="9893599" y="4112943"/>
            <a:ext cx="1624684" cy="253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65" t="11465" r="1" b="3577"/>
          <a:stretch/>
        </p:blipFill>
        <p:spPr>
          <a:xfrm>
            <a:off x="7805737" y="5020057"/>
            <a:ext cx="2023745" cy="1627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641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</a:rPr>
              <a:t>烘培</a:t>
            </a:r>
            <a:r>
              <a:rPr lang="zh-TW" altLang="en-US" sz="6000" dirty="0" smtClean="0">
                <a:latin typeface="標楷體" panose="03000509000000000000" pitchFamily="65" charset="-120"/>
              </a:rPr>
              <a:t>社</a:t>
            </a:r>
            <a:r>
              <a:rPr lang="en-US" altLang="zh-TW" sz="6000" dirty="0">
                <a:latin typeface="標楷體" panose="03000509000000000000" pitchFamily="65" charset="-120"/>
              </a:rPr>
              <a:t>(</a:t>
            </a:r>
            <a:r>
              <a:rPr lang="en-US" altLang="zh-TW" sz="6000" dirty="0" smtClean="0">
                <a:latin typeface="標楷體" panose="03000509000000000000" pitchFamily="65" charset="-120"/>
              </a:rPr>
              <a:t>2)</a:t>
            </a:r>
            <a:endParaRPr lang="zh-TW" altLang="en-US" sz="6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4" y="202273"/>
            <a:ext cx="3483518" cy="329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5"/>
          <a:stretch/>
        </p:blipFill>
        <p:spPr>
          <a:xfrm>
            <a:off x="247234" y="3537066"/>
            <a:ext cx="3392078" cy="3133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12" y="1728216"/>
            <a:ext cx="4764024" cy="4979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" t="-2287" r="24014" b="2287"/>
          <a:stretch/>
        </p:blipFill>
        <p:spPr>
          <a:xfrm>
            <a:off x="8403337" y="68580"/>
            <a:ext cx="3541430" cy="328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35" y="3431257"/>
            <a:ext cx="3541431" cy="3217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62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365172" y="2422091"/>
            <a:ext cx="11461656" cy="345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∗"/>
            </a:pPr>
            <a:r>
              <a:rPr lang="zh-TW" sz="32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烹飪社上課時間是每個星期五上午9點到12點，地點是在同學家，為期10週。</a:t>
            </a:r>
            <a:endParaRPr sz="32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  <a:p>
            <a:pPr marL="274320" marR="0" lvl="0" indent="-27432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∗"/>
            </a:pPr>
            <a:r>
              <a:rPr lang="zh-TW" sz="3200" b="0" i="0" u="none" strike="noStrike" cap="none" dirty="0">
                <a:solidFill>
                  <a:schemeClr val="dk2"/>
                </a:solidFill>
                <a:latin typeface="+mn-ea"/>
                <a:cs typeface="Candara"/>
                <a:sym typeface="Candara"/>
              </a:rPr>
              <a:t>同學請老師來教，同學分成兩組，老師先示範兩道菜後，每組各做一道菜。</a:t>
            </a:r>
            <a:endParaRPr sz="3200" b="0" i="0" u="none" strike="noStrike" cap="none" dirty="0">
              <a:solidFill>
                <a:schemeClr val="dk2"/>
              </a:solidFill>
              <a:latin typeface="+mn-ea"/>
              <a:cs typeface="Candara"/>
              <a:sym typeface="Candara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andara"/>
              <a:buNone/>
            </a:pPr>
            <a:r>
              <a:rPr lang="zh-TW" sz="6000" b="0" i="0" u="none" strike="noStrike" cap="none" dirty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烹飪</a:t>
            </a:r>
            <a:r>
              <a:rPr 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社</a:t>
            </a:r>
            <a:r>
              <a:rPr lang="en-US" altLang="zh-TW" sz="6000" b="0" i="0" u="none" strike="noStrike" cap="none" dirty="0" smtClean="0">
                <a:solidFill>
                  <a:srgbClr val="FFFFFF"/>
                </a:solidFill>
                <a:latin typeface="+mj-ea"/>
                <a:cs typeface="Candara"/>
                <a:sym typeface="Candara"/>
              </a:rPr>
              <a:t>(1)</a:t>
            </a:r>
            <a:endParaRPr sz="6000" b="0" i="0" u="none" strike="noStrike" cap="none" dirty="0">
              <a:solidFill>
                <a:srgbClr val="FFFFFF"/>
              </a:solidFill>
              <a:latin typeface="+mj-ea"/>
              <a:cs typeface="Candara"/>
              <a:sym typeface="Candara"/>
            </a:endParaRP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0589" y="4147439"/>
            <a:ext cx="1923341" cy="256445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35" name="Shape 1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4624" y="4147439"/>
            <a:ext cx="1883792" cy="251172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22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佈景主題2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佈景主題2" id="{41508B83-070C-4378-8EFD-C5C9179B7A66}" vid="{4D66D66A-FED9-4607-9B14-626EC55DD02C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波形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</TotalTime>
  <Words>1335</Words>
  <Application>Microsoft Office PowerPoint</Application>
  <PresentationFormat>自訂</PresentationFormat>
  <Paragraphs>142</Paragraphs>
  <Slides>40</Slides>
  <Notes>14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1" baseType="lpstr">
      <vt:lpstr>佈景主題2</vt:lpstr>
      <vt:lpstr>生活實踐團體自學成果發表</vt:lpstr>
      <vt:lpstr>課程分類</vt:lpstr>
      <vt:lpstr>必修課程</vt:lpstr>
      <vt:lpstr>高中主題課程</vt:lpstr>
      <vt:lpstr>選修、社團</vt:lpstr>
      <vt:lpstr>手作、藝術</vt:lpstr>
      <vt:lpstr>烘培社(1)</vt:lpstr>
      <vt:lpstr>烘培社(2)</vt:lpstr>
      <vt:lpstr>烹飪社(1)</vt:lpstr>
      <vt:lpstr>烹飪社(2)</vt:lpstr>
      <vt:lpstr>電影社(1)</vt:lpstr>
      <vt:lpstr>電影社(2)</vt:lpstr>
      <vt:lpstr>速寫繪畫(1)</vt:lpstr>
      <vt:lpstr>速寫繪畫(2)</vt:lpstr>
      <vt:lpstr>運動</vt:lpstr>
      <vt:lpstr>籃球社(1)</vt:lpstr>
      <vt:lpstr>籃球社(2)</vt:lpstr>
      <vt:lpstr>射箭社(1)</vt:lpstr>
      <vt:lpstr>射箭社(2)</vt:lpstr>
      <vt:lpstr>街舞課(1)</vt:lpstr>
      <vt:lpstr>街舞社(2)</vt:lpstr>
      <vt:lpstr>空手道(1)</vt:lpstr>
      <vt:lpstr>空手道(2)</vt:lpstr>
      <vt:lpstr>語文</vt:lpstr>
      <vt:lpstr>德文社(1)</vt:lpstr>
      <vt:lpstr>德文社(2)</vt:lpstr>
      <vt:lpstr>悅讀社(1)</vt:lpstr>
      <vt:lpstr>悅讀社(2)</vt:lpstr>
      <vt:lpstr>日文社(1)</vt:lpstr>
      <vt:lpstr>日文社(2)</vt:lpstr>
      <vt:lpstr>韓文社</vt:lpstr>
      <vt:lpstr>資訊</vt:lpstr>
      <vt:lpstr>資訊基礎應用(1)</vt:lpstr>
      <vt:lpstr>資訊基礎應用(2)</vt:lpstr>
      <vt:lpstr>資訊基礎應用(3)</vt:lpstr>
      <vt:lpstr>網頁程式撰寫(1)</vt:lpstr>
      <vt:lpstr>網頁程式撰寫(2)</vt:lpstr>
      <vt:lpstr>網頁程式撰寫(3)</vt:lpstr>
      <vt:lpstr>十五世紀機械工程設計(1)</vt:lpstr>
      <vt:lpstr>十五世紀機械工程設計(2)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UserAO752</cp:lastModifiedBy>
  <cp:revision>59</cp:revision>
  <dcterms:created xsi:type="dcterms:W3CDTF">2018-03-14T02:23:22Z</dcterms:created>
  <dcterms:modified xsi:type="dcterms:W3CDTF">2018-04-18T08:05:46Z</dcterms:modified>
</cp:coreProperties>
</file>