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42"/>
  </p:notesMasterIdLst>
  <p:sldIdLst>
    <p:sldId id="259" r:id="rId2"/>
    <p:sldId id="257" r:id="rId3"/>
    <p:sldId id="258" r:id="rId4"/>
    <p:sldId id="260" r:id="rId5"/>
    <p:sldId id="261" r:id="rId6"/>
    <p:sldId id="263" r:id="rId7"/>
    <p:sldId id="274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6" r:id="rId18"/>
    <p:sldId id="277" r:id="rId19"/>
    <p:sldId id="279" r:id="rId20"/>
    <p:sldId id="280" r:id="rId21"/>
    <p:sldId id="288" r:id="rId22"/>
    <p:sldId id="272" r:id="rId23"/>
    <p:sldId id="273" r:id="rId24"/>
    <p:sldId id="282" r:id="rId25"/>
    <p:sldId id="281" r:id="rId26"/>
    <p:sldId id="284" r:id="rId27"/>
    <p:sldId id="283" r:id="rId28"/>
    <p:sldId id="285" r:id="rId29"/>
    <p:sldId id="286" r:id="rId30"/>
    <p:sldId id="296" r:id="rId31"/>
    <p:sldId id="287" r:id="rId32"/>
    <p:sldId id="289" r:id="rId33"/>
    <p:sldId id="290" r:id="rId34"/>
    <p:sldId id="291" r:id="rId35"/>
    <p:sldId id="292" r:id="rId36"/>
    <p:sldId id="297" r:id="rId37"/>
    <p:sldId id="293" r:id="rId38"/>
    <p:sldId id="294" r:id="rId39"/>
    <p:sldId id="295" r:id="rId40"/>
    <p:sldId id="298" r:id="rId4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3B99954-5ABC-4AA2-881A-1C54A1FA66B7}">
          <p14:sldIdLst>
            <p14:sldId id="259"/>
            <p14:sldId id="257"/>
            <p14:sldId id="258"/>
            <p14:sldId id="260"/>
            <p14:sldId id="261"/>
            <p14:sldId id="263"/>
            <p14:sldId id="274"/>
            <p14:sldId id="265"/>
            <p14:sldId id="264"/>
            <p14:sldId id="266"/>
            <p14:sldId id="267"/>
            <p14:sldId id="268"/>
            <p14:sldId id="269"/>
            <p14:sldId id="270"/>
            <p14:sldId id="271"/>
            <p14:sldId id="275"/>
            <p14:sldId id="276"/>
            <p14:sldId id="277"/>
            <p14:sldId id="279"/>
            <p14:sldId id="280"/>
            <p14:sldId id="288"/>
            <p14:sldId id="272"/>
            <p14:sldId id="273"/>
            <p14:sldId id="282"/>
            <p14:sldId id="281"/>
            <p14:sldId id="284"/>
            <p14:sldId id="283"/>
            <p14:sldId id="285"/>
            <p14:sldId id="286"/>
            <p14:sldId id="296"/>
            <p14:sldId id="287"/>
            <p14:sldId id="289"/>
            <p14:sldId id="290"/>
            <p14:sldId id="291"/>
            <p14:sldId id="292"/>
            <p14:sldId id="297"/>
            <p14:sldId id="293"/>
            <p14:sldId id="294"/>
            <p14:sldId id="295"/>
            <p14:sldId id="298"/>
          </p14:sldIdLst>
        </p14:section>
        <p14:section name="未命名的章節" id="{F8D8D59B-C08B-4688-BCF5-3DEF262D87B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424" autoAdjust="0"/>
  </p:normalViewPr>
  <p:slideViewPr>
    <p:cSldViewPr snapToGrid="0">
      <p:cViewPr varScale="1">
        <p:scale>
          <a:sx n="70" d="100"/>
          <a:sy n="70" d="100"/>
        </p:scale>
        <p:origin x="846" y="66"/>
      </p:cViewPr>
      <p:guideLst/>
    </p:cSldViewPr>
  </p:slideViewPr>
  <p:outlineViewPr>
    <p:cViewPr>
      <p:scale>
        <a:sx n="33" d="100"/>
        <a:sy n="33" d="100"/>
      </p:scale>
      <p:origin x="0" y="-569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BB357-00DD-4C7C-BFC8-43B6FA11A261}" type="datetimeFigureOut">
              <a:rPr lang="zh-TW" altLang="en-US" smtClean="0"/>
              <a:t>2015/6/7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7BC61-8DC8-44DE-8CD8-1AE67F012A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26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7BC61-8DC8-44DE-8CD8-1AE67F012A9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57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273A-0381-42B3-8951-BACBE7422304}" type="datetimeFigureOut">
              <a:rPr lang="zh-TW" altLang="en-US" smtClean="0"/>
              <a:t>2015/6/7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EA8FDBA-B83E-4167-B131-BB9F179D2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07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273A-0381-42B3-8951-BACBE7422304}" type="datetimeFigureOut">
              <a:rPr lang="zh-TW" altLang="en-US" smtClean="0"/>
              <a:t>2015/6/7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A8FDBA-B83E-4167-B131-BB9F179D2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77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273A-0381-42B3-8951-BACBE7422304}" type="datetimeFigureOut">
              <a:rPr lang="zh-TW" altLang="en-US" smtClean="0"/>
              <a:t>2015/6/7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A8FDBA-B83E-4167-B131-BB9F179D23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490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273A-0381-42B3-8951-BACBE7422304}" type="datetimeFigureOut">
              <a:rPr lang="zh-TW" altLang="en-US" smtClean="0"/>
              <a:t>2015/6/7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A8FDBA-B83E-4167-B131-BB9F179D2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680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273A-0381-42B3-8951-BACBE7422304}" type="datetimeFigureOut">
              <a:rPr lang="zh-TW" altLang="en-US" smtClean="0"/>
              <a:t>2015/6/7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A8FDBA-B83E-4167-B131-BB9F179D23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623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273A-0381-42B3-8951-BACBE7422304}" type="datetimeFigureOut">
              <a:rPr lang="zh-TW" altLang="en-US" smtClean="0"/>
              <a:t>2015/6/7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A8FDBA-B83E-4167-B131-BB9F179D2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7775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273A-0381-42B3-8951-BACBE7422304}" type="datetimeFigureOut">
              <a:rPr lang="zh-TW" altLang="en-US" smtClean="0"/>
              <a:t>2015/6/7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DBA-B83E-4167-B131-BB9F179D2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14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273A-0381-42B3-8951-BACBE7422304}" type="datetimeFigureOut">
              <a:rPr lang="zh-TW" altLang="en-US" smtClean="0"/>
              <a:t>2015/6/7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DBA-B83E-4167-B131-BB9F179D2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08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273A-0381-42B3-8951-BACBE7422304}" type="datetimeFigureOut">
              <a:rPr lang="zh-TW" altLang="en-US" smtClean="0"/>
              <a:t>2015/6/7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DBA-B83E-4167-B131-BB9F179D2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8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273A-0381-42B3-8951-BACBE7422304}" type="datetimeFigureOut">
              <a:rPr lang="zh-TW" altLang="en-US" smtClean="0"/>
              <a:t>2015/6/7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A8FDBA-B83E-4167-B131-BB9F179D2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06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273A-0381-42B3-8951-BACBE7422304}" type="datetimeFigureOut">
              <a:rPr lang="zh-TW" altLang="en-US" smtClean="0"/>
              <a:t>2015/6/7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A8FDBA-B83E-4167-B131-BB9F179D2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50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273A-0381-42B3-8951-BACBE7422304}" type="datetimeFigureOut">
              <a:rPr lang="zh-TW" altLang="en-US" smtClean="0"/>
              <a:t>2015/6/7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A8FDBA-B83E-4167-B131-BB9F179D2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0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273A-0381-42B3-8951-BACBE7422304}" type="datetimeFigureOut">
              <a:rPr lang="zh-TW" altLang="en-US" smtClean="0"/>
              <a:t>2015/6/7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DBA-B83E-4167-B131-BB9F179D2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46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273A-0381-42B3-8951-BACBE7422304}" type="datetimeFigureOut">
              <a:rPr lang="zh-TW" altLang="en-US" smtClean="0"/>
              <a:t>2015/6/7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DBA-B83E-4167-B131-BB9F179D2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26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273A-0381-42B3-8951-BACBE7422304}" type="datetimeFigureOut">
              <a:rPr lang="zh-TW" altLang="en-US" smtClean="0"/>
              <a:t>2015/6/7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DBA-B83E-4167-B131-BB9F179D2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06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273A-0381-42B3-8951-BACBE7422304}" type="datetimeFigureOut">
              <a:rPr lang="zh-TW" altLang="en-US" smtClean="0"/>
              <a:t>2015/6/7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A8FDBA-B83E-4167-B131-BB9F179D2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027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3273A-0381-42B3-8951-BACBE7422304}" type="datetimeFigureOut">
              <a:rPr lang="zh-TW" altLang="en-US" smtClean="0"/>
              <a:t>2015/6/7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EA8FDBA-B83E-4167-B131-BB9F179D23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44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RuGTYfSpMI" TargetMode="External"/><Relationship Id="rId2" Type="http://schemas.openxmlformats.org/officeDocument/2006/relationships/hyperlink" Target="https://www.youtube.com/watch?v=N2AEQgI0Ll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TZqk0Q7jGo&amp;list=PLy9fT_EMjhmf3DO9iFiaz0_BNt8kSDYC_&amp;index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58828" y="2427153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 smtClean="0"/>
              <a:t>東</a:t>
            </a:r>
            <a:r>
              <a:rPr lang="zh-TW" altLang="en-US" sz="9600" dirty="0"/>
              <a:t>南</a:t>
            </a:r>
            <a:r>
              <a:rPr lang="zh-TW" altLang="en-US" sz="9600" dirty="0" smtClean="0"/>
              <a:t>亞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8099520" y="5015076"/>
            <a:ext cx="3406702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報告人</a:t>
            </a:r>
            <a:r>
              <a:rPr lang="en-US" altLang="zh-TW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</a:t>
            </a:r>
            <a:r>
              <a:rPr lang="zh-TW" alt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蔡依緁</a:t>
            </a:r>
            <a:endParaRPr lang="zh-TW" alt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96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15" y="562377"/>
            <a:ext cx="5037666" cy="377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4720021" y="4903916"/>
            <a:ext cx="2954655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可芭雅服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76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810" y="4957315"/>
            <a:ext cx="2236631" cy="167747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37773" y="495"/>
            <a:ext cx="5048519" cy="817744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/>
              <a:t>印尼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0940" y="1206344"/>
            <a:ext cx="9762186" cy="5621627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3200" dirty="0" smtClean="0"/>
              <a:t>食</a:t>
            </a:r>
            <a:r>
              <a:rPr lang="en-US" altLang="zh-TW" sz="3200" dirty="0" smtClean="0"/>
              <a:t>:</a:t>
            </a:r>
            <a:r>
              <a:rPr lang="zh-TW" altLang="en-US" sz="2600" dirty="0"/>
              <a:t>由於印尼有</a:t>
            </a:r>
            <a:r>
              <a:rPr lang="en-US" altLang="zh-TW" sz="2600" dirty="0"/>
              <a:t>80</a:t>
            </a:r>
            <a:r>
              <a:rPr lang="zh-TW" altLang="en-US" sz="2600" dirty="0"/>
              <a:t>％的人信奉伊斯蘭教，所穆斯林是不能吃豬肉的，所以就以雞肉、牛肉為主要肉類來源，目前仍有多數人東西是直接用右手就拿來吃，但在正式場合（請客、拜拜）會使用湯匙</a:t>
            </a:r>
            <a:r>
              <a:rPr lang="zh-TW" altLang="en-US" sz="2600" dirty="0" smtClean="0"/>
              <a:t>。印尼</a:t>
            </a:r>
            <a:r>
              <a:rPr lang="zh-TW" altLang="en-US" sz="2600" dirty="0"/>
              <a:t>人以米麵、椰子製品為主食，氣味獨特的南洋香料和熱辣的</a:t>
            </a:r>
            <a:r>
              <a:rPr lang="zh-TW" altLang="en-US" sz="2600" dirty="0" smtClean="0"/>
              <a:t>胡椒則</a:t>
            </a:r>
            <a:r>
              <a:rPr lang="zh-TW" altLang="en-US" sz="2600" dirty="0"/>
              <a:t>是印尼美食的基本調味。</a:t>
            </a:r>
            <a:endParaRPr lang="en-US" altLang="zh-TW" sz="2600" dirty="0" smtClean="0"/>
          </a:p>
          <a:p>
            <a:r>
              <a:rPr lang="zh-TW" altLang="en-US" sz="3200" dirty="0" smtClean="0"/>
              <a:t>衣</a:t>
            </a:r>
            <a:r>
              <a:rPr lang="en-US" altLang="zh-TW" sz="3200" dirty="0" smtClean="0"/>
              <a:t>:</a:t>
            </a:r>
            <a:r>
              <a:rPr lang="zh-TW" altLang="en-US" sz="2600" dirty="0" smtClean="0"/>
              <a:t>女性上衣</a:t>
            </a:r>
            <a:r>
              <a:rPr lang="zh-TW" altLang="en-US" sz="2600" dirty="0"/>
              <a:t>十分簡單，下身是稱作</a:t>
            </a:r>
            <a:r>
              <a:rPr lang="en-US" altLang="zh-TW" sz="2600" dirty="0"/>
              <a:t>"</a:t>
            </a:r>
            <a:r>
              <a:rPr lang="zh-TW" altLang="en-US" sz="2600" dirty="0"/>
              <a:t>沙龍</a:t>
            </a:r>
            <a:r>
              <a:rPr lang="en-US" altLang="zh-TW" sz="2600" dirty="0"/>
              <a:t>"</a:t>
            </a:r>
            <a:r>
              <a:rPr lang="zh-TW" altLang="en-US" sz="2600" dirty="0"/>
              <a:t>的長裙。</a:t>
            </a:r>
            <a:br>
              <a:rPr lang="zh-TW" altLang="en-US" sz="2600" dirty="0"/>
            </a:br>
            <a:r>
              <a:rPr lang="zh-TW" altLang="en-US" sz="2600" dirty="0"/>
              <a:t>男性穿襯衫式上衣及長褲型沙龍。</a:t>
            </a:r>
            <a:br>
              <a:rPr lang="zh-TW" altLang="en-US" sz="2600" dirty="0"/>
            </a:br>
            <a:r>
              <a:rPr lang="zh-TW" altLang="en-US" sz="2600" dirty="0"/>
              <a:t>現在隨著時代的發展服裝已發生重大變化。</a:t>
            </a:r>
            <a:br>
              <a:rPr lang="zh-TW" altLang="en-US" sz="2600" dirty="0"/>
            </a:br>
            <a:r>
              <a:rPr lang="zh-TW" altLang="en-US" sz="2600" dirty="0"/>
              <a:t>由於印尼大部份人信奉伊斯蘭教，所以他們的服飾就是穆斯林的穿著，男生頭頂要戴一小帽子。女生包頭巾穿長袖上衣與長褲或長裙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pPr lvl="0">
              <a:buClr>
                <a:srgbClr val="353535"/>
              </a:buClr>
            </a:pP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住</a:t>
            </a:r>
            <a:r>
              <a:rPr lang="en-US" altLang="zh-TW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zh-TW" altLang="en-US" sz="2600" dirty="0"/>
              <a:t>以現代來說，印尼因為貧富差距很大，有的人住高級別墅、大樓，但一般印尼民眾有的住在小瓦房或小木屋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pPr lvl="0">
              <a:buClr>
                <a:srgbClr val="353535"/>
              </a:buClr>
            </a:pPr>
            <a:r>
              <a:rPr lang="zh-TW" altLang="en-US" sz="3200" dirty="0" smtClean="0"/>
              <a:t>行</a:t>
            </a:r>
            <a:r>
              <a:rPr lang="en-US" altLang="zh-TW" sz="3200" dirty="0" smtClean="0"/>
              <a:t>:</a:t>
            </a:r>
            <a:r>
              <a:rPr lang="zh-TW" altLang="en-US" sz="2600" dirty="0"/>
              <a:t>印尼駕車靠左側行駛，行車時應注意交通標誌。</a:t>
            </a:r>
            <a:br>
              <a:rPr lang="zh-TW" altLang="en-US" sz="2600" dirty="0"/>
            </a:br>
            <a:r>
              <a:rPr lang="zh-TW" altLang="en-US" sz="2600" dirty="0"/>
              <a:t>印尼大眾交通工具分為：大巴士、小巴士、計程車。</a:t>
            </a:r>
            <a:br>
              <a:rPr lang="zh-TW" altLang="en-US" sz="2600" dirty="0"/>
            </a:br>
            <a:r>
              <a:rPr lang="zh-TW" altLang="en-US" sz="2600" dirty="0"/>
              <a:t>以上各種</a:t>
            </a:r>
            <a:r>
              <a:rPr lang="zh-TW" altLang="en-US" sz="2600" dirty="0" smtClean="0"/>
              <a:t>交通工具安全</a:t>
            </a:r>
            <a:r>
              <a:rPr lang="zh-TW" altLang="en-US" sz="2600" dirty="0"/>
              <a:t>性欠佳因無論在車上或車站都有遭到搶劫</a:t>
            </a:r>
            <a:r>
              <a:rPr lang="zh-TW" altLang="en-US" sz="2600" dirty="0" smtClean="0"/>
              <a:t>、</a:t>
            </a:r>
            <a:endParaRPr lang="en-US" altLang="zh-TW" sz="2600" dirty="0"/>
          </a:p>
          <a:p>
            <a:pPr marL="0" lvl="0" indent="0">
              <a:buClr>
                <a:srgbClr val="353535"/>
              </a:buClr>
              <a:buNone/>
            </a:pPr>
            <a:r>
              <a:rPr lang="zh-TW" altLang="en-US" sz="2600" dirty="0" smtClean="0"/>
              <a:t>     扒手</a:t>
            </a:r>
            <a:r>
              <a:rPr lang="zh-TW" altLang="en-US" sz="2600" dirty="0"/>
              <a:t>的可能性</a:t>
            </a:r>
            <a:r>
              <a:rPr lang="zh-TW" altLang="en-US" sz="3200" dirty="0"/>
              <a:t>。</a:t>
            </a:r>
            <a:endParaRPr lang="en-US" altLang="zh-TW" sz="3200" dirty="0" smtClean="0"/>
          </a:p>
          <a:p>
            <a:pPr lvl="0">
              <a:buClr>
                <a:srgbClr val="353535"/>
              </a:buClr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24121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5" y="439786"/>
            <a:ext cx="4552950" cy="3638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圓角矩形 5"/>
          <p:cNvSpPr/>
          <p:nvPr/>
        </p:nvSpPr>
        <p:spPr>
          <a:xfrm>
            <a:off x="2897745" y="1682866"/>
            <a:ext cx="1519707" cy="23954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80543" y="4366566"/>
            <a:ext cx="3154109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印</a:t>
            </a:r>
            <a:r>
              <a:rPr lang="zh-TW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尼沙龍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566" y="1531582"/>
            <a:ext cx="4047055" cy="2698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矩形 12"/>
          <p:cNvSpPr/>
          <p:nvPr/>
        </p:nvSpPr>
        <p:spPr>
          <a:xfrm>
            <a:off x="7011268" y="4617753"/>
            <a:ext cx="4339650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印尼速食</a:t>
            </a:r>
            <a:r>
              <a:rPr lang="zh-TW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炒麵</a:t>
            </a:r>
          </a:p>
        </p:txBody>
      </p:sp>
    </p:spTree>
    <p:extLst>
      <p:ext uri="{BB962C8B-B14F-4D97-AF65-F5344CB8AC3E}">
        <p14:creationId xmlns:p14="http://schemas.microsoft.com/office/powerpoint/2010/main" val="92230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37" y="129023"/>
            <a:ext cx="2619375" cy="17430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04295" y="559716"/>
            <a:ext cx="4786669" cy="1050144"/>
          </a:xfrm>
        </p:spPr>
        <p:txBody>
          <a:bodyPr/>
          <a:lstStyle/>
          <a:p>
            <a:pPr algn="ctr"/>
            <a:r>
              <a:rPr lang="zh-TW" altLang="en-US" dirty="0"/>
              <a:t>越南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1071" y="2091038"/>
            <a:ext cx="9933389" cy="4451248"/>
          </a:xfrm>
        </p:spPr>
        <p:txBody>
          <a:bodyPr>
            <a:normAutofit/>
          </a:bodyPr>
          <a:lstStyle/>
          <a:p>
            <a:pPr fontAlgn="ctr"/>
            <a:r>
              <a:rPr lang="zh-TW" altLang="en-US" sz="3200" dirty="0" smtClean="0"/>
              <a:t>食</a:t>
            </a:r>
            <a:r>
              <a:rPr lang="en-US" altLang="zh-TW" sz="3200" dirty="0" smtClean="0"/>
              <a:t>:</a:t>
            </a:r>
            <a:r>
              <a:rPr lang="zh-TW" altLang="zh-TW" sz="2400" dirty="0"/>
              <a:t>越南飲食亦受到一些來自中國菜和法國菜的影響。越南菜多使用魚露、醬油、大米、新鮮香草、水果和蔬菜，而食譜當中也使用許多蔬菜、草藥和香料，包括檸檬草、青檸和</a:t>
            </a:r>
            <a:r>
              <a:rPr lang="zh-TW" altLang="zh-TW" sz="2400" dirty="0" smtClean="0"/>
              <a:t>馬蜂</a:t>
            </a:r>
            <a:r>
              <a:rPr lang="zh-TW" altLang="zh-TW" sz="2400" dirty="0"/>
              <a:t>柑葉。越南由於信仰佛教的人口居多，因此也有一些素食菜餚。越南料理中最常見的肉類是豬肉、牛肉、雞肉、蝦、扇貝和各種海鮮，鴨肉和羊肉較少在越南菜中出現。</a:t>
            </a:r>
          </a:p>
          <a:p>
            <a:r>
              <a:rPr lang="zh-TW" altLang="en-US" sz="3200" dirty="0" smtClean="0"/>
              <a:t>衣</a:t>
            </a:r>
            <a:r>
              <a:rPr lang="en-US" altLang="zh-TW" sz="3200" dirty="0" smtClean="0"/>
              <a:t>:</a:t>
            </a:r>
            <a:r>
              <a:rPr lang="zh-TW" altLang="en-US" sz="2400" dirty="0"/>
              <a:t>一般人的</a:t>
            </a:r>
            <a:r>
              <a:rPr lang="zh-TW" altLang="en-US" sz="2400" dirty="0" smtClean="0"/>
              <a:t>穿著很全球化。</a:t>
            </a:r>
            <a:r>
              <a:rPr lang="zh-TW" altLang="en-US" sz="2400" dirty="0"/>
              <a:t>保全、軍警常是穿綠色的襯衫。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38578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57" y="608013"/>
            <a:ext cx="4694985" cy="3126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3076723" y="4108361"/>
            <a:ext cx="2954655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越南河粉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127" y="608013"/>
            <a:ext cx="4133850" cy="425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8467973" y="5031691"/>
            <a:ext cx="2262158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鴨仔蛋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54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41481" y="1386625"/>
            <a:ext cx="9053289" cy="3520226"/>
          </a:xfrm>
        </p:spPr>
        <p:txBody>
          <a:bodyPr/>
          <a:lstStyle/>
          <a:p>
            <a:pPr lvl="0" fontAlgn="ctr">
              <a:buClr>
                <a:srgbClr val="353535"/>
              </a:buClr>
            </a:pP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住</a:t>
            </a:r>
            <a:r>
              <a:rPr lang="en-US" altLang="zh-TW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zh-TW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傳統的越南建築飛檐多數比較寬大，建築的高度較為低矮，四面有窗，這些設計往往是為了更好地降溫和通風，以適應越南本地濕熱的氣候。另外，從現今保存的越南古建築來看，</a:t>
            </a:r>
            <a:r>
              <a:rPr lang="zh-TW" altLang="zh-TW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其色彩</a:t>
            </a:r>
            <a:r>
              <a:rPr lang="zh-TW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和裝飾性的特點較為突出，對磚石的使用率亦比較高。</a:t>
            </a:r>
            <a:endParaRPr lang="en-US" altLang="zh-TW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353535"/>
              </a:buClr>
            </a:pP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行</a:t>
            </a:r>
            <a:r>
              <a:rPr lang="en-US" altLang="zh-TW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跟台灣一樣有公車、機車、一般汽車</a:t>
            </a:r>
            <a:endParaRPr lang="zh-TW" alt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55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598" y="137375"/>
            <a:ext cx="4585005" cy="5400540"/>
          </a:xfrm>
        </p:spPr>
      </p:pic>
      <p:sp>
        <p:nvSpPr>
          <p:cNvPr id="7" name="矩形 6"/>
          <p:cNvSpPr/>
          <p:nvPr/>
        </p:nvSpPr>
        <p:spPr>
          <a:xfrm>
            <a:off x="4099772" y="5799788"/>
            <a:ext cx="2954655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越南房子</a:t>
            </a:r>
            <a:endParaRPr lang="en-US" altLang="zh-TW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13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03" y="225373"/>
            <a:ext cx="3565811" cy="201155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98984" y="453230"/>
            <a:ext cx="3514830" cy="77792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馬來西亞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12684" y="2264227"/>
            <a:ext cx="10087430" cy="4191973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食</a:t>
            </a:r>
            <a:r>
              <a:rPr lang="en-US" altLang="zh-TW" sz="3200" dirty="0" smtClean="0"/>
              <a:t>:</a:t>
            </a:r>
            <a:r>
              <a:rPr lang="zh-TW" altLang="en-US" sz="2400" dirty="0"/>
              <a:t>馬來西亞人民的主要食物</a:t>
            </a:r>
            <a:r>
              <a:rPr lang="zh-TW" altLang="en-US" sz="2400" dirty="0" smtClean="0"/>
              <a:t>是米飯</a:t>
            </a:r>
            <a:r>
              <a:rPr lang="zh-TW" altLang="en-US" sz="2400" dirty="0"/>
              <a:t>，但麵類也相當普遍。華人食物從街邊小攤子到酒店中</a:t>
            </a:r>
            <a:r>
              <a:rPr lang="zh-TW" altLang="en-US" sz="2400" dirty="0" smtClean="0"/>
              <a:t>菜館，</a:t>
            </a:r>
            <a:r>
              <a:rPr lang="zh-TW" altLang="en-US" sz="2400" dirty="0"/>
              <a:t>從小吃到昂貴的</a:t>
            </a:r>
            <a:r>
              <a:rPr lang="zh-TW" altLang="en-US" sz="2400" dirty="0" smtClean="0"/>
              <a:t>酒席，不一而足，任</a:t>
            </a:r>
            <a:r>
              <a:rPr lang="zh-TW" altLang="en-US" sz="2400" dirty="0"/>
              <a:t>君選擇。</a:t>
            </a:r>
            <a:r>
              <a:rPr lang="zh-TW" altLang="en-US" sz="2400" dirty="0" smtClean="0"/>
              <a:t>小吃方面</a:t>
            </a:r>
            <a:r>
              <a:rPr lang="zh-TW" altLang="en-US" sz="2400" dirty="0"/>
              <a:t>有釀豆腐、</a:t>
            </a:r>
            <a:r>
              <a:rPr lang="zh-TW" altLang="en-US" sz="2400" dirty="0" smtClean="0"/>
              <a:t>蝦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麵</a:t>
            </a:r>
            <a:r>
              <a:rPr lang="zh-TW" altLang="en-US" sz="2400" dirty="0" smtClean="0"/>
              <a:t>、</a:t>
            </a:r>
            <a:r>
              <a:rPr lang="zh-TW" altLang="en-US" sz="2400" dirty="0"/>
              <a:t>炒粿</a:t>
            </a:r>
            <a:r>
              <a:rPr lang="zh-TW" altLang="en-US" sz="2400" dirty="0" smtClean="0"/>
              <a:t>條、</a:t>
            </a:r>
            <a:r>
              <a:rPr lang="zh-TW" altLang="en-US" sz="2400" dirty="0"/>
              <a:t>清湯粉、薄餅、海南雞飯、瓦煲雞飯、</a:t>
            </a:r>
            <a:r>
              <a:rPr lang="zh-TW" altLang="en-US" sz="2400" dirty="0" smtClean="0"/>
              <a:t>餛飩麵、</a:t>
            </a:r>
            <a:r>
              <a:rPr lang="zh-TW" altLang="en-US" sz="2400" dirty="0"/>
              <a:t>香港點心、肉骨茶、檳城辣沙</a:t>
            </a:r>
            <a:r>
              <a:rPr lang="zh-TW" altLang="en-US" sz="2400" dirty="0" smtClean="0"/>
              <a:t>等，種類</a:t>
            </a:r>
            <a:r>
              <a:rPr lang="zh-TW" altLang="en-US" sz="2400" dirty="0"/>
              <a:t>繁多。</a:t>
            </a:r>
            <a:endParaRPr lang="en-US" altLang="zh-TW" sz="2400" dirty="0" smtClean="0"/>
          </a:p>
          <a:p>
            <a:r>
              <a:rPr lang="zh-TW" altLang="en-US" sz="3200" dirty="0" smtClean="0"/>
              <a:t>衣</a:t>
            </a:r>
            <a:r>
              <a:rPr lang="en-US" altLang="zh-TW" sz="3200" dirty="0" smtClean="0"/>
              <a:t>:</a:t>
            </a:r>
            <a:r>
              <a:rPr lang="zh-TW" altLang="en-US" sz="2400" dirty="0" smtClean="0">
                <a:latin typeface="+mn-ea"/>
              </a:rPr>
              <a:t>由於全年</a:t>
            </a:r>
            <a:r>
              <a:rPr lang="zh-TW" altLang="en-US" sz="2400" dirty="0">
                <a:latin typeface="+mn-ea"/>
              </a:rPr>
              <a:t>是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夏</a:t>
            </a:r>
            <a:r>
              <a:rPr lang="zh-TW" altLang="en-US" sz="2400" dirty="0" smtClean="0">
                <a:latin typeface="+mn-ea"/>
              </a:rPr>
              <a:t>。氣溫</a:t>
            </a:r>
            <a:r>
              <a:rPr lang="zh-TW" altLang="en-US" sz="2400" dirty="0">
                <a:latin typeface="+mn-ea"/>
              </a:rPr>
              <a:t>介於攝氏</a:t>
            </a:r>
            <a:r>
              <a:rPr lang="en-US" altLang="zh-TW" sz="2400" dirty="0">
                <a:latin typeface="+mn-ea"/>
              </a:rPr>
              <a:t>21</a:t>
            </a:r>
            <a:r>
              <a:rPr lang="zh-TW" altLang="en-US" sz="2400" dirty="0">
                <a:latin typeface="+mn-ea"/>
              </a:rPr>
              <a:t>度至</a:t>
            </a:r>
            <a:r>
              <a:rPr lang="en-US" altLang="zh-TW" sz="2400" dirty="0">
                <a:latin typeface="+mn-ea"/>
              </a:rPr>
              <a:t>32</a:t>
            </a:r>
            <a:r>
              <a:rPr lang="zh-TW" altLang="en-US" sz="2400" dirty="0">
                <a:latin typeface="+mn-ea"/>
              </a:rPr>
              <a:t>度之間</a:t>
            </a:r>
            <a:r>
              <a:rPr lang="zh-TW" altLang="en-US" sz="2400" dirty="0" smtClean="0">
                <a:latin typeface="+mn-ea"/>
              </a:rPr>
              <a:t>。因此</a:t>
            </a:r>
            <a:r>
              <a:rPr lang="zh-TW" altLang="en-US" sz="2400" dirty="0">
                <a:latin typeface="+mn-ea"/>
              </a:rPr>
              <a:t>服裝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材質較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輕便，</a:t>
            </a:r>
            <a:r>
              <a:rPr lang="zh-TW" altLang="en-US" sz="2400" dirty="0" smtClean="0">
                <a:latin typeface="+mn-ea"/>
              </a:rPr>
              <a:t>採用</a:t>
            </a:r>
            <a:r>
              <a:rPr lang="zh-TW" altLang="en-US" sz="2400" dirty="0">
                <a:latin typeface="+mn-ea"/>
              </a:rPr>
              <a:t>棉、麻類混紡的衣料為</a:t>
            </a:r>
            <a:r>
              <a:rPr lang="zh-TW" altLang="en-US" sz="2400" dirty="0" smtClean="0">
                <a:latin typeface="+mn-ea"/>
              </a:rPr>
              <a:t>宜。在</a:t>
            </a:r>
            <a:r>
              <a:rPr lang="zh-TW" altLang="en-US" sz="2400" dirty="0">
                <a:latin typeface="+mn-ea"/>
              </a:rPr>
              <a:t>高地地區，則需備薄</a:t>
            </a:r>
            <a:r>
              <a:rPr lang="zh-TW" altLang="en-US" sz="2400" dirty="0" smtClean="0">
                <a:latin typeface="+mn-ea"/>
              </a:rPr>
              <a:t>毛衣。</a:t>
            </a:r>
            <a:endParaRPr lang="en-US" altLang="zh-TW" sz="2400" dirty="0" smtClean="0">
              <a:latin typeface="+mn-ea"/>
            </a:endParaRPr>
          </a:p>
          <a:p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26134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53800" y="448587"/>
            <a:ext cx="8911687" cy="908476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/>
              <a:t>東南亞在哪</a:t>
            </a:r>
            <a:r>
              <a:rPr lang="en-US" altLang="zh-TW" sz="4800" dirty="0" smtClean="0">
                <a:latin typeface="+mn-ea"/>
                <a:ea typeface="+mn-ea"/>
              </a:rPr>
              <a:t>?</a:t>
            </a:r>
            <a:endParaRPr lang="zh-TW" altLang="en-US" sz="4800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08350" y="1357063"/>
            <a:ext cx="9169758" cy="4855335"/>
          </a:xfrm>
        </p:spPr>
        <p:txBody>
          <a:bodyPr>
            <a:normAutofit/>
          </a:bodyPr>
          <a:lstStyle/>
          <a:p>
            <a:r>
              <a:rPr lang="zh-TW" altLang="en-US" sz="2400" b="1" dirty="0"/>
              <a:t>東南亞</a:t>
            </a:r>
            <a:r>
              <a:rPr lang="zh-TW" altLang="en-US" sz="2400" dirty="0"/>
              <a:t>是亞洲的一個亞</a:t>
            </a:r>
            <a:r>
              <a:rPr lang="zh-TW" altLang="en-US" sz="2400" dirty="0" smtClean="0"/>
              <a:t>區，由</a:t>
            </a:r>
            <a:r>
              <a:rPr lang="zh-TW" altLang="en-US" sz="2400" dirty="0"/>
              <a:t>中國以南、印度以東、新幾內亞以西與澳洲以北的國家組成，</a:t>
            </a:r>
            <a:r>
              <a:rPr lang="zh-TW" altLang="en-US" sz="2400" dirty="0" smtClean="0"/>
              <a:t>此處</a:t>
            </a:r>
            <a:r>
              <a:rPr lang="zh-TW" altLang="en-US" sz="2400" dirty="0"/>
              <a:t>板塊交界，地震與火山活動頻繁</a:t>
            </a:r>
            <a:r>
              <a:rPr lang="zh-TW" altLang="en-US" sz="2400" dirty="0" smtClean="0"/>
              <a:t>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74" y="2262061"/>
            <a:ext cx="7980137" cy="4014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橢圓 5"/>
          <p:cNvSpPr/>
          <p:nvPr/>
        </p:nvSpPr>
        <p:spPr>
          <a:xfrm rot="12949464">
            <a:off x="7984901" y="3451538"/>
            <a:ext cx="2073499" cy="19318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802153" y="5814966"/>
            <a:ext cx="1952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活動</a:t>
            </a:r>
            <a:r>
              <a:rPr lang="en-US" altLang="zh-TW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3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32" y="1246780"/>
            <a:ext cx="5280338" cy="3099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07" y="133066"/>
            <a:ext cx="2804157" cy="4213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矩形 1"/>
          <p:cNvSpPr/>
          <p:nvPr/>
        </p:nvSpPr>
        <p:spPr>
          <a:xfrm>
            <a:off x="2171832" y="5070968"/>
            <a:ext cx="8667482" cy="5847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003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zh-TW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ea typeface="標楷體" panose="03000509000000000000" pitchFamily="65" charset="-120"/>
              </a:rPr>
              <a:t>在</a:t>
            </a:r>
            <a:r>
              <a:rPr kumimoji="1"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ea typeface="標楷體" panose="03000509000000000000" pitchFamily="65" charset="-120"/>
              </a:rPr>
              <a:t>重要場合為上衣和沙龍</a:t>
            </a:r>
            <a:r>
              <a:rPr kumimoji="1" lang="zh-TW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ea typeface="標楷體" panose="03000509000000000000" pitchFamily="65" charset="-120"/>
              </a:rPr>
              <a:t>，頭</a:t>
            </a:r>
            <a:r>
              <a:rPr kumimoji="1"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ea typeface="標楷體" panose="03000509000000000000" pitchFamily="65" charset="-120"/>
              </a:rPr>
              <a:t>披單色鮮艷紗巾。</a:t>
            </a:r>
            <a:r>
              <a:rPr kumimoji="1"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ea typeface="新細明體"/>
              </a:rPr>
              <a:t> </a:t>
            </a:r>
            <a:endParaRPr lang="zh-TW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16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61" y="707264"/>
            <a:ext cx="5121116" cy="3439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08" y="707264"/>
            <a:ext cx="4586309" cy="343973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66403" y="5092350"/>
            <a:ext cx="2954655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泰國美食</a:t>
            </a:r>
            <a:endParaRPr lang="en-US" altLang="zh-TW" sz="5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89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41679" y="399246"/>
            <a:ext cx="9852338" cy="5640946"/>
          </a:xfrm>
        </p:spPr>
        <p:txBody>
          <a:bodyPr/>
          <a:lstStyle/>
          <a:p>
            <a:pPr lvl="0">
              <a:buClr>
                <a:srgbClr val="353535"/>
              </a:buClr>
            </a:pP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住</a:t>
            </a:r>
            <a:r>
              <a:rPr lang="en-US" altLang="zh-TW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zh-TW" altLang="en-US" sz="2400" dirty="0"/>
              <a:t>融合了西式與泰式的建格</a:t>
            </a:r>
            <a:endParaRPr lang="en-US" altLang="zh-TW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353535"/>
              </a:buClr>
            </a:pP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行</a:t>
            </a:r>
            <a:r>
              <a:rPr lang="en-US" altLang="zh-TW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專屬嘟嘟</a:t>
            </a:r>
            <a:r>
              <a:rPr lang="zh-TW" alt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車</a:t>
            </a:r>
            <a:r>
              <a:rPr lang="zh-TW" alt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、捷運</a:t>
            </a:r>
            <a:endParaRPr lang="en-US" altLang="zh-TW" sz="3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353535"/>
              </a:buClr>
            </a:pP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因為車子發動時，會發出</a:t>
            </a:r>
            <a:r>
              <a:rPr lang="en-US" altLang="zh-TW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”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突、突、突、突</a:t>
            </a:r>
            <a:r>
              <a:rPr lang="en-US" altLang="zh-TW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”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的聲音。</a:t>
            </a:r>
            <a:endParaRPr lang="en-US" altLang="zh-TW" sz="2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353535"/>
              </a:buClr>
            </a:pP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把機車加裝後座包廂</a:t>
            </a:r>
            <a:endParaRPr lang="zh-TW" alt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57" y="2653048"/>
            <a:ext cx="5666560" cy="3387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8545428" y="5934670"/>
            <a:ext cx="2262158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嘟嘟車</a:t>
            </a:r>
          </a:p>
        </p:txBody>
      </p:sp>
    </p:spTree>
    <p:extLst>
      <p:ext uri="{BB962C8B-B14F-4D97-AF65-F5344CB8AC3E}">
        <p14:creationId xmlns:p14="http://schemas.microsoft.com/office/powerpoint/2010/main" val="316025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199" y="27295"/>
            <a:ext cx="3293758" cy="189335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43951" y="624110"/>
            <a:ext cx="6100099" cy="69972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+mn-ea"/>
                <a:ea typeface="+mn-ea"/>
              </a:rPr>
              <a:t>緬甸 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71936" y="1876567"/>
            <a:ext cx="10565139" cy="4769893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3800" dirty="0" smtClean="0"/>
              <a:t>食</a:t>
            </a:r>
            <a:r>
              <a:rPr lang="en-US" altLang="zh-TW" sz="3800" dirty="0" smtClean="0"/>
              <a:t>:</a:t>
            </a:r>
            <a:r>
              <a:rPr lang="zh-TW" altLang="en-US" sz="2800" dirty="0"/>
              <a:t>緬甸盛產稻米，人民以大米為主食。早餐常吃魚湯麵、椰子麵、椰子粥、涼拌麵、涼拌米粉及用糯米、椰子、白糖做的各種各樣的糕點小吃</a:t>
            </a:r>
            <a:r>
              <a:rPr lang="zh-TW" altLang="en-US" sz="2800" dirty="0" smtClean="0"/>
              <a:t>。緬甸</a:t>
            </a:r>
            <a:r>
              <a:rPr lang="zh-TW" altLang="en-US" sz="2800" dirty="0"/>
              <a:t>人有喝早茶的習慣。人們在茶館裡喝咖啡、奶茶，吃點心。如麵包夾黃油、果醬、乳酪、肉包子、油條及油餅，還喜歡喝魚片湯、鴨肉粥等</a:t>
            </a:r>
            <a:r>
              <a:rPr lang="zh-TW" altLang="en-US" sz="2800" dirty="0" smtClean="0"/>
              <a:t>。</a:t>
            </a:r>
            <a:endParaRPr lang="en-US" altLang="zh-TW" sz="2800" dirty="0"/>
          </a:p>
          <a:p>
            <a:r>
              <a:rPr lang="zh-TW" altLang="en-US" sz="3800" dirty="0" smtClean="0"/>
              <a:t>衣</a:t>
            </a:r>
            <a:r>
              <a:rPr lang="en-US" altLang="zh-TW" sz="3800" dirty="0" smtClean="0"/>
              <a:t>:</a:t>
            </a:r>
            <a:r>
              <a:rPr lang="zh-TW" altLang="en-US" sz="2800" dirty="0"/>
              <a:t>緬甸由於地處熱帶 ， 氣候</a:t>
            </a:r>
            <a:r>
              <a:rPr lang="zh-TW" altLang="en-US" sz="2800" dirty="0" smtClean="0"/>
              <a:t>炎熱，衣著</a:t>
            </a:r>
            <a:r>
              <a:rPr lang="zh-TW" altLang="en-US" sz="2800" dirty="0"/>
              <a:t>也就</a:t>
            </a:r>
            <a:r>
              <a:rPr lang="zh-TW" altLang="en-US" sz="2800" dirty="0" smtClean="0"/>
              <a:t>因地制宜，男人、女人下身 </a:t>
            </a:r>
            <a:r>
              <a:rPr lang="zh-TW" altLang="en-US" sz="2800" dirty="0"/>
              <a:t>都習慣穿著色彩亮麗的 </a:t>
            </a:r>
            <a:r>
              <a:rPr lang="en-US" altLang="zh-TW" sz="2800" dirty="0"/>
              <a:t>" </a:t>
            </a:r>
            <a:r>
              <a:rPr lang="zh-TW" altLang="en-US" sz="2800" dirty="0"/>
              <a:t>沙龍 </a:t>
            </a:r>
            <a:r>
              <a:rPr lang="en-US" altLang="zh-TW" sz="2800" dirty="0"/>
              <a:t>" </a:t>
            </a:r>
            <a:r>
              <a:rPr lang="zh-TW" altLang="en-US" sz="2800" dirty="0" smtClean="0"/>
              <a:t>，數</a:t>
            </a:r>
            <a:r>
              <a:rPr lang="zh-TW" altLang="en-US" sz="2800" dirty="0"/>
              <a:t>千年來從未改變，沙龍是一塊布兩邊縫合，有如沒有縫底的布袋，穿上去之後依身材胖瘦左右一折，然後男生在前面中間紮起來，女生則紮在左邊或右邊腰側。沙龍是由長條絲綢或棉布包裹而成的長裙，穿在男人身上叫「龍基」；穿在女人身上叫「特敏」。 在一般場合，男生上身穿長袖襯衫， 素色長到臀部的絲質或棉布上衣 ，下身穿沙龍，遇正式場合則外加一件長袖短外套，腳穿塑膠拖鞋。女生則上身穿縫製的貼身衣服 或者是透明的白上衣 ，遇正式場合外加顏色鮮艷亮麗的圍巾，同樣是足穿拖鞋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6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97540" y="1323832"/>
            <a:ext cx="8775511" cy="4981433"/>
          </a:xfrm>
        </p:spPr>
        <p:txBody>
          <a:bodyPr/>
          <a:lstStyle/>
          <a:p>
            <a:pPr lvl="0">
              <a:buClr>
                <a:srgbClr val="353535"/>
              </a:buClr>
            </a:pP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住</a:t>
            </a:r>
            <a:r>
              <a:rPr lang="en-US" altLang="zh-TW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屋頂</a:t>
            </a:r>
            <a:r>
              <a:rPr lang="zh-TW" altLang="en-US" sz="2400" dirty="0" smtClean="0"/>
              <a:t>都</a:t>
            </a:r>
            <a:r>
              <a:rPr lang="zh-TW" altLang="en-US" sz="2400" dirty="0"/>
              <a:t>是</a:t>
            </a:r>
            <a:r>
              <a:rPr lang="zh-TW" altLang="en-US" sz="2400" dirty="0" smtClean="0"/>
              <a:t>陶瓦做成的，且都是磗紅色。還有水上房屋</a:t>
            </a:r>
            <a:endParaRPr lang="en-US" altLang="zh-TW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353535"/>
              </a:buClr>
            </a:pP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行</a:t>
            </a:r>
            <a:r>
              <a:rPr lang="en-US" altLang="zh-TW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en-US" altLang="zh-TW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”</a:t>
            </a:r>
            <a:r>
              <a:rPr lang="zh-TW" altLang="en-US" sz="2400" dirty="0" smtClean="0"/>
              <a:t>三</a:t>
            </a:r>
            <a:r>
              <a:rPr lang="zh-TW" altLang="en-US" sz="2400" dirty="0"/>
              <a:t>腳</a:t>
            </a:r>
            <a:r>
              <a:rPr lang="zh-TW" altLang="en-US" sz="2400" dirty="0" smtClean="0"/>
              <a:t>雞</a:t>
            </a:r>
            <a:r>
              <a:rPr lang="en-US" altLang="zh-TW" sz="2400" dirty="0" smtClean="0"/>
              <a:t>”</a:t>
            </a:r>
            <a:r>
              <a:rPr lang="zh-TW" altLang="en-US" sz="2400" dirty="0" smtClean="0"/>
              <a:t>、</a:t>
            </a:r>
            <a:r>
              <a:rPr lang="zh-TW" altLang="en-US" sz="2400" dirty="0"/>
              <a:t>小</a:t>
            </a:r>
            <a:r>
              <a:rPr lang="zh-TW" altLang="en-US" sz="2400" dirty="0" smtClean="0"/>
              <a:t>計程車、</a:t>
            </a:r>
            <a:r>
              <a:rPr lang="zh-TW" altLang="en-US" sz="2400" dirty="0"/>
              <a:t>人力</a:t>
            </a:r>
            <a:r>
              <a:rPr lang="zh-TW" altLang="en-US" sz="2400" dirty="0" smtClean="0"/>
              <a:t>三輪車</a:t>
            </a:r>
            <a:endParaRPr lang="en-US" altLang="zh-TW" sz="2400" dirty="0"/>
          </a:p>
          <a:p>
            <a:pPr lvl="1">
              <a:buClr>
                <a:srgbClr val="353535"/>
              </a:buClr>
            </a:pPr>
            <a:r>
              <a:rPr lang="zh-TW" altLang="en-US" sz="2400" dirty="0" smtClean="0"/>
              <a:t>機動</a:t>
            </a:r>
            <a:r>
              <a:rPr lang="zh-TW" altLang="en-US" sz="2400" dirty="0"/>
              <a:t>三輪車</a:t>
            </a:r>
            <a:endParaRPr lang="zh-TW" alt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21" y="2530166"/>
            <a:ext cx="47625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8309028" y="5483547"/>
            <a:ext cx="2262158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三</a:t>
            </a:r>
            <a:r>
              <a:rPr lang="zh-TW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腳</a:t>
            </a:r>
            <a:r>
              <a:rPr lang="zh-TW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雞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6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986" y="491319"/>
            <a:ext cx="5960974" cy="3971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4807647" y="4973555"/>
            <a:ext cx="4339651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緬甸水上房屋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656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7571" y="555872"/>
            <a:ext cx="7356294" cy="986325"/>
          </a:xfrm>
        </p:spPr>
        <p:txBody>
          <a:bodyPr/>
          <a:lstStyle/>
          <a:p>
            <a:pPr algn="ctr"/>
            <a:r>
              <a:rPr lang="zh-TW" altLang="en-US" dirty="0" smtClean="0"/>
              <a:t>寮國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48018" y="2106304"/>
            <a:ext cx="8915400" cy="3777622"/>
          </a:xfrm>
        </p:spPr>
        <p:txBody>
          <a:bodyPr>
            <a:normAutofit/>
          </a:bodyPr>
          <a:lstStyle/>
          <a:p>
            <a:r>
              <a:rPr lang="zh-TW" altLang="en-US" sz="3500" dirty="0" smtClean="0"/>
              <a:t>食</a:t>
            </a:r>
            <a:r>
              <a:rPr lang="en-US" altLang="zh-TW" sz="3500" dirty="0" smtClean="0"/>
              <a:t>:</a:t>
            </a:r>
            <a:r>
              <a:rPr lang="zh-TW" altLang="en-US" sz="2600" dirty="0"/>
              <a:t>寮國食物的口味和泰國一樣是酸、辣、鹹的狠</a:t>
            </a:r>
            <a:r>
              <a:rPr lang="zh-TW" altLang="en-US" sz="2600" dirty="0" smtClean="0"/>
              <a:t>角色。</a:t>
            </a:r>
            <a:endParaRPr lang="en-US" altLang="zh-TW" sz="2600" dirty="0" smtClean="0"/>
          </a:p>
          <a:p>
            <a:pPr lvl="1"/>
            <a:r>
              <a:rPr lang="zh-TW" altLang="en-US" sz="2400" dirty="0" smtClean="0"/>
              <a:t>河</a:t>
            </a:r>
            <a:r>
              <a:rPr lang="zh-TW" altLang="en-US" sz="2400" dirty="0"/>
              <a:t>粉：寮國人民早上習慣吃河</a:t>
            </a:r>
            <a:r>
              <a:rPr lang="zh-TW" altLang="en-US" sz="2400" dirty="0" smtClean="0"/>
              <a:t>粉</a:t>
            </a:r>
            <a:endParaRPr lang="en-US" altLang="zh-TW" sz="2400" dirty="0" smtClean="0"/>
          </a:p>
          <a:p>
            <a:r>
              <a:rPr lang="zh-TW" altLang="en-US" sz="3500" dirty="0" smtClean="0"/>
              <a:t>衣</a:t>
            </a:r>
            <a:r>
              <a:rPr lang="en-US" altLang="zh-TW" sz="3500" dirty="0" smtClean="0"/>
              <a:t>:</a:t>
            </a:r>
            <a:r>
              <a:rPr lang="zh-TW" altLang="en-US" sz="2400" dirty="0"/>
              <a:t>寮國普遍的服裝像是婦女身上穿的沙龍，布面有許多美麗的圖案，腰間則繫一條銀或金製腰帶，上身以一塊長形織布纔在胸前，民族色彩相當濃厚。</a:t>
            </a:r>
          </a:p>
          <a:p>
            <a:pPr lvl="1"/>
            <a:r>
              <a:rPr lang="zh-TW" altLang="en-US" sz="2400" dirty="0"/>
              <a:t>傳統手織布是寮國的特色，在一般人家裡均可以看到這些織布被掛在牆上做裝飾用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675" y="48904"/>
            <a:ext cx="3086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04045" y="43200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/>
              <a:t>位於</a:t>
            </a:r>
            <a:r>
              <a:rPr lang="zh-TW" altLang="en-US" sz="4800" dirty="0" smtClean="0"/>
              <a:t>東南亞的國家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42448" y="1712889"/>
            <a:ext cx="9662164" cy="4633319"/>
          </a:xfrm>
        </p:spPr>
        <p:txBody>
          <a:bodyPr>
            <a:noAutofit/>
          </a:bodyPr>
          <a:lstStyle/>
          <a:p>
            <a:pPr lvl="0">
              <a:buClr>
                <a:srgbClr val="353535"/>
              </a:buClr>
            </a:pP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東南亞分為兩個區域，陸域為中南半島，包括柬埔寨、寮國、緬甸、泰國、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越南、新加坡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與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馬來半島</a:t>
            </a:r>
            <a:endParaRPr lang="en-US" altLang="zh-TW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353535"/>
              </a:buClr>
            </a:pP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海域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大致為馬來群島，印度尼西亞、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菲律賓。</a:t>
            </a:r>
            <a:endParaRPr lang="en-US" altLang="zh-TW" sz="2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353535"/>
              </a:buClr>
            </a:pPr>
            <a:r>
              <a:rPr lang="zh-TW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馬</a:t>
            </a:r>
            <a:r>
              <a:rPr lang="zh-TW" altLang="en-US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來群島</a:t>
            </a:r>
            <a:r>
              <a:rPr lang="zh-TW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包括</a:t>
            </a:r>
            <a:r>
              <a:rPr lang="zh-TW" altLang="en-US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汶萊、東馬來西亞、</a:t>
            </a:r>
            <a:r>
              <a:rPr lang="zh-TW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東帝汶。</a:t>
            </a:r>
            <a:endParaRPr lang="en-US" altLang="zh-TW" sz="2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353535"/>
              </a:buClr>
            </a:pP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臺灣因原住民與東南亞民族同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屬南島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語系，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血液成分亦與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東南亞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民族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較相近，有時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被視為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東南亞的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一部分。在很多情況下，香港和澳門也被視為東南亞的一部分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。</a:t>
            </a:r>
            <a:endParaRPr lang="en-US" altLang="zh-TW" sz="2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70" y="850710"/>
            <a:ext cx="5037666" cy="377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4709776" y="5314750"/>
            <a:ext cx="2954655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寮國</a:t>
            </a:r>
            <a:r>
              <a:rPr lang="zh-TW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河</a:t>
            </a:r>
            <a:r>
              <a:rPr lang="zh-TW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粉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56597" y="1357953"/>
            <a:ext cx="8925636" cy="4647061"/>
          </a:xfrm>
        </p:spPr>
        <p:txBody>
          <a:bodyPr/>
          <a:lstStyle/>
          <a:p>
            <a:pPr lvl="0">
              <a:buClr>
                <a:srgbClr val="353535"/>
              </a:buClr>
            </a:pP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住</a:t>
            </a:r>
            <a:r>
              <a:rPr lang="en-US" altLang="zh-TW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zh-TW" altLang="en-US" sz="2400" dirty="0"/>
              <a:t>寮國雖曾受法國所統治，但法式建築不多，一般居民的住處，以木造的傳統高腳屋為主，城市或鄉村皆可見到。</a:t>
            </a:r>
            <a:endParaRPr lang="en-US" altLang="zh-TW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353535"/>
              </a:buClr>
            </a:pP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行</a:t>
            </a:r>
            <a:r>
              <a:rPr lang="en-US" altLang="zh-TW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zh-TW" altLang="en-US" sz="2400" dirty="0"/>
              <a:t>寮國人多騎腳踏車和機車，汽車則是有錢人的專利，公車不多</a:t>
            </a:r>
            <a:r>
              <a:rPr lang="zh-TW" altLang="en-US" sz="2400" dirty="0" smtClean="0"/>
              <a:t>，跟泰國一樣用</a:t>
            </a:r>
            <a:r>
              <a:rPr lang="zh-TW" altLang="en-US" sz="2400" dirty="0"/>
              <a:t>機車改裝的「嘟嘟車」是最方便的計程車。</a:t>
            </a:r>
            <a:endParaRPr lang="zh-TW" alt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52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9654" y="1042916"/>
            <a:ext cx="6031860" cy="922362"/>
          </a:xfrm>
        </p:spPr>
        <p:txBody>
          <a:bodyPr/>
          <a:lstStyle/>
          <a:p>
            <a:pPr algn="ctr"/>
            <a:r>
              <a:rPr lang="zh-TW" altLang="en-US" dirty="0" smtClean="0"/>
              <a:t>柬埔寨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29654" y="2269215"/>
            <a:ext cx="8915400" cy="377762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食</a:t>
            </a:r>
            <a:r>
              <a:rPr lang="en-US" altLang="zh-TW" sz="3200" dirty="0" smtClean="0"/>
              <a:t>:</a:t>
            </a:r>
            <a:r>
              <a:rPr lang="zh-TW" altLang="en-US" sz="2400" dirty="0" smtClean="0"/>
              <a:t>食物都偏重鹹，有很多小吃攤</a:t>
            </a:r>
            <a:endParaRPr lang="en-US" altLang="zh-TW" sz="2400" dirty="0" smtClean="0"/>
          </a:p>
          <a:p>
            <a:r>
              <a:rPr lang="zh-TW" altLang="en-US" sz="3200" dirty="0" smtClean="0"/>
              <a:t>衣</a:t>
            </a:r>
            <a:r>
              <a:rPr lang="en-US" altLang="zh-TW" sz="3200" dirty="0" smtClean="0"/>
              <a:t>:</a:t>
            </a:r>
            <a:r>
              <a:rPr lang="zh-TW" altLang="en-US" sz="2400" dirty="0" smtClean="0"/>
              <a:t>不管老少常常會有人穿睡衣上街賣東西、穿睡衣上課</a:t>
            </a:r>
            <a:endParaRPr lang="en-US" altLang="zh-TW" sz="2400" dirty="0" smtClean="0"/>
          </a:p>
          <a:p>
            <a:r>
              <a:rPr lang="zh-TW" altLang="en-US" sz="3200" dirty="0" smtClean="0"/>
              <a:t>住</a:t>
            </a:r>
            <a:r>
              <a:rPr lang="en-US" altLang="zh-TW" sz="3200" dirty="0" smtClean="0"/>
              <a:t>:</a:t>
            </a:r>
            <a:r>
              <a:rPr lang="zh-TW" altLang="en-US" sz="2400" dirty="0"/>
              <a:t>鄉下的房子都是一個樣子，吊腳樓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沒</a:t>
            </a:r>
            <a:r>
              <a:rPr lang="zh-TW" altLang="en-US" sz="2400" dirty="0" smtClean="0"/>
              <a:t>牆壁</a:t>
            </a:r>
            <a:r>
              <a:rPr lang="zh-TW" altLang="en-US" sz="2400" dirty="0" smtClean="0"/>
              <a:t>、沒窗戶，夏天</a:t>
            </a:r>
            <a:r>
              <a:rPr lang="zh-TW" altLang="en-US" sz="2400" dirty="0" smtClean="0"/>
              <a:t>不會</a:t>
            </a:r>
            <a:r>
              <a:rPr lang="zh-TW" altLang="en-US" sz="2400" dirty="0" smtClean="0"/>
              <a:t>熱死</a:t>
            </a:r>
            <a:r>
              <a:rPr lang="zh-TW" altLang="en-US" sz="2400" dirty="0" smtClean="0"/>
              <a:t>，</a:t>
            </a:r>
            <a:r>
              <a:rPr lang="zh-TW" altLang="en-US" sz="2400" dirty="0" smtClean="0"/>
              <a:t>冬天</a:t>
            </a:r>
            <a:r>
              <a:rPr lang="zh-TW" altLang="en-US" sz="2400" dirty="0"/>
              <a:t>會</a:t>
            </a:r>
            <a:r>
              <a:rPr lang="zh-TW" altLang="en-US" sz="2400" dirty="0" smtClean="0"/>
              <a:t>冷</a:t>
            </a:r>
            <a:r>
              <a:rPr lang="zh-TW" altLang="en-US" sz="2400" dirty="0" smtClean="0"/>
              <a:t>死</a:t>
            </a:r>
            <a:endParaRPr lang="en-US" altLang="zh-TW" sz="2400" dirty="0" smtClean="0"/>
          </a:p>
          <a:p>
            <a:r>
              <a:rPr lang="zh-TW" altLang="en-US" sz="3200" dirty="0" smtClean="0"/>
              <a:t>行</a:t>
            </a:r>
            <a:r>
              <a:rPr lang="en-US" altLang="zh-TW" sz="3200" dirty="0" smtClean="0"/>
              <a:t>:</a:t>
            </a:r>
            <a:r>
              <a:rPr lang="zh-TW" altLang="en-US" sz="2400" dirty="0"/>
              <a:t>摩托</a:t>
            </a:r>
            <a:r>
              <a:rPr lang="zh-TW" altLang="en-US" sz="2400" dirty="0" smtClean="0"/>
              <a:t>計程車和</a:t>
            </a:r>
            <a:r>
              <a:rPr lang="zh-TW" altLang="en-US" sz="2400" dirty="0"/>
              <a:t>人力</a:t>
            </a:r>
            <a:r>
              <a:rPr lang="zh-TW" altLang="en-US" sz="2400" dirty="0" smtClean="0"/>
              <a:t>三輪車</a:t>
            </a:r>
            <a:r>
              <a:rPr lang="zh-TW" altLang="en-US" sz="2400" dirty="0"/>
              <a:t>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94" y="431087"/>
            <a:ext cx="3853218" cy="21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66" y="277596"/>
            <a:ext cx="4761431" cy="3571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2907202" y="4062568"/>
            <a:ext cx="2262158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吊腳樓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500030" y="464024"/>
            <a:ext cx="1760561" cy="2033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546" y="282720"/>
            <a:ext cx="5041829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6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東帝汶</a:t>
            </a:r>
            <a:r>
              <a:rPr lang="en-US" altLang="zh-TW" dirty="0" smtClean="0"/>
              <a:t>(</a:t>
            </a:r>
            <a:r>
              <a:rPr lang="zh-TW" altLang="en-US" dirty="0" smtClean="0"/>
              <a:t>候選國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食</a:t>
            </a:r>
            <a:r>
              <a:rPr lang="en-US" altLang="zh-TW" sz="3200" dirty="0" smtClean="0"/>
              <a:t>:</a:t>
            </a:r>
            <a:r>
              <a:rPr lang="zh-TW" altLang="en-US" sz="2400" dirty="0"/>
              <a:t>東帝汶的食物和</a:t>
            </a:r>
            <a:r>
              <a:rPr lang="zh-TW" altLang="en-US" sz="2400" dirty="0" smtClean="0"/>
              <a:t>印尼、馬來西亞</a:t>
            </a:r>
            <a:r>
              <a:rPr lang="zh-TW" altLang="en-US" sz="2400" dirty="0"/>
              <a:t>等周邊地區大致相似，主要食用雞肉、魚肉、羊肉，當然</a:t>
            </a:r>
            <a:r>
              <a:rPr lang="zh-TW" altLang="en-US" sz="2400" dirty="0" smtClean="0"/>
              <a:t>也少不了</a:t>
            </a:r>
            <a:r>
              <a:rPr lang="zh-TW" altLang="en-US" sz="2400" dirty="0"/>
              <a:t>辣椒和</a:t>
            </a:r>
            <a:r>
              <a:rPr lang="zh-TW" altLang="en-US" sz="2400" dirty="0" smtClean="0"/>
              <a:t>咖哩。</a:t>
            </a:r>
            <a:r>
              <a:rPr lang="zh-TW" altLang="en-US" sz="2400" dirty="0"/>
              <a:t>當地的水也不乾淨，需要燒開才可以飲用。</a:t>
            </a:r>
            <a:endParaRPr lang="en-US" altLang="zh-TW" sz="2400" dirty="0" smtClean="0"/>
          </a:p>
          <a:p>
            <a:r>
              <a:rPr lang="zh-TW" altLang="en-US" sz="3200" dirty="0" smtClean="0"/>
              <a:t>衣</a:t>
            </a:r>
            <a:r>
              <a:rPr lang="en-US" altLang="zh-TW" sz="3200" dirty="0" smtClean="0"/>
              <a:t>:</a:t>
            </a:r>
            <a:r>
              <a:rPr lang="zh-TW" altLang="en-US" sz="2400" dirty="0"/>
              <a:t>東帝汶婦女服飾近似印尼，日常穿著亦較簡單。</a:t>
            </a:r>
            <a:endParaRPr lang="en-US" altLang="zh-TW" sz="3200" dirty="0" smtClean="0"/>
          </a:p>
          <a:p>
            <a:r>
              <a:rPr lang="zh-TW" altLang="en-US" sz="3200" dirty="0" smtClean="0"/>
              <a:t>住</a:t>
            </a:r>
            <a:r>
              <a:rPr lang="en-US" altLang="zh-TW" sz="3200" dirty="0" smtClean="0"/>
              <a:t>:</a:t>
            </a:r>
            <a:r>
              <a:rPr lang="zh-TW" altLang="en-US" sz="2400" dirty="0" smtClean="0"/>
              <a:t>也跟印度大致相似</a:t>
            </a:r>
            <a:endParaRPr lang="en-US" altLang="zh-TW" sz="2400" dirty="0" smtClean="0"/>
          </a:p>
          <a:p>
            <a:r>
              <a:rPr lang="zh-TW" altLang="en-US" sz="3200" dirty="0" smtClean="0"/>
              <a:t>行</a:t>
            </a:r>
            <a:r>
              <a:rPr lang="en-US" altLang="zh-TW" sz="3200" dirty="0" smtClean="0"/>
              <a:t>:</a:t>
            </a:r>
            <a:r>
              <a:rPr lang="zh-TW" altLang="en-US" sz="2400" dirty="0" smtClean="0"/>
              <a:t>只有道路</a:t>
            </a:r>
            <a:r>
              <a:rPr lang="en-US" altLang="zh-TW" sz="2400" dirty="0" smtClean="0"/>
              <a:t>&amp;</a:t>
            </a:r>
            <a:r>
              <a:rPr lang="zh-TW" altLang="en-US" sz="2400" dirty="0" smtClean="0"/>
              <a:t>港口、海港</a:t>
            </a:r>
            <a:r>
              <a:rPr lang="en-US" altLang="zh-TW" sz="2400" dirty="0" smtClean="0"/>
              <a:t>&amp;</a:t>
            </a:r>
            <a:r>
              <a:rPr lang="zh-TW" altLang="en-US" sz="2400" dirty="0" smtClean="0"/>
              <a:t>機場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104" y="390525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81" y="222629"/>
            <a:ext cx="3881531" cy="193371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36201" y="433330"/>
            <a:ext cx="6427645" cy="1150099"/>
          </a:xfrm>
        </p:spPr>
        <p:txBody>
          <a:bodyPr/>
          <a:lstStyle/>
          <a:p>
            <a:pPr algn="ctr"/>
            <a:r>
              <a:rPr lang="zh-TW" altLang="en-US" dirty="0" smtClean="0"/>
              <a:t>汶萊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01003" y="1610436"/>
            <a:ext cx="10303609" cy="499508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食</a:t>
            </a:r>
            <a:r>
              <a:rPr lang="en-US" altLang="zh-TW" sz="3200" dirty="0" smtClean="0"/>
              <a:t>:</a:t>
            </a:r>
            <a:r>
              <a:rPr lang="zh-TW" altLang="en-US" sz="2400" dirty="0" smtClean="0"/>
              <a:t>和一般</a:t>
            </a:r>
            <a:r>
              <a:rPr lang="zh-TW" altLang="en-US" sz="2400" dirty="0" smtClean="0"/>
              <a:t>台灣菜很類似，例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炒米粉、炒麵</a:t>
            </a:r>
            <a:endParaRPr lang="en-US" altLang="zh-TW" sz="2400" dirty="0" smtClean="0"/>
          </a:p>
          <a:p>
            <a:pPr fontAlgn="base"/>
            <a:r>
              <a:rPr lang="zh-TW" altLang="en-US" sz="3200" dirty="0" smtClean="0"/>
              <a:t>衣</a:t>
            </a:r>
            <a:r>
              <a:rPr lang="en-US" altLang="zh-TW" sz="3200" dirty="0" smtClean="0"/>
              <a:t>:</a:t>
            </a:r>
            <a:r>
              <a:rPr lang="zh-TW" altLang="en-US" sz="2400" dirty="0"/>
              <a:t>汶萊四季如夏</a:t>
            </a:r>
            <a:r>
              <a:rPr lang="zh-TW" altLang="en-US" sz="2400" dirty="0" smtClean="0"/>
              <a:t>，所以都穿夏裝。</a:t>
            </a:r>
            <a:endParaRPr lang="en-US" altLang="zh-TW" sz="2400" dirty="0" smtClean="0"/>
          </a:p>
          <a:p>
            <a:pPr lvl="1" fontAlgn="base"/>
            <a:r>
              <a:rPr lang="zh-TW" altLang="en-US" sz="2400" dirty="0" smtClean="0"/>
              <a:t>因</a:t>
            </a:r>
            <a:r>
              <a:rPr lang="zh-TW" altLang="en-US" sz="2400" dirty="0"/>
              <a:t>是回教王國，女性忌著無領、無袖上衣以及短熱</a:t>
            </a:r>
            <a:r>
              <a:rPr lang="zh-TW" altLang="en-US" sz="2400" dirty="0" smtClean="0"/>
              <a:t>褲。</a:t>
            </a:r>
            <a:endParaRPr lang="en-US" altLang="zh-TW" sz="2400" dirty="0" smtClean="0"/>
          </a:p>
          <a:p>
            <a:pPr lvl="1" fontAlgn="base"/>
            <a:r>
              <a:rPr lang="zh-TW" altLang="en-US" sz="2400" dirty="0" smtClean="0"/>
              <a:t>正式場合男士宜穿西裝，女士宜著洋裝或傳統服飾，而馬來服亦盛行，男士戴黑色或白色小瓜帽、圍腰，女士包各色頭巾、著各色長衫、長裙，鞋子則隨意。</a:t>
            </a:r>
            <a:endParaRPr lang="en-US" altLang="zh-TW" sz="2600" dirty="0" smtClean="0"/>
          </a:p>
          <a:p>
            <a:r>
              <a:rPr lang="zh-TW" altLang="en-US" sz="3200" dirty="0" smtClean="0"/>
              <a:t>住</a:t>
            </a:r>
            <a:r>
              <a:rPr lang="en-US" altLang="zh-TW" sz="3200" dirty="0" smtClean="0"/>
              <a:t>:</a:t>
            </a:r>
            <a:r>
              <a:rPr lang="zh-TW" altLang="en-US" sz="2400" dirty="0" smtClean="0"/>
              <a:t>有人說汶萊的每間房子都像豪宅</a:t>
            </a:r>
            <a:endParaRPr lang="en-US" altLang="zh-TW" sz="2400" dirty="0" smtClean="0"/>
          </a:p>
          <a:p>
            <a:r>
              <a:rPr lang="zh-TW" altLang="en-US" sz="3200" dirty="0" smtClean="0"/>
              <a:t>行</a:t>
            </a:r>
            <a:r>
              <a:rPr lang="en-US" altLang="zh-TW" sz="3200" dirty="0" smtClean="0"/>
              <a:t>:</a:t>
            </a:r>
            <a:r>
              <a:rPr lang="zh-TW" altLang="en-US" sz="2400" dirty="0"/>
              <a:t>汶萊欠缺大眾交通系統，一般以自用小客車為主，僅首都斯里百加灣有小型巴士公車，但班次有限，路線僅五條，乘客可沿途隨地招呼上下車</a:t>
            </a:r>
            <a:r>
              <a:rPr lang="zh-TW" altLang="en-US" sz="2400" dirty="0" smtClean="0"/>
              <a:t>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845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61" y="559643"/>
            <a:ext cx="5539475" cy="415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272422" y="5287455"/>
            <a:ext cx="3647152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汶萊炒米粉</a:t>
            </a:r>
            <a:endParaRPr lang="en-US" altLang="zh-TW" sz="5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1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68459" y="132789"/>
            <a:ext cx="3678373" cy="658781"/>
          </a:xfrm>
        </p:spPr>
        <p:txBody>
          <a:bodyPr/>
          <a:lstStyle/>
          <a:p>
            <a:pPr algn="ctr"/>
            <a:r>
              <a:rPr lang="zh-TW" altLang="en-US" dirty="0" smtClean="0"/>
              <a:t>考</a:t>
            </a:r>
            <a:r>
              <a:rPr lang="zh-TW" altLang="en-US" dirty="0"/>
              <a:t>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66990" y="791570"/>
            <a:ext cx="10281313" cy="6066429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800" dirty="0" smtClean="0"/>
              <a:t>1.</a:t>
            </a:r>
            <a:r>
              <a:rPr lang="zh-TW" altLang="en-US" sz="2600" dirty="0" smtClean="0"/>
              <a:t>東南亞是由那些國家的東西南北組成的</a:t>
            </a:r>
            <a:r>
              <a:rPr lang="en-US" altLang="zh-TW" sz="2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?</a:t>
            </a:r>
          </a:p>
          <a:p>
            <a:pPr lvl="1"/>
            <a:r>
              <a:rPr lang="zh-TW" altLang="en-US" sz="2200" dirty="0" smtClean="0"/>
              <a:t>中國以南、印度以東、新幾內亞以西、澳洲以北</a:t>
            </a:r>
            <a:endParaRPr lang="en-US" altLang="zh-TW" sz="2200" dirty="0" smtClean="0"/>
          </a:p>
          <a:p>
            <a:r>
              <a:rPr lang="en-US" altLang="zh-TW" sz="2800" dirty="0" smtClean="0"/>
              <a:t>2.</a:t>
            </a:r>
            <a:r>
              <a:rPr lang="zh-TW" altLang="en-US" sz="2600" dirty="0" smtClean="0"/>
              <a:t>東南亞有哪十一個國家，而哪個國家只是候選國</a:t>
            </a:r>
            <a:r>
              <a:rPr lang="en-US" altLang="zh-TW" sz="2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?</a:t>
            </a:r>
          </a:p>
          <a:p>
            <a:pPr lvl="1"/>
            <a:r>
              <a:rPr lang="zh-TW" altLang="en-US" sz="2200" dirty="0" smtClean="0"/>
              <a:t>柬埔寨、寮國、緬甸、泰國、越南、新加坡、汶萊、馬來西亞、印尼、菲律賓、東帝汶</a:t>
            </a:r>
            <a:endParaRPr lang="en-US" altLang="zh-TW" sz="2200" dirty="0" smtClean="0"/>
          </a:p>
          <a:p>
            <a:pPr lvl="1"/>
            <a:r>
              <a:rPr lang="zh-TW" altLang="en-US" sz="2200" dirty="0" smtClean="0"/>
              <a:t>東帝</a:t>
            </a:r>
            <a:r>
              <a:rPr lang="zh-TW" altLang="en-US" sz="2200" dirty="0"/>
              <a:t>汶</a:t>
            </a:r>
            <a:endParaRPr lang="en-US" altLang="zh-TW" sz="2200" dirty="0" smtClean="0"/>
          </a:p>
          <a:p>
            <a:r>
              <a:rPr lang="en-US" altLang="zh-TW" sz="2800" dirty="0" smtClean="0"/>
              <a:t>3.</a:t>
            </a:r>
            <a:r>
              <a:rPr lang="zh-TW" altLang="en-US" sz="2600" dirty="0" smtClean="0"/>
              <a:t>什麼是泛靈論</a:t>
            </a:r>
            <a:r>
              <a:rPr lang="en-US" altLang="zh-TW" sz="2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?</a:t>
            </a:r>
            <a:endParaRPr lang="en-US" altLang="zh-TW" sz="28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r>
              <a:rPr lang="zh-TW" altLang="en-US" sz="2200" dirty="0" smtClean="0"/>
              <a:t>信徒認為所有物品，如</a:t>
            </a:r>
            <a:r>
              <a:rPr lang="en-US" altLang="zh-TW" sz="2200" dirty="0" smtClean="0"/>
              <a:t>:</a:t>
            </a:r>
            <a:r>
              <a:rPr lang="zh-TW" altLang="en-US" sz="2200" dirty="0" smtClean="0"/>
              <a:t>樹、石頭</a:t>
            </a:r>
            <a:r>
              <a:rPr lang="en-US" altLang="zh-TW" sz="2200" dirty="0" smtClean="0"/>
              <a:t>…</a:t>
            </a:r>
            <a:r>
              <a:rPr lang="zh-TW" altLang="en-US" sz="2200" dirty="0" smtClean="0"/>
              <a:t>等都有精靈，所以會去拜它</a:t>
            </a:r>
            <a:endParaRPr lang="en-US" altLang="zh-TW" sz="2200" dirty="0" smtClean="0"/>
          </a:p>
          <a:p>
            <a:r>
              <a:rPr lang="en-US" altLang="zh-TW" sz="2800" dirty="0" smtClean="0"/>
              <a:t>4.</a:t>
            </a:r>
            <a:r>
              <a:rPr lang="zh-TW" altLang="en-US" sz="2600" dirty="0" smtClean="0"/>
              <a:t>目前東南亞裡哪個國家的經濟能力最為進步</a:t>
            </a:r>
            <a:r>
              <a:rPr lang="en-US" altLang="zh-TW" sz="2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?</a:t>
            </a:r>
            <a:r>
              <a:rPr lang="zh-TW" altLang="en-US" sz="2600" dirty="0" smtClean="0">
                <a:latin typeface="+mn-ea"/>
                <a:cs typeface="Arial Unicode MS" panose="020B0604020202020204" pitchFamily="34" charset="-120"/>
              </a:rPr>
              <a:t>又是以那些行業為主</a:t>
            </a:r>
            <a:r>
              <a:rPr lang="en-US" altLang="zh-TW" sz="2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?</a:t>
            </a:r>
          </a:p>
          <a:p>
            <a:pPr lvl="1"/>
            <a:r>
              <a:rPr lang="zh-TW" altLang="en-US" sz="2200" dirty="0" smtClean="0">
                <a:latin typeface="+mn-ea"/>
                <a:cs typeface="Arial Unicode MS" panose="020B0604020202020204" pitchFamily="34" charset="-120"/>
              </a:rPr>
              <a:t>新加坡</a:t>
            </a:r>
            <a:endParaRPr lang="en-US" altLang="zh-TW" sz="2200" dirty="0" smtClean="0">
              <a:latin typeface="+mn-ea"/>
              <a:cs typeface="Arial Unicode MS" panose="020B0604020202020204" pitchFamily="34" charset="-120"/>
            </a:endParaRPr>
          </a:p>
          <a:p>
            <a:pPr lvl="1"/>
            <a:r>
              <a:rPr lang="zh-TW" altLang="en-US" sz="2200" dirty="0" smtClean="0">
                <a:latin typeface="+mn-ea"/>
                <a:cs typeface="Arial Unicode MS" panose="020B0604020202020204" pitchFamily="34" charset="-120"/>
              </a:rPr>
              <a:t>工業、製造業、旅遊業、農業</a:t>
            </a:r>
            <a:endParaRPr lang="en-US" altLang="zh-TW" sz="2200" dirty="0" smtClean="0"/>
          </a:p>
          <a:p>
            <a:r>
              <a:rPr lang="en-US" altLang="zh-TW" sz="2800" dirty="0" smtClean="0"/>
              <a:t>5.</a:t>
            </a:r>
            <a:r>
              <a:rPr lang="zh-TW" altLang="en-US" sz="2600" dirty="0" smtClean="0"/>
              <a:t>菲國人在重要場合男女分別會穿甚麼特別的衣服</a:t>
            </a:r>
            <a:r>
              <a:rPr lang="en-US" altLang="zh-TW" sz="2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?</a:t>
            </a:r>
          </a:p>
          <a:p>
            <a:pPr lvl="1"/>
            <a:r>
              <a:rPr lang="zh-TW" altLang="en-US" sz="2200" dirty="0" smtClean="0">
                <a:latin typeface="+mn-ea"/>
                <a:cs typeface="Arial Unicode MS" panose="020B0604020202020204" pitchFamily="34" charset="-120"/>
              </a:rPr>
              <a:t>男</a:t>
            </a:r>
            <a:r>
              <a:rPr lang="en-US" altLang="zh-TW" sz="2200" dirty="0" smtClean="0">
                <a:latin typeface="+mn-ea"/>
                <a:cs typeface="Arial Unicode MS" panose="020B0604020202020204" pitchFamily="34" charset="-120"/>
              </a:rPr>
              <a:t>:</a:t>
            </a:r>
            <a:r>
              <a:rPr lang="zh-TW" altLang="en-US" sz="2200" dirty="0" smtClean="0">
                <a:latin typeface="+mn-ea"/>
                <a:cs typeface="Arial Unicode MS" panose="020B0604020202020204" pitchFamily="34" charset="-120"/>
              </a:rPr>
              <a:t>達加洛衫。</a:t>
            </a:r>
            <a:endParaRPr lang="en-US" altLang="zh-TW" sz="2200" dirty="0" smtClean="0">
              <a:latin typeface="+mn-ea"/>
              <a:cs typeface="Arial Unicode MS" panose="020B0604020202020204" pitchFamily="34" charset="-120"/>
            </a:endParaRPr>
          </a:p>
          <a:p>
            <a:pPr lvl="1"/>
            <a:r>
              <a:rPr lang="zh-TW" altLang="en-US" sz="2200" dirty="0" smtClean="0">
                <a:latin typeface="+mn-ea"/>
                <a:cs typeface="Arial Unicode MS" panose="020B0604020202020204" pitchFamily="34" charset="-120"/>
              </a:rPr>
              <a:t>女</a:t>
            </a:r>
            <a:r>
              <a:rPr lang="en-US" altLang="zh-TW" sz="2200" dirty="0" smtClean="0">
                <a:latin typeface="+mn-ea"/>
                <a:cs typeface="Arial Unicode MS" panose="020B0604020202020204" pitchFamily="34" charset="-120"/>
              </a:rPr>
              <a:t>:</a:t>
            </a:r>
            <a:r>
              <a:rPr lang="zh-TW" altLang="en-US" sz="2200" dirty="0" smtClean="0">
                <a:latin typeface="+mn-ea"/>
                <a:cs typeface="Arial Unicode MS" panose="020B0604020202020204" pitchFamily="34" charset="-120"/>
              </a:rPr>
              <a:t>特諾服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2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51128" y="1139588"/>
            <a:ext cx="10577015" cy="5718412"/>
          </a:xfrm>
        </p:spPr>
        <p:txBody>
          <a:bodyPr>
            <a:normAutofit/>
          </a:bodyPr>
          <a:lstStyle/>
          <a:p>
            <a:r>
              <a:rPr lang="en-US" altLang="zh-TW" sz="2600" dirty="0" smtClean="0"/>
              <a:t>6.</a:t>
            </a:r>
            <a:r>
              <a:rPr lang="zh-TW" altLang="en-US" sz="2400" dirty="0" smtClean="0">
                <a:latin typeface="+mn-ea"/>
              </a:rPr>
              <a:t>菲國早期農業社會一般是住在高腳屋，那現在較富有的人是住怎樣的建築</a:t>
            </a:r>
            <a:r>
              <a:rPr lang="en-US" altLang="zh-TW" sz="2400" dirty="0" smtClean="0">
                <a:latin typeface="+mn-ea"/>
                <a:cs typeface="Arial Unicode MS" panose="020B0604020202020204" pitchFamily="34" charset="-120"/>
              </a:rPr>
              <a:t>?</a:t>
            </a:r>
          </a:p>
          <a:p>
            <a:pPr lvl="1"/>
            <a:r>
              <a:rPr lang="zh-TW" altLang="en-US" sz="2000" dirty="0" smtClean="0">
                <a:latin typeface="+mn-ea"/>
              </a:rPr>
              <a:t>西班牙巴洛克式建築</a:t>
            </a:r>
            <a:endParaRPr lang="en-US" altLang="zh-TW" sz="2000" dirty="0" smtClean="0">
              <a:latin typeface="+mn-ea"/>
            </a:endParaRPr>
          </a:p>
          <a:p>
            <a:r>
              <a:rPr lang="en-US" altLang="zh-TW" sz="2400" dirty="0" smtClean="0"/>
              <a:t>7.</a:t>
            </a:r>
            <a:r>
              <a:rPr lang="zh-TW" altLang="en-US" sz="2400" dirty="0" smtClean="0"/>
              <a:t>新加坡的食物是以什麼風味為主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?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南洋風味</a:t>
            </a:r>
            <a:endParaRPr lang="en-US" altLang="zh-TW" sz="2000" dirty="0" smtClean="0"/>
          </a:p>
          <a:p>
            <a:r>
              <a:rPr lang="en-US" altLang="zh-TW" sz="2400" dirty="0" smtClean="0"/>
              <a:t>8.</a:t>
            </a:r>
            <a:r>
              <a:rPr lang="zh-TW" altLang="en-US" sz="2400" dirty="0"/>
              <a:t>印尼駕車</a:t>
            </a:r>
            <a:r>
              <a:rPr lang="zh-TW" altLang="en-US" sz="2400" dirty="0" smtClean="0"/>
              <a:t>靠哪側行駛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?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左</a:t>
            </a:r>
            <a:r>
              <a:rPr lang="zh-TW" altLang="en-US" sz="2000" dirty="0"/>
              <a:t>側</a:t>
            </a:r>
            <a:endParaRPr lang="en-US" altLang="zh-TW" sz="2000" dirty="0" smtClean="0"/>
          </a:p>
          <a:p>
            <a:r>
              <a:rPr lang="en-US" altLang="zh-TW" sz="2400" dirty="0" smtClean="0"/>
              <a:t>9.</a:t>
            </a:r>
            <a:r>
              <a:rPr lang="zh-TW" altLang="zh-TW" sz="2400" dirty="0"/>
              <a:t>越南</a:t>
            </a:r>
            <a:r>
              <a:rPr lang="zh-TW" altLang="zh-TW" sz="2400" dirty="0" smtClean="0"/>
              <a:t>飲食</a:t>
            </a:r>
            <a:r>
              <a:rPr lang="zh-TW" altLang="en-US" sz="2400" dirty="0" smtClean="0"/>
              <a:t>是受到哪兩個國家的影響</a:t>
            </a:r>
            <a:endParaRPr lang="en-US" altLang="zh-TW" sz="2400" dirty="0" smtClean="0"/>
          </a:p>
          <a:p>
            <a:pPr lvl="1"/>
            <a:r>
              <a:rPr lang="zh-TW" altLang="zh-TW" sz="2000" dirty="0" smtClean="0"/>
              <a:t>中國菜</a:t>
            </a:r>
            <a:r>
              <a:rPr lang="zh-TW" altLang="zh-TW" sz="2000" dirty="0"/>
              <a:t>和法國菜的</a:t>
            </a:r>
            <a:r>
              <a:rPr lang="zh-TW" altLang="zh-TW" sz="2000" dirty="0" smtClean="0"/>
              <a:t>影響</a:t>
            </a:r>
            <a:endParaRPr lang="en-US" altLang="zh-TW" sz="2000" dirty="0" smtClean="0"/>
          </a:p>
          <a:p>
            <a:r>
              <a:rPr lang="en-US" altLang="zh-TW" sz="2400" dirty="0" smtClean="0"/>
              <a:t>10.</a:t>
            </a:r>
            <a:r>
              <a:rPr lang="zh-TW" altLang="en-US" sz="2400" dirty="0" smtClean="0"/>
              <a:t>馬來西亞</a:t>
            </a:r>
            <a:r>
              <a:rPr lang="zh-TW" altLang="en-US" sz="2400" dirty="0" smtClean="0">
                <a:latin typeface="+mn-ea"/>
              </a:rPr>
              <a:t>服裝多採用什麼衣料</a:t>
            </a:r>
            <a:r>
              <a:rPr lang="en-US" altLang="zh-TW" sz="2400" dirty="0" smtClean="0">
                <a:latin typeface="+mn-ea"/>
              </a:rPr>
              <a:t>?</a:t>
            </a:r>
          </a:p>
          <a:p>
            <a:pPr lvl="1"/>
            <a:r>
              <a:rPr lang="zh-TW" altLang="en-US" sz="2000" dirty="0" smtClean="0">
                <a:latin typeface="+mn-ea"/>
              </a:rPr>
              <a:t>採用</a:t>
            </a:r>
            <a:r>
              <a:rPr lang="zh-TW" altLang="en-US" sz="2000" dirty="0">
                <a:latin typeface="+mn-ea"/>
              </a:rPr>
              <a:t>棉、麻類混紡的</a:t>
            </a:r>
            <a:r>
              <a:rPr lang="zh-TW" altLang="en-US" sz="2000" dirty="0" smtClean="0">
                <a:latin typeface="+mn-ea"/>
              </a:rPr>
              <a:t>衣料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40214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0311" y="1337480"/>
            <a:ext cx="10235820" cy="5036026"/>
          </a:xfrm>
        </p:spPr>
        <p:txBody>
          <a:bodyPr>
            <a:normAutofit/>
          </a:bodyPr>
          <a:lstStyle/>
          <a:p>
            <a:pPr lvl="0">
              <a:buClr>
                <a:srgbClr val="353535"/>
              </a:buClr>
            </a:pPr>
            <a:r>
              <a:rPr lang="en-US" altLang="zh-TW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11</a:t>
            </a:r>
            <a:r>
              <a:rPr lang="en-US" altLang="zh-TW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泰國有種專屬的小車，它的名字叫甚麼</a:t>
            </a:r>
            <a:r>
              <a:rPr lang="en-US" altLang="zh-TW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?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為什麼</a:t>
            </a:r>
            <a:r>
              <a:rPr lang="en-US" altLang="zh-TW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?</a:t>
            </a:r>
            <a:endParaRPr lang="en-US" altLang="zh-TW" sz="2400" dirty="0">
              <a:solidFill>
                <a:prstClr val="black">
                  <a:lumMod val="75000"/>
                  <a:lumOff val="25000"/>
                </a:prst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>
              <a:buClr>
                <a:srgbClr val="353535"/>
              </a:buClr>
            </a:pPr>
            <a:r>
              <a:rPr lang="zh-TW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嘟嘟車</a:t>
            </a:r>
            <a:endParaRPr lang="en-US" altLang="zh-TW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353535"/>
              </a:buClr>
            </a:pPr>
            <a:r>
              <a:rPr lang="zh-TW" alt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因為車子發動時，會發出</a:t>
            </a:r>
            <a:r>
              <a:rPr lang="en-US" altLang="zh-TW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”</a:t>
            </a:r>
            <a:r>
              <a:rPr lang="zh-TW" alt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突、突、突、突</a:t>
            </a:r>
            <a:r>
              <a:rPr lang="en-US" altLang="zh-TW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”</a:t>
            </a:r>
            <a:r>
              <a:rPr lang="zh-TW" alt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的聲音</a:t>
            </a:r>
            <a:r>
              <a:rPr lang="zh-TW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。</a:t>
            </a:r>
            <a:endParaRPr lang="en-US" altLang="zh-TW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353535"/>
              </a:buClr>
            </a:pPr>
            <a:r>
              <a:rPr lang="en-US" altLang="zh-TW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12</a:t>
            </a:r>
            <a:r>
              <a:rPr lang="en-US" altLang="zh-TW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緬甸以什麼為主食</a:t>
            </a:r>
            <a:r>
              <a:rPr lang="en-US" altLang="zh-TW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?</a:t>
            </a:r>
            <a:endParaRPr lang="en-US" altLang="zh-TW" sz="2400" dirty="0">
              <a:solidFill>
                <a:prstClr val="black">
                  <a:lumMod val="75000"/>
                  <a:lumOff val="25000"/>
                </a:prst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>
              <a:buClr>
                <a:srgbClr val="353535"/>
              </a:buClr>
            </a:pPr>
            <a:r>
              <a:rPr lang="zh-TW" altLang="en-US" sz="2000" dirty="0"/>
              <a:t>以大米為主食</a:t>
            </a:r>
            <a:endParaRPr lang="en-US" altLang="zh-TW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353535"/>
              </a:buClr>
            </a:pPr>
            <a:r>
              <a:rPr lang="en-US" altLang="zh-TW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13</a:t>
            </a:r>
            <a:r>
              <a:rPr lang="en-US" altLang="zh-TW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什麼東西是寮國的特色</a:t>
            </a:r>
            <a:r>
              <a:rPr lang="en-US" altLang="zh-TW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?</a:t>
            </a:r>
          </a:p>
          <a:p>
            <a:pPr lvl="1">
              <a:buClr>
                <a:srgbClr val="353535"/>
              </a:buClr>
            </a:pPr>
            <a:r>
              <a:rPr lang="zh-TW" altLang="en-US" sz="2000" dirty="0"/>
              <a:t>傳統手</a:t>
            </a:r>
            <a:r>
              <a:rPr lang="zh-TW" altLang="en-US" sz="2000" dirty="0" smtClean="0"/>
              <a:t>織布</a:t>
            </a:r>
            <a:endParaRPr lang="en-US" altLang="zh-TW" sz="2000" dirty="0"/>
          </a:p>
          <a:p>
            <a:pPr>
              <a:buClr>
                <a:srgbClr val="353535"/>
              </a:buClr>
            </a:pPr>
            <a:r>
              <a:rPr lang="en-US" altLang="zh-TW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14.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柬埔寨</a:t>
            </a:r>
            <a:r>
              <a:rPr lang="en-US" altLang="zh-TW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"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吊腳樓</a:t>
            </a:r>
            <a:r>
              <a:rPr lang="en-US" altLang="zh-TW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"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的特徵是</a:t>
            </a:r>
            <a:r>
              <a:rPr lang="en-US" altLang="zh-TW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?</a:t>
            </a:r>
          </a:p>
          <a:p>
            <a:pPr lvl="1">
              <a:buClr>
                <a:srgbClr val="353535"/>
              </a:buClr>
            </a:pPr>
            <a:r>
              <a:rPr lang="zh-TW" altLang="en-US" sz="2000" dirty="0"/>
              <a:t>沒</a:t>
            </a:r>
            <a:r>
              <a:rPr lang="zh-TW" altLang="en-US" sz="2000" dirty="0" smtClean="0"/>
              <a:t>牆壁、沒窗戶</a:t>
            </a:r>
            <a:endParaRPr lang="zh-TW" alt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1" indent="-342900"/>
            <a:r>
              <a:rPr lang="zh-TW" altLang="en-US" sz="2400" dirty="0" smtClean="0"/>
              <a:t>汶萊女性不能穿怎樣的衣服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?</a:t>
            </a:r>
          </a:p>
          <a:p>
            <a:pPr marL="742950" lvl="2" indent="-342900"/>
            <a:r>
              <a:rPr lang="zh-TW" altLang="en-US" sz="2000" dirty="0" smtClean="0"/>
              <a:t>無領、無袖上衣以及短熱褲。</a:t>
            </a:r>
            <a:endParaRPr lang="en-US" altLang="zh-TW" sz="2000" dirty="0" smtClean="0"/>
          </a:p>
          <a:p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583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5348" y="55971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/>
              <a:t>宗教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5348" y="2107842"/>
            <a:ext cx="8915400" cy="3777622"/>
          </a:xfrm>
        </p:spPr>
        <p:txBody>
          <a:bodyPr>
            <a:normAutofit/>
          </a:bodyPr>
          <a:lstStyle/>
          <a:p>
            <a:pPr lvl="0">
              <a:buClr>
                <a:srgbClr val="353535"/>
              </a:buClr>
            </a:pP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主要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的宗教是佛教與伊斯蘭教、基督教，但各種宗教都可以在這個區域發現，包括印度教與泛靈論相關宗教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。</a:t>
            </a:r>
            <a:endParaRPr lang="en-US" altLang="zh-TW" sz="2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353535"/>
              </a:buClr>
            </a:pP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泛靈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論</a:t>
            </a:r>
            <a:r>
              <a:rPr lang="en-US" altLang="zh-TW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信徒認為所有物品包括樹、石頭</a:t>
            </a:r>
            <a:r>
              <a:rPr lang="en-US" altLang="zh-TW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…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裡都有精靈所以會拜它們。</a:t>
            </a:r>
            <a:endParaRPr lang="en-US" altLang="zh-TW" sz="2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353535"/>
              </a:buClr>
              <a:buNone/>
            </a:pPr>
            <a:endParaRPr lang="zh-TW" alt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35348" y="4839304"/>
            <a:ext cx="1957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活動</a:t>
            </a:r>
            <a:r>
              <a:rPr lang="en-US" altLang="zh-TW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zh-TW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50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61063" y="2694380"/>
            <a:ext cx="81204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zh-TW" altLang="en-US" sz="9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ckwell Extra Bold" panose="02060903040505020403" pitchFamily="18" charset="0"/>
              </a:rPr>
              <a:t>謝  謝  大  家</a:t>
            </a:r>
            <a:endParaRPr lang="zh-TW" altLang="en-US" sz="9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569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95" decel="50000" autoRev="1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47739" y="418048"/>
            <a:ext cx="9929611" cy="882718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/>
              <a:t>東南亞各國經濟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47738" y="1326524"/>
            <a:ext cx="9929611" cy="5241702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/>
              <a:t>東南亞各國的經濟差異很大：</a:t>
            </a:r>
          </a:p>
          <a:p>
            <a:r>
              <a:rPr lang="zh-TW" altLang="en-US" sz="2400" b="1" dirty="0"/>
              <a:t>新加坡</a:t>
            </a:r>
            <a:r>
              <a:rPr lang="zh-TW" altLang="en-US" dirty="0"/>
              <a:t>繁榮進步，生活水平達已開發國家之標準，經濟活動以</a:t>
            </a:r>
            <a:r>
              <a:rPr lang="zh-TW" altLang="en-US" sz="2000" dirty="0">
                <a:solidFill>
                  <a:srgbClr val="0070C0"/>
                </a:solidFill>
              </a:rPr>
              <a:t>服務業</a:t>
            </a:r>
            <a:r>
              <a:rPr lang="zh-TW" altLang="en-US" sz="2000" dirty="0"/>
              <a:t>、</a:t>
            </a:r>
            <a:r>
              <a:rPr lang="zh-TW" altLang="en-US" sz="2000" dirty="0">
                <a:solidFill>
                  <a:srgbClr val="0070C0"/>
                </a:solidFill>
              </a:rPr>
              <a:t>金融業</a:t>
            </a:r>
            <a:r>
              <a:rPr lang="zh-TW" altLang="en-US" sz="2000" dirty="0"/>
              <a:t>、</a:t>
            </a:r>
            <a:r>
              <a:rPr lang="zh-TW" altLang="en-US" sz="2000" dirty="0">
                <a:solidFill>
                  <a:srgbClr val="0070C0"/>
                </a:solidFill>
              </a:rPr>
              <a:t>航運業</a:t>
            </a:r>
            <a:r>
              <a:rPr lang="zh-TW" altLang="en-US" sz="2000" dirty="0"/>
              <a:t>、</a:t>
            </a:r>
            <a:r>
              <a:rPr lang="zh-TW" altLang="en-US" sz="2000" dirty="0">
                <a:solidFill>
                  <a:srgbClr val="0070C0"/>
                </a:solidFill>
              </a:rPr>
              <a:t>物流業</a:t>
            </a:r>
            <a:r>
              <a:rPr lang="zh-TW" altLang="en-US" sz="2000" dirty="0"/>
              <a:t>、</a:t>
            </a:r>
            <a:r>
              <a:rPr lang="zh-TW" altLang="en-US" sz="2000" dirty="0">
                <a:solidFill>
                  <a:srgbClr val="0070C0"/>
                </a:solidFill>
              </a:rPr>
              <a:t>旅遊業</a:t>
            </a:r>
            <a:r>
              <a:rPr lang="zh-TW" altLang="en-US" dirty="0"/>
              <a:t>為主，近年積極發展高科技產業和教育。</a:t>
            </a:r>
          </a:p>
          <a:p>
            <a:r>
              <a:rPr lang="zh-TW" altLang="en-US" sz="2400" b="1" dirty="0"/>
              <a:t>馬來西亞</a:t>
            </a:r>
            <a:r>
              <a:rPr lang="zh-TW" altLang="en-US" dirty="0"/>
              <a:t>和</a:t>
            </a:r>
            <a:r>
              <a:rPr lang="zh-TW" altLang="en-US" sz="2400" b="1" dirty="0"/>
              <a:t>泰國</a:t>
            </a:r>
            <a:r>
              <a:rPr lang="zh-TW" altLang="en-US" dirty="0"/>
              <a:t>經濟發展水平位居亞洲前列，經濟以</a:t>
            </a:r>
            <a:r>
              <a:rPr lang="zh-TW" altLang="en-US" sz="2000" dirty="0">
                <a:solidFill>
                  <a:srgbClr val="0070C0"/>
                </a:solidFill>
              </a:rPr>
              <a:t>工業</a:t>
            </a:r>
            <a:r>
              <a:rPr lang="zh-TW" altLang="en-US" sz="2000" dirty="0"/>
              <a:t>、</a:t>
            </a:r>
            <a:r>
              <a:rPr lang="zh-TW" altLang="en-US" sz="2000" dirty="0">
                <a:solidFill>
                  <a:srgbClr val="0070C0"/>
                </a:solidFill>
              </a:rPr>
              <a:t>製造業</a:t>
            </a:r>
            <a:r>
              <a:rPr lang="zh-TW" altLang="en-US" sz="2000" dirty="0"/>
              <a:t>、</a:t>
            </a:r>
            <a:r>
              <a:rPr lang="zh-TW" altLang="en-US" sz="2000" dirty="0">
                <a:solidFill>
                  <a:srgbClr val="0070C0"/>
                </a:solidFill>
              </a:rPr>
              <a:t>旅遊業</a:t>
            </a:r>
            <a:r>
              <a:rPr lang="zh-TW" altLang="en-US" dirty="0"/>
              <a:t>和</a:t>
            </a:r>
            <a:r>
              <a:rPr lang="zh-TW" altLang="en-US" sz="2000" dirty="0">
                <a:solidFill>
                  <a:srgbClr val="0070C0"/>
                </a:solidFill>
              </a:rPr>
              <a:t>農業</a:t>
            </a:r>
            <a:r>
              <a:rPr lang="zh-TW" altLang="en-US" dirty="0"/>
              <a:t>為主，近年積極發展航運業和物流業。馬來西亞擁有高度名列世界前茅的摩天大樓雙子塔並舉辦過</a:t>
            </a:r>
            <a:r>
              <a:rPr lang="en-US" altLang="zh-TW" dirty="0"/>
              <a:t>F1</a:t>
            </a:r>
            <a:r>
              <a:rPr lang="zh-TW" altLang="en-US" dirty="0"/>
              <a:t>的比賽，泰國是日本汽車業最大的海外加工基地，並擁有世界數一數二的農牧企業正大集團。</a:t>
            </a:r>
          </a:p>
          <a:p>
            <a:r>
              <a:rPr lang="zh-TW" altLang="en-US" sz="2400" b="1" dirty="0"/>
              <a:t>菲律賓</a:t>
            </a:r>
            <a:r>
              <a:rPr lang="zh-TW" altLang="en-US" dirty="0"/>
              <a:t>、</a:t>
            </a:r>
            <a:r>
              <a:rPr lang="zh-TW" altLang="en-US" sz="2400" b="1" dirty="0"/>
              <a:t>印尼</a:t>
            </a:r>
            <a:r>
              <a:rPr lang="zh-TW" altLang="en-US" dirty="0"/>
              <a:t>和</a:t>
            </a:r>
            <a:r>
              <a:rPr lang="zh-TW" altLang="en-US" sz="2400" b="1" dirty="0"/>
              <a:t>越南</a:t>
            </a:r>
            <a:r>
              <a:rPr lang="zh-TW" altLang="en-US" dirty="0"/>
              <a:t>經濟較為落後，偏重</a:t>
            </a:r>
            <a:r>
              <a:rPr lang="zh-TW" altLang="en-US" sz="2000" dirty="0">
                <a:solidFill>
                  <a:srgbClr val="0070C0"/>
                </a:solidFill>
              </a:rPr>
              <a:t>旅遊業</a:t>
            </a:r>
            <a:r>
              <a:rPr lang="zh-TW" altLang="en-US" sz="2000" dirty="0"/>
              <a:t>、</a:t>
            </a:r>
            <a:r>
              <a:rPr lang="zh-TW" altLang="en-US" sz="2000" dirty="0">
                <a:solidFill>
                  <a:srgbClr val="0070C0"/>
                </a:solidFill>
              </a:rPr>
              <a:t>基礎製造業</a:t>
            </a:r>
            <a:r>
              <a:rPr lang="zh-TW" altLang="en-US" dirty="0"/>
              <a:t>和</a:t>
            </a:r>
            <a:r>
              <a:rPr lang="zh-TW" altLang="en-US" sz="2000" dirty="0">
                <a:solidFill>
                  <a:srgbClr val="0070C0"/>
                </a:solidFill>
              </a:rPr>
              <a:t>農漁業</a:t>
            </a:r>
            <a:r>
              <a:rPr lang="zh-TW" altLang="en-US" dirty="0"/>
              <a:t>並</a:t>
            </a:r>
            <a:r>
              <a:rPr lang="zh-TW" altLang="en-US" sz="2000" dirty="0">
                <a:solidFill>
                  <a:srgbClr val="0070C0"/>
                </a:solidFill>
              </a:rPr>
              <a:t>對外輸出大量勞工</a:t>
            </a:r>
            <a:r>
              <a:rPr lang="zh-TW" altLang="en-US" dirty="0"/>
              <a:t>。菲律賓人主要前往中東產油國、東亞的日本和港台、歐洲的義大利務工，印尼人主要前往馬來西亞、新加坡、香港和中東產油國務工，越南人主要前往中國的珠三角和台灣務工。</a:t>
            </a:r>
          </a:p>
          <a:p>
            <a:r>
              <a:rPr lang="zh-TW" altLang="en-US" sz="2400" b="1" dirty="0"/>
              <a:t>緬甸</a:t>
            </a:r>
            <a:r>
              <a:rPr lang="zh-TW" altLang="en-US" dirty="0" smtClean="0"/>
              <a:t>、</a:t>
            </a:r>
            <a:r>
              <a:rPr lang="zh-TW" altLang="en-US" sz="2400" b="1" dirty="0" smtClean="0"/>
              <a:t>柬埔寨</a:t>
            </a:r>
            <a:r>
              <a:rPr lang="zh-TW" altLang="en-US" dirty="0" smtClean="0"/>
              <a:t>、</a:t>
            </a:r>
            <a:r>
              <a:rPr lang="zh-TW" altLang="en-US" sz="2400" b="1" dirty="0"/>
              <a:t>寮國</a:t>
            </a:r>
            <a:r>
              <a:rPr lang="zh-TW" altLang="en-US" dirty="0"/>
              <a:t>和</a:t>
            </a:r>
            <a:r>
              <a:rPr lang="zh-TW" altLang="en-US" sz="2400" b="1" dirty="0" smtClean="0"/>
              <a:t>東帝汶</a:t>
            </a:r>
            <a:r>
              <a:rPr lang="zh-TW" altLang="en-US" dirty="0"/>
              <a:t>，</a:t>
            </a:r>
            <a:r>
              <a:rPr lang="zh-TW" altLang="en-US" dirty="0" smtClean="0"/>
              <a:t>經濟更為落後，緬甸</a:t>
            </a:r>
            <a:r>
              <a:rPr lang="zh-TW" altLang="en-US" dirty="0"/>
              <a:t>、柬埔寨和寮國的經濟只有</a:t>
            </a:r>
            <a:r>
              <a:rPr lang="zh-TW" altLang="en-US" sz="2000" dirty="0">
                <a:solidFill>
                  <a:srgbClr val="0070C0"/>
                </a:solidFill>
              </a:rPr>
              <a:t>旅遊業和農業</a:t>
            </a:r>
            <a:r>
              <a:rPr lang="zh-TW" altLang="en-US" dirty="0"/>
              <a:t>；東帝汶的經濟只有</a:t>
            </a:r>
            <a:r>
              <a:rPr lang="zh-TW" altLang="en-US" sz="2000" dirty="0">
                <a:solidFill>
                  <a:srgbClr val="0070C0"/>
                </a:solidFill>
              </a:rPr>
              <a:t>漁業和石油出口</a:t>
            </a:r>
            <a:r>
              <a:rPr lang="zh-TW" altLang="en-US" dirty="0"/>
              <a:t>。</a:t>
            </a:r>
          </a:p>
          <a:p>
            <a:r>
              <a:rPr lang="zh-TW" altLang="en-US" sz="2400" b="1" dirty="0"/>
              <a:t>汶萊</a:t>
            </a:r>
            <a:r>
              <a:rPr lang="zh-TW" altLang="en-US" dirty="0"/>
              <a:t>雖然人均</a:t>
            </a:r>
            <a:r>
              <a:rPr lang="en-US" altLang="zh-TW" dirty="0"/>
              <a:t>GDP</a:t>
            </a:r>
            <a:r>
              <a:rPr lang="zh-TW" altLang="en-US" dirty="0"/>
              <a:t>和已開發國家相若，</a:t>
            </a:r>
            <a:r>
              <a:rPr lang="zh-TW" altLang="en-US" sz="2000" dirty="0">
                <a:solidFill>
                  <a:srgbClr val="0070C0"/>
                </a:solidFill>
              </a:rPr>
              <a:t>主要以石油、天然氣出口為主</a:t>
            </a:r>
            <a:r>
              <a:rPr lang="zh-TW" altLang="en-US" dirty="0"/>
              <a:t>，財富和中東產油國一樣只集中在少數富裕階層。</a:t>
            </a:r>
          </a:p>
        </p:txBody>
      </p:sp>
    </p:spTree>
    <p:extLst>
      <p:ext uri="{BB962C8B-B14F-4D97-AF65-F5344CB8AC3E}">
        <p14:creationId xmlns:p14="http://schemas.microsoft.com/office/powerpoint/2010/main" val="12659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1172" y="2230372"/>
            <a:ext cx="8915400" cy="3777622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hlinkClick r:id="rId2"/>
              </a:rPr>
              <a:t>影片</a:t>
            </a:r>
            <a:r>
              <a:rPr lang="en-US" altLang="zh-TW" sz="4800" dirty="0" smtClean="0">
                <a:hlinkClick r:id="rId2"/>
              </a:rPr>
              <a:t>1</a:t>
            </a:r>
          </a:p>
          <a:p>
            <a:pPr algn="ctr"/>
            <a:r>
              <a:rPr lang="zh-TW" altLang="en-US" sz="4800" dirty="0">
                <a:hlinkClick r:id="rId3"/>
              </a:rPr>
              <a:t>影片</a:t>
            </a:r>
            <a:r>
              <a:rPr lang="en-US" altLang="zh-TW" sz="4800" dirty="0" smtClean="0">
                <a:hlinkClick r:id="rId3"/>
              </a:rPr>
              <a:t>2</a:t>
            </a:r>
            <a:endParaRPr lang="en-US" altLang="zh-TW" sz="4800" dirty="0" smtClean="0"/>
          </a:p>
          <a:p>
            <a:pPr algn="ctr"/>
            <a:r>
              <a:rPr lang="zh-TW" altLang="en-US" sz="4800" dirty="0">
                <a:hlinkClick r:id="rId4"/>
              </a:rPr>
              <a:t>影片</a:t>
            </a:r>
            <a:r>
              <a:rPr lang="en-US" altLang="zh-TW" sz="4800" dirty="0">
                <a:hlinkClick r:id="rId4"/>
              </a:rPr>
              <a:t>3</a:t>
            </a:r>
            <a:endParaRPr lang="en-US" altLang="zh-TW" sz="4800" dirty="0" smtClean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6648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11260" y="141870"/>
            <a:ext cx="4372131" cy="1133239"/>
          </a:xfrm>
        </p:spPr>
        <p:txBody>
          <a:bodyPr/>
          <a:lstStyle/>
          <a:p>
            <a:pPr algn="ctr"/>
            <a:r>
              <a:rPr lang="zh-TW" altLang="en-US" sz="4800" dirty="0">
                <a:solidFill>
                  <a:srgbClr val="31B4E6">
                    <a:lumMod val="75000"/>
                  </a:srgb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菲律賓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51460" y="1455312"/>
            <a:ext cx="9491730" cy="5267460"/>
          </a:xfrm>
        </p:spPr>
        <p:txBody>
          <a:bodyPr>
            <a:normAutofit/>
          </a:bodyPr>
          <a:lstStyle/>
          <a:p>
            <a:pPr lvl="0">
              <a:buClr>
                <a:srgbClr val="353535"/>
              </a:buClr>
            </a:pP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食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菲律賓人口味比較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重，喜歡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吃很鹹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很酸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很甜</a:t>
            </a:r>
            <a:b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尤其是酸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!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他們每一餐都要準備的佐料除了甘蔗醋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外，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在他們餐桌上經常能看到金桔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...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主食是飯，以在來米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為主，飯粒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煮的比較硬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消化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慢，比較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不會快餓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傳統用餐方式是沒餐具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的，而是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直接用手吃飯</a:t>
            </a:r>
            <a:b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菲律賓人受美國文化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影響，每人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每天至少得喝下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2~3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瓶可樂</a:t>
            </a:r>
            <a:b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所以菲律賓是可口可樂銷量全亞洲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第一大，全世界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第二大的國家</a:t>
            </a:r>
            <a:endParaRPr lang="en-US" altLang="zh-TW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353535"/>
              </a:buClr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衣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因為美國長期殖民菲律賓，所以菲律賓人不分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男女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，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目前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最主  要的服飾是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T-shirt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配牛仔褲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。</a:t>
            </a:r>
            <a:endParaRPr lang="en-US" altLang="zh-TW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353535"/>
              </a:buClr>
            </a:pPr>
            <a:r>
              <a:rPr lang="zh-TW" alt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在結婚</a:t>
            </a:r>
            <a:r>
              <a:rPr lang="zh-TW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或重要場合，女生會穿特諾服，特諾服是麻質或絲質的衣服，有些兩邊袖子會膨膨的</a:t>
            </a:r>
            <a:r>
              <a:rPr lang="zh-TW" alt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。男生</a:t>
            </a:r>
            <a:r>
              <a:rPr lang="zh-TW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最正統的傳統服飾則叫達加洛</a:t>
            </a:r>
            <a:r>
              <a:rPr lang="zh-TW" alt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衫，有</a:t>
            </a:r>
            <a:r>
              <a:rPr lang="zh-TW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分不透明與透明的</a:t>
            </a:r>
            <a:r>
              <a:rPr lang="zh-TW" alt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兩種，不透明</a:t>
            </a:r>
            <a:r>
              <a:rPr lang="zh-TW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的有長袖和短袖</a:t>
            </a:r>
            <a:br>
              <a:rPr lang="zh-TW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714" y="141870"/>
            <a:ext cx="2899008" cy="19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64" y="1472904"/>
            <a:ext cx="1946097" cy="3780197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78" y="1472906"/>
            <a:ext cx="3131230" cy="378019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424" y="1472905"/>
            <a:ext cx="1750091" cy="378019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471" y="1472906"/>
            <a:ext cx="3465181" cy="378019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313161" y="5653309"/>
            <a:ext cx="2511863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特諾</a:t>
            </a:r>
            <a:r>
              <a:rPr lang="zh-TW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服</a:t>
            </a:r>
          </a:p>
        </p:txBody>
      </p:sp>
      <p:sp>
        <p:nvSpPr>
          <p:cNvPr id="17" name="矩形 16"/>
          <p:cNvSpPr/>
          <p:nvPr/>
        </p:nvSpPr>
        <p:spPr>
          <a:xfrm>
            <a:off x="6781961" y="5653309"/>
            <a:ext cx="3083256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達加洛衫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75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31831" y="618185"/>
            <a:ext cx="9826580" cy="5911404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住</a:t>
            </a:r>
            <a:r>
              <a:rPr lang="en-US" altLang="zh-TW" sz="3200" dirty="0" smtClean="0"/>
              <a:t>:</a:t>
            </a:r>
            <a:r>
              <a:rPr lang="zh-TW" altLang="en-US" sz="2400" dirty="0"/>
              <a:t>菲國早期的</a:t>
            </a:r>
            <a:r>
              <a:rPr lang="zh-TW" altLang="en-US" sz="2400" dirty="0" smtClean="0"/>
              <a:t>農業社會一般民眾是住高</a:t>
            </a:r>
            <a:r>
              <a:rPr lang="zh-TW" altLang="en-US" sz="2400" dirty="0"/>
              <a:t>腳</a:t>
            </a:r>
            <a:r>
              <a:rPr lang="zh-TW" altLang="en-US" sz="2400" dirty="0" smtClean="0"/>
              <a:t>屋，也就是</a:t>
            </a:r>
            <a:r>
              <a:rPr lang="zh-TW" altLang="en-US" sz="2400" dirty="0"/>
              <a:t>底下騰空</a:t>
            </a:r>
            <a:r>
              <a:rPr lang="zh-TW" altLang="en-US" sz="2400" dirty="0" smtClean="0"/>
              <a:t>的，建材</a:t>
            </a:r>
            <a:r>
              <a:rPr lang="zh-TW" altLang="en-US" sz="2400" dirty="0"/>
              <a:t>以</a:t>
            </a:r>
            <a:r>
              <a:rPr lang="zh-TW" altLang="en-US" sz="2400" dirty="0" smtClean="0"/>
              <a:t>竹子</a:t>
            </a:r>
            <a:r>
              <a:rPr lang="zh-TW" altLang="en-US" sz="2400" dirty="0"/>
              <a:t>、</a:t>
            </a:r>
            <a:r>
              <a:rPr lang="zh-TW" altLang="en-US" sz="2400" dirty="0" smtClean="0"/>
              <a:t>藤</a:t>
            </a:r>
            <a:r>
              <a:rPr lang="zh-TW" altLang="en-US" sz="2400" dirty="0"/>
              <a:t>、</a:t>
            </a:r>
            <a:r>
              <a:rPr lang="zh-TW" altLang="en-US" sz="2400" dirty="0" smtClean="0"/>
              <a:t>棕櫚</a:t>
            </a:r>
            <a:r>
              <a:rPr lang="zh-TW" altLang="en-US" sz="2400" dirty="0"/>
              <a:t>葉</a:t>
            </a:r>
            <a:r>
              <a:rPr lang="zh-TW" altLang="en-US" sz="2400" dirty="0" smtClean="0"/>
              <a:t>為主。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 smtClean="0"/>
              <a:t>而</a:t>
            </a:r>
            <a:r>
              <a:rPr lang="zh-TW" altLang="en-US" sz="2400" dirty="0"/>
              <a:t>屋子底下騰空的</a:t>
            </a:r>
            <a:r>
              <a:rPr lang="zh-TW" altLang="en-US" sz="2400" dirty="0" smtClean="0"/>
              <a:t>原因</a:t>
            </a:r>
            <a:r>
              <a:rPr lang="en-US" altLang="zh-TW" sz="2400" dirty="0" smtClean="0"/>
              <a:t>: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r>
              <a:rPr lang="en-US" altLang="zh-TW" sz="2400" dirty="0"/>
              <a:t>1.</a:t>
            </a:r>
            <a:r>
              <a:rPr lang="zh-TW" altLang="en-US" sz="2400" dirty="0"/>
              <a:t>他們會在下方養</a:t>
            </a:r>
            <a:r>
              <a:rPr lang="zh-TW" altLang="en-US" sz="2400" dirty="0" smtClean="0"/>
              <a:t>牲畜，可以</a:t>
            </a:r>
            <a:r>
              <a:rPr lang="zh-TW" altLang="en-US" sz="2400" dirty="0"/>
              <a:t>自給自足或</a:t>
            </a:r>
            <a:r>
              <a:rPr lang="zh-TW" altLang="en-US" sz="2400" dirty="0" smtClean="0"/>
              <a:t>販賣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r>
              <a:rPr lang="en-US" altLang="zh-TW" sz="2400" dirty="0"/>
              <a:t>2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防止</a:t>
            </a:r>
            <a:r>
              <a:rPr lang="zh-TW" altLang="en-US" sz="2400" dirty="0"/>
              <a:t>颱風大雨造成的</a:t>
            </a:r>
            <a:r>
              <a:rPr lang="zh-TW" altLang="en-US" sz="2400" dirty="0" smtClean="0"/>
              <a:t>淹水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r>
              <a:rPr lang="en-US" altLang="zh-TW" sz="2400" dirty="0"/>
              <a:t>3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防止</a:t>
            </a:r>
            <a:r>
              <a:rPr lang="zh-TW" altLang="en-US" sz="2400" dirty="0"/>
              <a:t>其他動物</a:t>
            </a:r>
            <a:r>
              <a:rPr lang="en-US" altLang="zh-TW" sz="2400" dirty="0"/>
              <a:t>/</a:t>
            </a:r>
            <a:r>
              <a:rPr lang="zh-TW" altLang="en-US" sz="2400" dirty="0"/>
              <a:t>蟲類進入屋</a:t>
            </a:r>
            <a:r>
              <a:rPr lang="zh-TW" altLang="en-US" sz="2400" dirty="0" smtClean="0"/>
              <a:t>內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 smtClean="0"/>
              <a:t>現代</a:t>
            </a:r>
            <a:r>
              <a:rPr lang="zh-TW" altLang="en-US" sz="2400" dirty="0"/>
              <a:t>較</a:t>
            </a:r>
            <a:r>
              <a:rPr lang="zh-TW" altLang="en-US" sz="2400" dirty="0" smtClean="0"/>
              <a:t>富有的人家大多是住</a:t>
            </a:r>
            <a:r>
              <a:rPr lang="zh-TW" altLang="en-US" sz="2400" dirty="0"/>
              <a:t>西班牙</a:t>
            </a:r>
            <a:r>
              <a:rPr lang="zh-TW" altLang="en-US" sz="2400" dirty="0" smtClean="0"/>
              <a:t>巴洛克式建</a:t>
            </a:r>
            <a:r>
              <a:rPr lang="zh-TW" altLang="en-US" sz="2400" dirty="0"/>
              <a:t>築</a:t>
            </a:r>
            <a:endParaRPr lang="en-US" altLang="zh-TW" sz="2400" dirty="0"/>
          </a:p>
          <a:p>
            <a:r>
              <a:rPr lang="zh-TW" altLang="en-US" sz="3200" dirty="0"/>
              <a:t>行</a:t>
            </a:r>
            <a:r>
              <a:rPr lang="en-US" altLang="zh-TW" dirty="0" smtClean="0"/>
              <a:t>:</a:t>
            </a:r>
            <a:r>
              <a:rPr lang="zh-TW" altLang="en-US" sz="2400" dirty="0" smtClean="0"/>
              <a:t>吉普車或休旅車</a:t>
            </a:r>
            <a:endParaRPr lang="en-US" altLang="zh-TW" dirty="0"/>
          </a:p>
          <a:p>
            <a:r>
              <a:rPr lang="zh-TW" altLang="en-US" sz="3200" dirty="0"/>
              <a:t>宗教</a:t>
            </a:r>
            <a:r>
              <a:rPr lang="en-US" altLang="zh-TW" dirty="0" smtClean="0"/>
              <a:t>:</a:t>
            </a:r>
            <a:r>
              <a:rPr lang="zh-TW" altLang="en-US" sz="2400" dirty="0"/>
              <a:t>羅馬天主教（</a:t>
            </a:r>
            <a:r>
              <a:rPr lang="en-US" altLang="zh-TW" sz="2400" dirty="0"/>
              <a:t>80</a:t>
            </a:r>
            <a:r>
              <a:rPr lang="en-US" altLang="zh-TW" sz="2400" dirty="0">
                <a:latin typeface="Dotum" panose="020B0600000101010101" pitchFamily="34" charset="-127"/>
                <a:ea typeface="Dotum" panose="020B0600000101010101" pitchFamily="34" charset="-127"/>
              </a:rPr>
              <a:t>%</a:t>
            </a:r>
            <a:r>
              <a:rPr lang="zh-TW" altLang="en-US" sz="2400" dirty="0"/>
              <a:t>）、伊斯蘭教（</a:t>
            </a:r>
            <a:r>
              <a:rPr lang="en-US" altLang="zh-TW" sz="2400" dirty="0"/>
              <a:t>5</a:t>
            </a:r>
            <a:r>
              <a:rPr lang="en-US" altLang="zh-TW" sz="2400" dirty="0">
                <a:latin typeface="Dotum" panose="020B0600000101010101" pitchFamily="34" charset="-127"/>
                <a:ea typeface="Dotum" panose="020B0600000101010101" pitchFamily="34" charset="-127"/>
              </a:rPr>
              <a:t>%</a:t>
            </a:r>
            <a:r>
              <a:rPr lang="zh-TW" altLang="en-US" sz="2400" dirty="0"/>
              <a:t>）、基督教福音派（</a:t>
            </a:r>
            <a:r>
              <a:rPr lang="en-US" altLang="zh-TW" sz="2400" dirty="0"/>
              <a:t>2.8</a:t>
            </a:r>
            <a:r>
              <a:rPr lang="en-US" altLang="zh-TW" sz="2400" dirty="0">
                <a:latin typeface="Dotum" panose="020B0600000101010101" pitchFamily="34" charset="-127"/>
                <a:ea typeface="Dotum" panose="020B0600000101010101" pitchFamily="34" charset="-127"/>
              </a:rPr>
              <a:t>%</a:t>
            </a:r>
            <a:r>
              <a:rPr lang="zh-TW" altLang="en-US" sz="2400" dirty="0" smtClean="0"/>
              <a:t>）、菲律賓</a:t>
            </a:r>
            <a:r>
              <a:rPr lang="zh-TW" altLang="en-US" sz="2400" dirty="0"/>
              <a:t>獨立教會（</a:t>
            </a:r>
            <a:r>
              <a:rPr lang="en-US" altLang="zh-TW" sz="2400" dirty="0"/>
              <a:t>2</a:t>
            </a:r>
            <a:r>
              <a:rPr lang="en-US" altLang="zh-TW" sz="2400" dirty="0">
                <a:latin typeface="Dotum" panose="020B0600000101010101" pitchFamily="34" charset="-127"/>
                <a:ea typeface="Dotum" panose="020B0600000101010101" pitchFamily="34" charset="-127"/>
              </a:rPr>
              <a:t>%</a:t>
            </a:r>
            <a:r>
              <a:rPr lang="zh-TW" altLang="en-US" sz="2400" dirty="0"/>
              <a:t>）、其他基督教教派（</a:t>
            </a:r>
            <a:r>
              <a:rPr lang="en-US" altLang="zh-TW" sz="2400" dirty="0"/>
              <a:t>3</a:t>
            </a:r>
            <a:r>
              <a:rPr lang="en-US" altLang="zh-TW" sz="2400" dirty="0">
                <a:latin typeface="Dotum" panose="020B0600000101010101" pitchFamily="34" charset="-127"/>
                <a:ea typeface="Dotum" panose="020B0600000101010101" pitchFamily="34" charset="-127"/>
              </a:rPr>
              <a:t>%</a:t>
            </a:r>
            <a:r>
              <a:rPr lang="zh-TW" altLang="en-US" sz="2400" dirty="0"/>
              <a:t>）、其他 （菲律賓原始信仰、大乘佛教、猶太教和無宗教者，</a:t>
            </a:r>
            <a:r>
              <a:rPr lang="en-US" altLang="zh-TW" sz="2400" dirty="0"/>
              <a:t>5</a:t>
            </a:r>
            <a:r>
              <a:rPr lang="en-US" altLang="zh-TW" sz="2400" dirty="0">
                <a:latin typeface="Dotum" panose="020B0600000101010101" pitchFamily="34" charset="-127"/>
                <a:ea typeface="Dotum" panose="020B0600000101010101" pitchFamily="34" charset="-127"/>
              </a:rPr>
              <a:t>%</a:t>
            </a:r>
            <a:r>
              <a:rPr lang="zh-TW" altLang="en-US" sz="2400" dirty="0"/>
              <a:t>）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72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3989</TotalTime>
  <Words>2484</Words>
  <Application>Microsoft Office PowerPoint</Application>
  <PresentationFormat>寬螢幕</PresentationFormat>
  <Paragraphs>150</Paragraphs>
  <Slides>40</Slides>
  <Notes>1</Notes>
  <HiddenSlides>1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51" baseType="lpstr">
      <vt:lpstr>Arial Unicode MS</vt:lpstr>
      <vt:lpstr>Dotum</vt:lpstr>
      <vt:lpstr>微軟正黑體</vt:lpstr>
      <vt:lpstr>新細明體</vt:lpstr>
      <vt:lpstr>標楷體</vt:lpstr>
      <vt:lpstr>Arial</vt:lpstr>
      <vt:lpstr>Calibri</vt:lpstr>
      <vt:lpstr>Century Gothic</vt:lpstr>
      <vt:lpstr>Rockwell Extra Bold</vt:lpstr>
      <vt:lpstr>Wingdings 3</vt:lpstr>
      <vt:lpstr>絲縷</vt:lpstr>
      <vt:lpstr>東南亞</vt:lpstr>
      <vt:lpstr>東南亞在哪?</vt:lpstr>
      <vt:lpstr>位於東南亞的國家</vt:lpstr>
      <vt:lpstr>宗教</vt:lpstr>
      <vt:lpstr>東南亞各國經濟</vt:lpstr>
      <vt:lpstr>PowerPoint 簡報</vt:lpstr>
      <vt:lpstr>菲律賓</vt:lpstr>
      <vt:lpstr>PowerPoint 簡報</vt:lpstr>
      <vt:lpstr>PowerPoint 簡報</vt:lpstr>
      <vt:lpstr>PowerPoint 簡報</vt:lpstr>
      <vt:lpstr>新加坡</vt:lpstr>
      <vt:lpstr>PowerPoint 簡報</vt:lpstr>
      <vt:lpstr>印尼</vt:lpstr>
      <vt:lpstr>PowerPoint 簡報</vt:lpstr>
      <vt:lpstr>越南</vt:lpstr>
      <vt:lpstr>PowerPoint 簡報</vt:lpstr>
      <vt:lpstr>PowerPoint 簡報</vt:lpstr>
      <vt:lpstr>PowerPoint 簡報</vt:lpstr>
      <vt:lpstr>馬來西亞</vt:lpstr>
      <vt:lpstr>PowerPoint 簡報</vt:lpstr>
      <vt:lpstr>PowerPoint 簡報</vt:lpstr>
      <vt:lpstr>PowerPoint 簡報</vt:lpstr>
      <vt:lpstr>泰國</vt:lpstr>
      <vt:lpstr>PowerPoint 簡報</vt:lpstr>
      <vt:lpstr>PowerPoint 簡報</vt:lpstr>
      <vt:lpstr>緬甸 </vt:lpstr>
      <vt:lpstr>PowerPoint 簡報</vt:lpstr>
      <vt:lpstr>PowerPoint 簡報</vt:lpstr>
      <vt:lpstr>寮國</vt:lpstr>
      <vt:lpstr>PowerPoint 簡報</vt:lpstr>
      <vt:lpstr>PowerPoint 簡報</vt:lpstr>
      <vt:lpstr>柬埔寨</vt:lpstr>
      <vt:lpstr>PowerPoint 簡報</vt:lpstr>
      <vt:lpstr>東帝汶(候選國)</vt:lpstr>
      <vt:lpstr>汶萊</vt:lpstr>
      <vt:lpstr>PowerPoint 簡報</vt:lpstr>
      <vt:lpstr>考題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東南亞</dc:title>
  <dc:creator>EJ Tsai</dc:creator>
  <cp:lastModifiedBy>EJ Tsai</cp:lastModifiedBy>
  <cp:revision>127</cp:revision>
  <dcterms:created xsi:type="dcterms:W3CDTF">2015-05-30T00:45:01Z</dcterms:created>
  <dcterms:modified xsi:type="dcterms:W3CDTF">2015-06-07T13:19:03Z</dcterms:modified>
</cp:coreProperties>
</file>