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6.jpg" ContentType="image/jpeg"/>
  <Override PartName="/ppt/media/image7.jpg" ContentType="image/jpeg"/>
  <Override PartName="/ppt/media/image10.jpg" ContentType="image/jpeg"/>
  <Override PartName="/ppt/media/image11.jpg" ContentType="image/jpeg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15.JPG" ContentType="image/jpeg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6" r:id="rId2"/>
    <p:sldId id="541" r:id="rId3"/>
    <p:sldId id="603" r:id="rId4"/>
    <p:sldId id="560" r:id="rId5"/>
    <p:sldId id="601" r:id="rId6"/>
    <p:sldId id="571" r:id="rId7"/>
    <p:sldId id="570" r:id="rId8"/>
    <p:sldId id="611" r:id="rId9"/>
    <p:sldId id="612" r:id="rId10"/>
    <p:sldId id="613" r:id="rId11"/>
    <p:sldId id="572" r:id="rId12"/>
    <p:sldId id="602" r:id="rId13"/>
    <p:sldId id="578" r:id="rId14"/>
    <p:sldId id="573" r:id="rId15"/>
    <p:sldId id="576" r:id="rId16"/>
    <p:sldId id="577" r:id="rId17"/>
    <p:sldId id="579" r:id="rId18"/>
    <p:sldId id="580" r:id="rId19"/>
    <p:sldId id="581" r:id="rId20"/>
    <p:sldId id="583" r:id="rId21"/>
    <p:sldId id="582" r:id="rId22"/>
    <p:sldId id="562" r:id="rId23"/>
    <p:sldId id="591" r:id="rId24"/>
    <p:sldId id="585" r:id="rId25"/>
    <p:sldId id="615" r:id="rId26"/>
    <p:sldId id="589" r:id="rId27"/>
    <p:sldId id="592" r:id="rId28"/>
    <p:sldId id="604" r:id="rId29"/>
    <p:sldId id="605" r:id="rId30"/>
    <p:sldId id="595" r:id="rId31"/>
    <p:sldId id="606" r:id="rId32"/>
    <p:sldId id="596" r:id="rId33"/>
    <p:sldId id="597" r:id="rId34"/>
    <p:sldId id="345" r:id="rId35"/>
  </p:sldIdLst>
  <p:sldSz cx="9144000" cy="6858000" type="screen4x3"/>
  <p:notesSz cx="6773863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 userDrawn="1">
          <p15:clr>
            <a:srgbClr val="A4A3A4"/>
          </p15:clr>
        </p15:guide>
        <p15:guide id="2" pos="2133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3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  <a:srgbClr val="FFCCFF"/>
    <a:srgbClr val="CCCCFF"/>
    <a:srgbClr val="CCECFF"/>
    <a:srgbClr val="CCFFFF"/>
    <a:srgbClr val="CCFFCC"/>
    <a:srgbClr val="FFFFCC"/>
    <a:srgbClr val="FF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1667" autoAdjust="0"/>
  </p:normalViewPr>
  <p:slideViewPr>
    <p:cSldViewPr>
      <p:cViewPr varScale="1">
        <p:scale>
          <a:sx n="103" d="100"/>
          <a:sy n="103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2"/>
    </p:cViewPr>
  </p:sorterViewPr>
  <p:notesViewPr>
    <p:cSldViewPr>
      <p:cViewPr varScale="1">
        <p:scale>
          <a:sx n="78" d="100"/>
          <a:sy n="78" d="100"/>
        </p:scale>
        <p:origin x="-3972" y="-96"/>
      </p:cViewPr>
      <p:guideLst>
        <p:guide orient="horz" pos="3119"/>
        <p:guide pos="2133"/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-0.19064653590678476"/>
                  <c:y val="0.206769598911585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44790814488626"/>
                  <c:y val="-0.2061887947156132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362558200603974"/>
                  <c:y val="-7.244488219259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07735504135903"/>
                  <c:y val="0.215410150522333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主題規劃</c:v>
                </c:pt>
                <c:pt idx="1">
                  <c:v>企劃可行性</c:v>
                </c:pt>
                <c:pt idx="2">
                  <c:v>影響力</c:v>
                </c:pt>
                <c:pt idx="3">
                  <c:v>預期效益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C04EE-4570-4875-8733-0BE2DE54701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E1F98B-5A1D-4697-98D7-7E8BBF26744A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一</a:t>
          </a:r>
        </a:p>
      </dgm:t>
    </dgm:pt>
    <dgm:pt modelId="{509E136C-823A-4C0B-A11C-E49A9BD808A8}" type="par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A9B00510-B711-41D8-831D-EF25853D2656}" type="sib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9C8F463A-0942-46BA-A5AE-AC3FE31E894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>
              <a:latin typeface="+mj-ea"/>
              <a:ea typeface="+mj-ea"/>
            </a:rPr>
            <a:t>  目的</a:t>
          </a:r>
        </a:p>
      </dgm:t>
    </dgm:pt>
    <dgm:pt modelId="{E0CC2449-7E23-45F8-907E-F2F103747D0D}" type="par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1D72DF32-5813-458A-B2DC-AD9294A73565}" type="sib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CD327148-98A4-492A-9EB0-79E546A0AF86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二</a:t>
          </a:r>
        </a:p>
      </dgm:t>
    </dgm:pt>
    <dgm:pt modelId="{43EB6025-3096-40C0-B9F5-BE939668CE0C}" type="par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5FDED764-3596-4895-BC47-D7297B486C49}" type="sib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453A76AF-5613-44D1-8014-5DD6162382F5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五</a:t>
          </a:r>
        </a:p>
      </dgm:t>
    </dgm:pt>
    <dgm:pt modelId="{30830651-1201-4259-A595-0AA9D52D180E}" type="par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E4B97544-20B3-46BF-BCD8-CC940C7BE123}" type="sib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6A2B0482-742F-4A99-9E07-DB0BD668467A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青年體驗學習內容</a:t>
          </a:r>
        </a:p>
      </dgm:t>
    </dgm:pt>
    <dgm:pt modelId="{7C189886-3E99-4891-AA43-23A96B07FDEF}" type="par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70D4880A-F3A7-425A-8EBC-84A420946022}" type="sib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5B435966-EDE6-445F-B566-8B1C371599C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審查作業</a:t>
          </a:r>
          <a:endParaRPr lang="zh-TW" altLang="en-US" sz="2200" b="1" dirty="0">
            <a:latin typeface="+mj-ea"/>
            <a:ea typeface="+mj-ea"/>
          </a:endParaRPr>
        </a:p>
      </dgm:t>
    </dgm:pt>
    <dgm:pt modelId="{83B2D7F6-64A4-421B-B56E-38C2C396E8E2}" type="par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47B77713-637E-4D71-A2EC-88BEF1980223}" type="sib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EE3AF750-B5AA-4985-8C67-6FADD59E601B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三</a:t>
          </a:r>
        </a:p>
      </dgm:t>
    </dgm:pt>
    <dgm:pt modelId="{B6537051-16BB-4A20-A699-96EC1007E706}" type="par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DF8AEF83-5618-4C2C-8FC6-1DEC630624D7}" type="sib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CC5255FD-774F-4229-A399-D890632BDCC5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申請流程</a:t>
          </a:r>
        </a:p>
      </dgm:t>
    </dgm:pt>
    <dgm:pt modelId="{6FEFFEA8-7FAC-43D3-A547-A42670C46D43}" type="par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F3B3B996-D7DD-44EE-A325-704F66FC1465}" type="sib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843C79BD-BFA5-4F1B-9EDE-AE6033F6AF38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四</a:t>
          </a:r>
        </a:p>
      </dgm:t>
    </dgm:pt>
    <dgm:pt modelId="{BF3E3CF6-3C06-4D16-97FF-9CB99DDFDBE6}" type="par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42B7696B-F312-4DCB-B672-90364FA4AD13}" type="sib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F774ABAE-88BF-4B12-A116-136B5858AA98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企劃書格式</a:t>
          </a:r>
          <a:endParaRPr lang="zh-TW" altLang="en-US" sz="2200" b="1" dirty="0">
            <a:latin typeface="+mj-ea"/>
            <a:ea typeface="+mj-ea"/>
          </a:endParaRPr>
        </a:p>
      </dgm:t>
    </dgm:pt>
    <dgm:pt modelId="{B9867CB5-A3EC-4318-B297-1D85FD51538F}" type="par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9A8215D9-C059-4C16-8A51-F4D1D13E93BB}" type="sib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5BE84BFF-D0D5-4B92-9078-3FAF9445DFAA}" type="pres">
      <dgm:prSet presAssocID="{65EC04EE-4570-4875-8733-0BE2DE5470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B5FA7-BCC3-4C85-8DC8-643E85354A58}" type="pres">
      <dgm:prSet presAssocID="{48E1F98B-5A1D-4697-98D7-7E8BBF26744A}" presName="composite" presStyleCnt="0"/>
      <dgm:spPr/>
    </dgm:pt>
    <dgm:pt modelId="{0F38EF8F-6FDA-41EE-90E9-C407CF516308}" type="pres">
      <dgm:prSet presAssocID="{48E1F98B-5A1D-4697-98D7-7E8BBF26744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21BF6-46D8-49DF-AE01-3B23B82D4F24}" type="pres">
      <dgm:prSet presAssocID="{48E1F98B-5A1D-4697-98D7-7E8BBF26744A}" presName="descendantText" presStyleLbl="alignAcc1" presStyleIdx="0" presStyleCnt="5" custLinFactNeighborX="-143" custLinFactNeighborY="-1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EAD2F-4F31-4850-95E3-38E179BF025A}" type="pres">
      <dgm:prSet presAssocID="{A9B00510-B711-41D8-831D-EF25853D2656}" presName="sp" presStyleCnt="0"/>
      <dgm:spPr/>
    </dgm:pt>
    <dgm:pt modelId="{48D41EF4-17D6-4E3B-8993-686124964A33}" type="pres">
      <dgm:prSet presAssocID="{CD327148-98A4-492A-9EB0-79E546A0AF86}" presName="composite" presStyleCnt="0"/>
      <dgm:spPr/>
    </dgm:pt>
    <dgm:pt modelId="{E6A8667F-8874-4E6E-A773-7C58D8D27E22}" type="pres">
      <dgm:prSet presAssocID="{CD327148-98A4-492A-9EB0-79E546A0AF8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44FAD-57EA-4791-AF88-A712591CD06C}" type="pres">
      <dgm:prSet presAssocID="{CD327148-98A4-492A-9EB0-79E546A0AF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CD71C-55A5-4A25-8344-37925C0B07DF}" type="pres">
      <dgm:prSet presAssocID="{5FDED764-3596-4895-BC47-D7297B486C49}" presName="sp" presStyleCnt="0"/>
      <dgm:spPr/>
    </dgm:pt>
    <dgm:pt modelId="{558119AE-8B68-475C-ADB2-B683E94BE447}" type="pres">
      <dgm:prSet presAssocID="{EE3AF750-B5AA-4985-8C67-6FADD59E601B}" presName="composite" presStyleCnt="0"/>
      <dgm:spPr/>
    </dgm:pt>
    <dgm:pt modelId="{47EF2263-F172-4F48-9B53-0C19E64DA96C}" type="pres">
      <dgm:prSet presAssocID="{EE3AF750-B5AA-4985-8C67-6FADD59E601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4F94-6D05-4883-B9D9-A60C38D2296A}" type="pres">
      <dgm:prSet presAssocID="{EE3AF750-B5AA-4985-8C67-6FADD59E601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FE2EE-5D4C-406B-B0EA-D9CCB6DC80BA}" type="pres">
      <dgm:prSet presAssocID="{DF8AEF83-5618-4C2C-8FC6-1DEC630624D7}" presName="sp" presStyleCnt="0"/>
      <dgm:spPr/>
    </dgm:pt>
    <dgm:pt modelId="{57DCAFA9-9FF0-4A03-B41B-A226F3C55E38}" type="pres">
      <dgm:prSet presAssocID="{843C79BD-BFA5-4F1B-9EDE-AE6033F6AF38}" presName="composite" presStyleCnt="0"/>
      <dgm:spPr/>
    </dgm:pt>
    <dgm:pt modelId="{E726A05E-2B15-4AA3-9970-1C2FC6ECE597}" type="pres">
      <dgm:prSet presAssocID="{843C79BD-BFA5-4F1B-9EDE-AE6033F6AF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004F5-723A-46F2-AB88-8AAB3C28CB86}" type="pres">
      <dgm:prSet presAssocID="{843C79BD-BFA5-4F1B-9EDE-AE6033F6AF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36BE1-DAA4-475D-934F-C6C01577B761}" type="pres">
      <dgm:prSet presAssocID="{42B7696B-F312-4DCB-B672-90364FA4AD13}" presName="sp" presStyleCnt="0"/>
      <dgm:spPr/>
    </dgm:pt>
    <dgm:pt modelId="{54B625A8-CC3B-45DF-8110-E7501141CCA0}" type="pres">
      <dgm:prSet presAssocID="{453A76AF-5613-44D1-8014-5DD6162382F5}" presName="composite" presStyleCnt="0"/>
      <dgm:spPr/>
    </dgm:pt>
    <dgm:pt modelId="{DA4B5813-0CE5-4B6A-BFF0-C870C37C5C55}" type="pres">
      <dgm:prSet presAssocID="{453A76AF-5613-44D1-8014-5DD6162382F5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E399D-B552-4A61-8C02-03BB585E70F4}" type="pres">
      <dgm:prSet presAssocID="{453A76AF-5613-44D1-8014-5DD6162382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F9153C-9C88-47F3-A970-D810CCA9A87F}" srcId="{843C79BD-BFA5-4F1B-9EDE-AE6033F6AF38}" destId="{F774ABAE-88BF-4B12-A116-136B5858AA98}" srcOrd="0" destOrd="0" parTransId="{B9867CB5-A3EC-4318-B297-1D85FD51538F}" sibTransId="{9A8215D9-C059-4C16-8A51-F4D1D13E93BB}"/>
    <dgm:cxn modelId="{19B1F06B-D073-4A87-B993-8319AE72031F}" type="presOf" srcId="{5B435966-EDE6-445F-B566-8B1C371599CA}" destId="{A70E399D-B552-4A61-8C02-03BB585E70F4}" srcOrd="0" destOrd="0" presId="urn:microsoft.com/office/officeart/2005/8/layout/chevron2"/>
    <dgm:cxn modelId="{5AEF758A-1EB8-42D5-90BF-FE7D0407DBE6}" srcId="{65EC04EE-4570-4875-8733-0BE2DE547016}" destId="{CD327148-98A4-492A-9EB0-79E546A0AF86}" srcOrd="1" destOrd="0" parTransId="{43EB6025-3096-40C0-B9F5-BE939668CE0C}" sibTransId="{5FDED764-3596-4895-BC47-D7297B486C49}"/>
    <dgm:cxn modelId="{E8E65E3F-2646-4785-90E8-CB664F12271E}" srcId="{453A76AF-5613-44D1-8014-5DD6162382F5}" destId="{5B435966-EDE6-445F-B566-8B1C371599CA}" srcOrd="0" destOrd="0" parTransId="{83B2D7F6-64A4-421B-B56E-38C2C396E8E2}" sibTransId="{47B77713-637E-4D71-A2EC-88BEF1980223}"/>
    <dgm:cxn modelId="{E64AC6C0-E024-4AF2-8C9D-977993361E35}" type="presOf" srcId="{EE3AF750-B5AA-4985-8C67-6FADD59E601B}" destId="{47EF2263-F172-4F48-9B53-0C19E64DA96C}" srcOrd="0" destOrd="0" presId="urn:microsoft.com/office/officeart/2005/8/layout/chevron2"/>
    <dgm:cxn modelId="{AF95346A-597B-4893-B78C-1C0DCD4EE998}" srcId="{65EC04EE-4570-4875-8733-0BE2DE547016}" destId="{453A76AF-5613-44D1-8014-5DD6162382F5}" srcOrd="4" destOrd="0" parTransId="{30830651-1201-4259-A595-0AA9D52D180E}" sibTransId="{E4B97544-20B3-46BF-BCD8-CC940C7BE123}"/>
    <dgm:cxn modelId="{CC425863-7138-4BB2-87F0-F9810975C0C4}" type="presOf" srcId="{CD327148-98A4-492A-9EB0-79E546A0AF86}" destId="{E6A8667F-8874-4E6E-A773-7C58D8D27E22}" srcOrd="0" destOrd="0" presId="urn:microsoft.com/office/officeart/2005/8/layout/chevron2"/>
    <dgm:cxn modelId="{529C16E2-1E14-4393-A604-EBDF5E53B902}" type="presOf" srcId="{F774ABAE-88BF-4B12-A116-136B5858AA98}" destId="{2CD004F5-723A-46F2-AB88-8AAB3C28CB86}" srcOrd="0" destOrd="0" presId="urn:microsoft.com/office/officeart/2005/8/layout/chevron2"/>
    <dgm:cxn modelId="{0539224E-6DC0-4B84-8B70-4613E667C4F2}" type="presOf" srcId="{48E1F98B-5A1D-4697-98D7-7E8BBF26744A}" destId="{0F38EF8F-6FDA-41EE-90E9-C407CF516308}" srcOrd="0" destOrd="0" presId="urn:microsoft.com/office/officeart/2005/8/layout/chevron2"/>
    <dgm:cxn modelId="{1D60517B-F937-4E50-B095-DAE7FF7CBEF4}" srcId="{CD327148-98A4-492A-9EB0-79E546A0AF86}" destId="{6A2B0482-742F-4A99-9E07-DB0BD668467A}" srcOrd="0" destOrd="0" parTransId="{7C189886-3E99-4891-AA43-23A96B07FDEF}" sibTransId="{70D4880A-F3A7-425A-8EBC-84A420946022}"/>
    <dgm:cxn modelId="{2435861D-B251-457E-9014-1095360F1075}" type="presOf" srcId="{9C8F463A-0942-46BA-A5AE-AC3FE31E8942}" destId="{BD521BF6-46D8-49DF-AE01-3B23B82D4F24}" srcOrd="0" destOrd="0" presId="urn:microsoft.com/office/officeart/2005/8/layout/chevron2"/>
    <dgm:cxn modelId="{2C5668CB-AAC6-4979-BA55-E31C2978ECC7}" srcId="{EE3AF750-B5AA-4985-8C67-6FADD59E601B}" destId="{CC5255FD-774F-4229-A399-D890632BDCC5}" srcOrd="0" destOrd="0" parTransId="{6FEFFEA8-7FAC-43D3-A547-A42670C46D43}" sibTransId="{F3B3B996-D7DD-44EE-A325-704F66FC1465}"/>
    <dgm:cxn modelId="{4EAA4215-CB73-49F2-8E9D-6CBF03723DA0}" srcId="{65EC04EE-4570-4875-8733-0BE2DE547016}" destId="{843C79BD-BFA5-4F1B-9EDE-AE6033F6AF38}" srcOrd="3" destOrd="0" parTransId="{BF3E3CF6-3C06-4D16-97FF-9CB99DDFDBE6}" sibTransId="{42B7696B-F312-4DCB-B672-90364FA4AD13}"/>
    <dgm:cxn modelId="{6D0AB413-96A4-4796-9948-6DB90EBF1561}" type="presOf" srcId="{843C79BD-BFA5-4F1B-9EDE-AE6033F6AF38}" destId="{E726A05E-2B15-4AA3-9970-1C2FC6ECE597}" srcOrd="0" destOrd="0" presId="urn:microsoft.com/office/officeart/2005/8/layout/chevron2"/>
    <dgm:cxn modelId="{B53B0BEA-253F-477C-BEBD-5CACCFD1CAEF}" srcId="{65EC04EE-4570-4875-8733-0BE2DE547016}" destId="{EE3AF750-B5AA-4985-8C67-6FADD59E601B}" srcOrd="2" destOrd="0" parTransId="{B6537051-16BB-4A20-A699-96EC1007E706}" sibTransId="{DF8AEF83-5618-4C2C-8FC6-1DEC630624D7}"/>
    <dgm:cxn modelId="{5E434D19-3080-45B1-A5D6-18328392FD80}" type="presOf" srcId="{6A2B0482-742F-4A99-9E07-DB0BD668467A}" destId="{A7E44FAD-57EA-4791-AF88-A712591CD06C}" srcOrd="0" destOrd="0" presId="urn:microsoft.com/office/officeart/2005/8/layout/chevron2"/>
    <dgm:cxn modelId="{4411BD1B-0447-439F-812C-FBCDCFFBF229}" type="presOf" srcId="{453A76AF-5613-44D1-8014-5DD6162382F5}" destId="{DA4B5813-0CE5-4B6A-BFF0-C870C37C5C55}" srcOrd="0" destOrd="0" presId="urn:microsoft.com/office/officeart/2005/8/layout/chevron2"/>
    <dgm:cxn modelId="{4525DFF6-020B-43B4-B34A-9DD74CBD42AB}" srcId="{65EC04EE-4570-4875-8733-0BE2DE547016}" destId="{48E1F98B-5A1D-4697-98D7-7E8BBF26744A}" srcOrd="0" destOrd="0" parTransId="{509E136C-823A-4C0B-A11C-E49A9BD808A8}" sibTransId="{A9B00510-B711-41D8-831D-EF25853D2656}"/>
    <dgm:cxn modelId="{860756B6-0A39-45EA-B4F9-1E0A0BF22529}" srcId="{48E1F98B-5A1D-4697-98D7-7E8BBF26744A}" destId="{9C8F463A-0942-46BA-A5AE-AC3FE31E8942}" srcOrd="0" destOrd="0" parTransId="{E0CC2449-7E23-45F8-907E-F2F103747D0D}" sibTransId="{1D72DF32-5813-458A-B2DC-AD9294A73565}"/>
    <dgm:cxn modelId="{19369873-487C-4EC6-BAB6-642BE9E0E6D8}" type="presOf" srcId="{65EC04EE-4570-4875-8733-0BE2DE547016}" destId="{5BE84BFF-D0D5-4B92-9078-3FAF9445DFAA}" srcOrd="0" destOrd="0" presId="urn:microsoft.com/office/officeart/2005/8/layout/chevron2"/>
    <dgm:cxn modelId="{4D6F2EB1-230B-449C-BA32-657F6E329410}" type="presOf" srcId="{CC5255FD-774F-4229-A399-D890632BDCC5}" destId="{443C4F94-6D05-4883-B9D9-A60C38D2296A}" srcOrd="0" destOrd="0" presId="urn:microsoft.com/office/officeart/2005/8/layout/chevron2"/>
    <dgm:cxn modelId="{F5FE6362-4921-45DE-9A33-A6213B5B805E}" type="presParOf" srcId="{5BE84BFF-D0D5-4B92-9078-3FAF9445DFAA}" destId="{8CCB5FA7-BCC3-4C85-8DC8-643E85354A58}" srcOrd="0" destOrd="0" presId="urn:microsoft.com/office/officeart/2005/8/layout/chevron2"/>
    <dgm:cxn modelId="{0D769ABC-4061-4CC4-B8B6-3CE43346743D}" type="presParOf" srcId="{8CCB5FA7-BCC3-4C85-8DC8-643E85354A58}" destId="{0F38EF8F-6FDA-41EE-90E9-C407CF516308}" srcOrd="0" destOrd="0" presId="urn:microsoft.com/office/officeart/2005/8/layout/chevron2"/>
    <dgm:cxn modelId="{ADE6D2D9-0FEE-46E2-93DB-D28D13BE5874}" type="presParOf" srcId="{8CCB5FA7-BCC3-4C85-8DC8-643E85354A58}" destId="{BD521BF6-46D8-49DF-AE01-3B23B82D4F24}" srcOrd="1" destOrd="0" presId="urn:microsoft.com/office/officeart/2005/8/layout/chevron2"/>
    <dgm:cxn modelId="{EB0EC882-3A98-4BD4-85D3-AB4663EB52D6}" type="presParOf" srcId="{5BE84BFF-D0D5-4B92-9078-3FAF9445DFAA}" destId="{790EAD2F-4F31-4850-95E3-38E179BF025A}" srcOrd="1" destOrd="0" presId="urn:microsoft.com/office/officeart/2005/8/layout/chevron2"/>
    <dgm:cxn modelId="{21103ECD-C852-4A13-A634-4FC98406BC62}" type="presParOf" srcId="{5BE84BFF-D0D5-4B92-9078-3FAF9445DFAA}" destId="{48D41EF4-17D6-4E3B-8993-686124964A33}" srcOrd="2" destOrd="0" presId="urn:microsoft.com/office/officeart/2005/8/layout/chevron2"/>
    <dgm:cxn modelId="{089538D5-E2AD-457D-B7C8-CB41875131CF}" type="presParOf" srcId="{48D41EF4-17D6-4E3B-8993-686124964A33}" destId="{E6A8667F-8874-4E6E-A773-7C58D8D27E22}" srcOrd="0" destOrd="0" presId="urn:microsoft.com/office/officeart/2005/8/layout/chevron2"/>
    <dgm:cxn modelId="{AC6148BF-65BC-4E20-81E3-C4DB1D614431}" type="presParOf" srcId="{48D41EF4-17D6-4E3B-8993-686124964A33}" destId="{A7E44FAD-57EA-4791-AF88-A712591CD06C}" srcOrd="1" destOrd="0" presId="urn:microsoft.com/office/officeart/2005/8/layout/chevron2"/>
    <dgm:cxn modelId="{9BD802CF-A9FC-47B8-973C-6690922AFB1E}" type="presParOf" srcId="{5BE84BFF-D0D5-4B92-9078-3FAF9445DFAA}" destId="{84ECD71C-55A5-4A25-8344-37925C0B07DF}" srcOrd="3" destOrd="0" presId="urn:microsoft.com/office/officeart/2005/8/layout/chevron2"/>
    <dgm:cxn modelId="{8161E5D9-2B38-4D5D-B3B3-D539672BBEDE}" type="presParOf" srcId="{5BE84BFF-D0D5-4B92-9078-3FAF9445DFAA}" destId="{558119AE-8B68-475C-ADB2-B683E94BE447}" srcOrd="4" destOrd="0" presId="urn:microsoft.com/office/officeart/2005/8/layout/chevron2"/>
    <dgm:cxn modelId="{285DB7FB-10CC-46F3-BB37-D536FDE23196}" type="presParOf" srcId="{558119AE-8B68-475C-ADB2-B683E94BE447}" destId="{47EF2263-F172-4F48-9B53-0C19E64DA96C}" srcOrd="0" destOrd="0" presId="urn:microsoft.com/office/officeart/2005/8/layout/chevron2"/>
    <dgm:cxn modelId="{5353FBC1-B0C2-4B43-AC6D-A9FFC6C1818F}" type="presParOf" srcId="{558119AE-8B68-475C-ADB2-B683E94BE447}" destId="{443C4F94-6D05-4883-B9D9-A60C38D2296A}" srcOrd="1" destOrd="0" presId="urn:microsoft.com/office/officeart/2005/8/layout/chevron2"/>
    <dgm:cxn modelId="{164ABD40-85DB-4A60-B710-9F873EC7239A}" type="presParOf" srcId="{5BE84BFF-D0D5-4B92-9078-3FAF9445DFAA}" destId="{E15FE2EE-5D4C-406B-B0EA-D9CCB6DC80BA}" srcOrd="5" destOrd="0" presId="urn:microsoft.com/office/officeart/2005/8/layout/chevron2"/>
    <dgm:cxn modelId="{6089BEB8-0631-4AD2-BDC0-E0AC5137FB40}" type="presParOf" srcId="{5BE84BFF-D0D5-4B92-9078-3FAF9445DFAA}" destId="{57DCAFA9-9FF0-4A03-B41B-A226F3C55E38}" srcOrd="6" destOrd="0" presId="urn:microsoft.com/office/officeart/2005/8/layout/chevron2"/>
    <dgm:cxn modelId="{50E05C52-5D9B-4251-8C96-73F48C5F08CA}" type="presParOf" srcId="{57DCAFA9-9FF0-4A03-B41B-A226F3C55E38}" destId="{E726A05E-2B15-4AA3-9970-1C2FC6ECE597}" srcOrd="0" destOrd="0" presId="urn:microsoft.com/office/officeart/2005/8/layout/chevron2"/>
    <dgm:cxn modelId="{FF5A7005-DB3B-4F0D-B71E-74181546A3E8}" type="presParOf" srcId="{57DCAFA9-9FF0-4A03-B41B-A226F3C55E38}" destId="{2CD004F5-723A-46F2-AB88-8AAB3C28CB86}" srcOrd="1" destOrd="0" presId="urn:microsoft.com/office/officeart/2005/8/layout/chevron2"/>
    <dgm:cxn modelId="{8DE21900-BA89-4194-B705-49F05BBFCC36}" type="presParOf" srcId="{5BE84BFF-D0D5-4B92-9078-3FAF9445DFAA}" destId="{4EB36BE1-DAA4-475D-934F-C6C01577B761}" srcOrd="7" destOrd="0" presId="urn:microsoft.com/office/officeart/2005/8/layout/chevron2"/>
    <dgm:cxn modelId="{8820FB5A-68E7-4600-921F-7D0B413CA9EE}" type="presParOf" srcId="{5BE84BFF-D0D5-4B92-9078-3FAF9445DFAA}" destId="{54B625A8-CC3B-45DF-8110-E7501141CCA0}" srcOrd="8" destOrd="0" presId="urn:microsoft.com/office/officeart/2005/8/layout/chevron2"/>
    <dgm:cxn modelId="{6F4853AD-3ABA-4E65-8DBB-58A83960E679}" type="presParOf" srcId="{54B625A8-CC3B-45DF-8110-E7501141CCA0}" destId="{DA4B5813-0CE5-4B6A-BFF0-C870C37C5C55}" srcOrd="0" destOrd="0" presId="urn:microsoft.com/office/officeart/2005/8/layout/chevron2"/>
    <dgm:cxn modelId="{3A39BE09-FBE8-4204-B547-8CBE44373286}" type="presParOf" srcId="{54B625A8-CC3B-45DF-8110-E7501141CCA0}" destId="{A70E399D-B552-4A61-8C02-03BB585E70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C04EE-4570-4875-8733-0BE2DE54701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E1F98B-5A1D-4697-98D7-7E8BBF26744A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一</a:t>
          </a:r>
        </a:p>
      </dgm:t>
    </dgm:pt>
    <dgm:pt modelId="{509E136C-823A-4C0B-A11C-E49A9BD808A8}" type="par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A9B00510-B711-41D8-831D-EF25853D2656}" type="sib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9C8F463A-0942-46BA-A5AE-AC3FE31E894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>
              <a:latin typeface="+mj-ea"/>
              <a:ea typeface="+mj-ea"/>
            </a:rPr>
            <a:t>  目的</a:t>
          </a:r>
        </a:p>
      </dgm:t>
    </dgm:pt>
    <dgm:pt modelId="{E0CC2449-7E23-45F8-907E-F2F103747D0D}" type="par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1D72DF32-5813-458A-B2DC-AD9294A73565}" type="sib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CD327148-98A4-492A-9EB0-79E546A0AF86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二</a:t>
          </a:r>
        </a:p>
      </dgm:t>
    </dgm:pt>
    <dgm:pt modelId="{43EB6025-3096-40C0-B9F5-BE939668CE0C}" type="par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5FDED764-3596-4895-BC47-D7297B486C49}" type="sib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453A76AF-5613-44D1-8014-5DD6162382F5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五</a:t>
          </a:r>
        </a:p>
      </dgm:t>
    </dgm:pt>
    <dgm:pt modelId="{30830651-1201-4259-A595-0AA9D52D180E}" type="par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E4B97544-20B3-46BF-BCD8-CC940C7BE123}" type="sib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6A2B0482-742F-4A99-9E07-DB0BD668467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計畫申請</a:t>
          </a:r>
          <a:endParaRPr lang="zh-TW" altLang="en-US" sz="2200" b="1" dirty="0">
            <a:latin typeface="+mj-ea"/>
            <a:ea typeface="+mj-ea"/>
          </a:endParaRPr>
        </a:p>
      </dgm:t>
    </dgm:pt>
    <dgm:pt modelId="{7C189886-3E99-4891-AA43-23A96B07FDEF}" type="par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70D4880A-F3A7-425A-8EBC-84A420946022}" type="sib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5B435966-EDE6-445F-B566-8B1C371599CA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配套措施</a:t>
          </a:r>
        </a:p>
      </dgm:t>
    </dgm:pt>
    <dgm:pt modelId="{83B2D7F6-64A4-421B-B56E-38C2C396E8E2}" type="par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47B77713-637E-4D71-A2EC-88BEF1980223}" type="sib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EE3AF750-B5AA-4985-8C67-6FADD59E601B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三</a:t>
          </a:r>
        </a:p>
      </dgm:t>
    </dgm:pt>
    <dgm:pt modelId="{B6537051-16BB-4A20-A699-96EC1007E706}" type="par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DF8AEF83-5618-4C2C-8FC6-1DEC630624D7}" type="sib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CC5255FD-774F-4229-A399-D890632BDCC5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計畫審查</a:t>
          </a:r>
          <a:endParaRPr lang="zh-TW" altLang="en-US" sz="2200" b="1" dirty="0">
            <a:latin typeface="+mj-ea"/>
            <a:ea typeface="+mj-ea"/>
          </a:endParaRPr>
        </a:p>
      </dgm:t>
    </dgm:pt>
    <dgm:pt modelId="{6FEFFEA8-7FAC-43D3-A547-A42670C46D43}" type="par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F3B3B996-D7DD-44EE-A325-704F66FC1465}" type="sib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843C79BD-BFA5-4F1B-9EDE-AE6033F6AF38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四</a:t>
          </a:r>
        </a:p>
      </dgm:t>
    </dgm:pt>
    <dgm:pt modelId="{BF3E3CF6-3C06-4D16-97FF-9CB99DDFDBE6}" type="par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42B7696B-F312-4DCB-B672-90364FA4AD13}" type="sib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F774ABAE-88BF-4B12-A116-136B5858AA98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計畫執行</a:t>
          </a:r>
          <a:endParaRPr lang="zh-TW" altLang="en-US" sz="2200" b="1" dirty="0">
            <a:latin typeface="+mj-ea"/>
            <a:ea typeface="+mj-ea"/>
          </a:endParaRPr>
        </a:p>
      </dgm:t>
    </dgm:pt>
    <dgm:pt modelId="{B9867CB5-A3EC-4318-B297-1D85FD51538F}" type="par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9A8215D9-C059-4C16-8A51-F4D1D13E93BB}" type="sib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5BE84BFF-D0D5-4B92-9078-3FAF9445DFAA}" type="pres">
      <dgm:prSet presAssocID="{65EC04EE-4570-4875-8733-0BE2DE5470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B5FA7-BCC3-4C85-8DC8-643E85354A58}" type="pres">
      <dgm:prSet presAssocID="{48E1F98B-5A1D-4697-98D7-7E8BBF26744A}" presName="composite" presStyleCnt="0"/>
      <dgm:spPr/>
    </dgm:pt>
    <dgm:pt modelId="{0F38EF8F-6FDA-41EE-90E9-C407CF516308}" type="pres">
      <dgm:prSet presAssocID="{48E1F98B-5A1D-4697-98D7-7E8BBF26744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21BF6-46D8-49DF-AE01-3B23B82D4F24}" type="pres">
      <dgm:prSet presAssocID="{48E1F98B-5A1D-4697-98D7-7E8BBF26744A}" presName="descendantText" presStyleLbl="alignAcc1" presStyleIdx="0" presStyleCnt="5" custLinFactNeighborX="-143" custLinFactNeighborY="-1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EAD2F-4F31-4850-95E3-38E179BF025A}" type="pres">
      <dgm:prSet presAssocID="{A9B00510-B711-41D8-831D-EF25853D2656}" presName="sp" presStyleCnt="0"/>
      <dgm:spPr/>
    </dgm:pt>
    <dgm:pt modelId="{48D41EF4-17D6-4E3B-8993-686124964A33}" type="pres">
      <dgm:prSet presAssocID="{CD327148-98A4-492A-9EB0-79E546A0AF86}" presName="composite" presStyleCnt="0"/>
      <dgm:spPr/>
    </dgm:pt>
    <dgm:pt modelId="{E6A8667F-8874-4E6E-A773-7C58D8D27E22}" type="pres">
      <dgm:prSet presAssocID="{CD327148-98A4-492A-9EB0-79E546A0AF8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44FAD-57EA-4791-AF88-A712591CD06C}" type="pres">
      <dgm:prSet presAssocID="{CD327148-98A4-492A-9EB0-79E546A0AF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CD71C-55A5-4A25-8344-37925C0B07DF}" type="pres">
      <dgm:prSet presAssocID="{5FDED764-3596-4895-BC47-D7297B486C49}" presName="sp" presStyleCnt="0"/>
      <dgm:spPr/>
    </dgm:pt>
    <dgm:pt modelId="{558119AE-8B68-475C-ADB2-B683E94BE447}" type="pres">
      <dgm:prSet presAssocID="{EE3AF750-B5AA-4985-8C67-6FADD59E601B}" presName="composite" presStyleCnt="0"/>
      <dgm:spPr/>
    </dgm:pt>
    <dgm:pt modelId="{47EF2263-F172-4F48-9B53-0C19E64DA96C}" type="pres">
      <dgm:prSet presAssocID="{EE3AF750-B5AA-4985-8C67-6FADD59E601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4F94-6D05-4883-B9D9-A60C38D2296A}" type="pres">
      <dgm:prSet presAssocID="{EE3AF750-B5AA-4985-8C67-6FADD59E601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FE2EE-5D4C-406B-B0EA-D9CCB6DC80BA}" type="pres">
      <dgm:prSet presAssocID="{DF8AEF83-5618-4C2C-8FC6-1DEC630624D7}" presName="sp" presStyleCnt="0"/>
      <dgm:spPr/>
    </dgm:pt>
    <dgm:pt modelId="{57DCAFA9-9FF0-4A03-B41B-A226F3C55E38}" type="pres">
      <dgm:prSet presAssocID="{843C79BD-BFA5-4F1B-9EDE-AE6033F6AF38}" presName="composite" presStyleCnt="0"/>
      <dgm:spPr/>
    </dgm:pt>
    <dgm:pt modelId="{E726A05E-2B15-4AA3-9970-1C2FC6ECE597}" type="pres">
      <dgm:prSet presAssocID="{843C79BD-BFA5-4F1B-9EDE-AE6033F6AF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004F5-723A-46F2-AB88-8AAB3C28CB86}" type="pres">
      <dgm:prSet presAssocID="{843C79BD-BFA5-4F1B-9EDE-AE6033F6AF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36BE1-DAA4-475D-934F-C6C01577B761}" type="pres">
      <dgm:prSet presAssocID="{42B7696B-F312-4DCB-B672-90364FA4AD13}" presName="sp" presStyleCnt="0"/>
      <dgm:spPr/>
    </dgm:pt>
    <dgm:pt modelId="{54B625A8-CC3B-45DF-8110-E7501141CCA0}" type="pres">
      <dgm:prSet presAssocID="{453A76AF-5613-44D1-8014-5DD6162382F5}" presName="composite" presStyleCnt="0"/>
      <dgm:spPr/>
    </dgm:pt>
    <dgm:pt modelId="{DA4B5813-0CE5-4B6A-BFF0-C870C37C5C55}" type="pres">
      <dgm:prSet presAssocID="{453A76AF-5613-44D1-8014-5DD6162382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E399D-B552-4A61-8C02-03BB585E70F4}" type="pres">
      <dgm:prSet presAssocID="{453A76AF-5613-44D1-8014-5DD6162382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E65E3F-2646-4785-90E8-CB664F12271E}" srcId="{453A76AF-5613-44D1-8014-5DD6162382F5}" destId="{5B435966-EDE6-445F-B566-8B1C371599CA}" srcOrd="0" destOrd="0" parTransId="{83B2D7F6-64A4-421B-B56E-38C2C396E8E2}" sibTransId="{47B77713-637E-4D71-A2EC-88BEF1980223}"/>
    <dgm:cxn modelId="{B4F9153C-9C88-47F3-A970-D810CCA9A87F}" srcId="{843C79BD-BFA5-4F1B-9EDE-AE6033F6AF38}" destId="{F774ABAE-88BF-4B12-A116-136B5858AA98}" srcOrd="0" destOrd="0" parTransId="{B9867CB5-A3EC-4318-B297-1D85FD51538F}" sibTransId="{9A8215D9-C059-4C16-8A51-F4D1D13E93BB}"/>
    <dgm:cxn modelId="{7E32E945-E545-4E8D-BFCF-2C66C511564F}" type="presOf" srcId="{9C8F463A-0942-46BA-A5AE-AC3FE31E8942}" destId="{BD521BF6-46D8-49DF-AE01-3B23B82D4F24}" srcOrd="0" destOrd="0" presId="urn:microsoft.com/office/officeart/2005/8/layout/chevron2"/>
    <dgm:cxn modelId="{6A268401-99C9-4B18-B184-D6086BF82BFF}" type="presOf" srcId="{65EC04EE-4570-4875-8733-0BE2DE547016}" destId="{5BE84BFF-D0D5-4B92-9078-3FAF9445DFAA}" srcOrd="0" destOrd="0" presId="urn:microsoft.com/office/officeart/2005/8/layout/chevron2"/>
    <dgm:cxn modelId="{4EAA4215-CB73-49F2-8E9D-6CBF03723DA0}" srcId="{65EC04EE-4570-4875-8733-0BE2DE547016}" destId="{843C79BD-BFA5-4F1B-9EDE-AE6033F6AF38}" srcOrd="3" destOrd="0" parTransId="{BF3E3CF6-3C06-4D16-97FF-9CB99DDFDBE6}" sibTransId="{42B7696B-F312-4DCB-B672-90364FA4AD13}"/>
    <dgm:cxn modelId="{AF95346A-597B-4893-B78C-1C0DCD4EE998}" srcId="{65EC04EE-4570-4875-8733-0BE2DE547016}" destId="{453A76AF-5613-44D1-8014-5DD6162382F5}" srcOrd="4" destOrd="0" parTransId="{30830651-1201-4259-A595-0AA9D52D180E}" sibTransId="{E4B97544-20B3-46BF-BCD8-CC940C7BE123}"/>
    <dgm:cxn modelId="{1FBD2147-6A69-4DAD-A63A-625173355A26}" type="presOf" srcId="{CC5255FD-774F-4229-A399-D890632BDCC5}" destId="{443C4F94-6D05-4883-B9D9-A60C38D2296A}" srcOrd="0" destOrd="0" presId="urn:microsoft.com/office/officeart/2005/8/layout/chevron2"/>
    <dgm:cxn modelId="{B53B0BEA-253F-477C-BEBD-5CACCFD1CAEF}" srcId="{65EC04EE-4570-4875-8733-0BE2DE547016}" destId="{EE3AF750-B5AA-4985-8C67-6FADD59E601B}" srcOrd="2" destOrd="0" parTransId="{B6537051-16BB-4A20-A699-96EC1007E706}" sibTransId="{DF8AEF83-5618-4C2C-8FC6-1DEC630624D7}"/>
    <dgm:cxn modelId="{860756B6-0A39-45EA-B4F9-1E0A0BF22529}" srcId="{48E1F98B-5A1D-4697-98D7-7E8BBF26744A}" destId="{9C8F463A-0942-46BA-A5AE-AC3FE31E8942}" srcOrd="0" destOrd="0" parTransId="{E0CC2449-7E23-45F8-907E-F2F103747D0D}" sibTransId="{1D72DF32-5813-458A-B2DC-AD9294A73565}"/>
    <dgm:cxn modelId="{5AEF758A-1EB8-42D5-90BF-FE7D0407DBE6}" srcId="{65EC04EE-4570-4875-8733-0BE2DE547016}" destId="{CD327148-98A4-492A-9EB0-79E546A0AF86}" srcOrd="1" destOrd="0" parTransId="{43EB6025-3096-40C0-B9F5-BE939668CE0C}" sibTransId="{5FDED764-3596-4895-BC47-D7297B486C49}"/>
    <dgm:cxn modelId="{2C5668CB-AAC6-4979-BA55-E31C2978ECC7}" srcId="{EE3AF750-B5AA-4985-8C67-6FADD59E601B}" destId="{CC5255FD-774F-4229-A399-D890632BDCC5}" srcOrd="0" destOrd="0" parTransId="{6FEFFEA8-7FAC-43D3-A547-A42670C46D43}" sibTransId="{F3B3B996-D7DD-44EE-A325-704F66FC1465}"/>
    <dgm:cxn modelId="{1B0CDA3C-7A61-4BA4-A21C-B89A5D8D476F}" type="presOf" srcId="{CD327148-98A4-492A-9EB0-79E546A0AF86}" destId="{E6A8667F-8874-4E6E-A773-7C58D8D27E22}" srcOrd="0" destOrd="0" presId="urn:microsoft.com/office/officeart/2005/8/layout/chevron2"/>
    <dgm:cxn modelId="{8D557656-36FA-43E3-8C16-068B66F2BDDB}" type="presOf" srcId="{5B435966-EDE6-445F-B566-8B1C371599CA}" destId="{A70E399D-B552-4A61-8C02-03BB585E70F4}" srcOrd="0" destOrd="0" presId="urn:microsoft.com/office/officeart/2005/8/layout/chevron2"/>
    <dgm:cxn modelId="{4525DFF6-020B-43B4-B34A-9DD74CBD42AB}" srcId="{65EC04EE-4570-4875-8733-0BE2DE547016}" destId="{48E1F98B-5A1D-4697-98D7-7E8BBF26744A}" srcOrd="0" destOrd="0" parTransId="{509E136C-823A-4C0B-A11C-E49A9BD808A8}" sibTransId="{A9B00510-B711-41D8-831D-EF25853D2656}"/>
    <dgm:cxn modelId="{1D60517B-F937-4E50-B095-DAE7FF7CBEF4}" srcId="{CD327148-98A4-492A-9EB0-79E546A0AF86}" destId="{6A2B0482-742F-4A99-9E07-DB0BD668467A}" srcOrd="0" destOrd="0" parTransId="{7C189886-3E99-4891-AA43-23A96B07FDEF}" sibTransId="{70D4880A-F3A7-425A-8EBC-84A420946022}"/>
    <dgm:cxn modelId="{BA4A3FA8-45BE-4E7C-B636-F1F43FEFC1DF}" type="presOf" srcId="{F774ABAE-88BF-4B12-A116-136B5858AA98}" destId="{2CD004F5-723A-46F2-AB88-8AAB3C28CB86}" srcOrd="0" destOrd="0" presId="urn:microsoft.com/office/officeart/2005/8/layout/chevron2"/>
    <dgm:cxn modelId="{A64F8DF1-58E4-415C-BC66-D1E95AAFFC11}" type="presOf" srcId="{EE3AF750-B5AA-4985-8C67-6FADD59E601B}" destId="{47EF2263-F172-4F48-9B53-0C19E64DA96C}" srcOrd="0" destOrd="0" presId="urn:microsoft.com/office/officeart/2005/8/layout/chevron2"/>
    <dgm:cxn modelId="{73511342-BEAF-4205-B9D3-0308DD51B345}" type="presOf" srcId="{48E1F98B-5A1D-4697-98D7-7E8BBF26744A}" destId="{0F38EF8F-6FDA-41EE-90E9-C407CF516308}" srcOrd="0" destOrd="0" presId="urn:microsoft.com/office/officeart/2005/8/layout/chevron2"/>
    <dgm:cxn modelId="{2C368D9D-82FA-4C7B-BCFD-74A968753026}" type="presOf" srcId="{453A76AF-5613-44D1-8014-5DD6162382F5}" destId="{DA4B5813-0CE5-4B6A-BFF0-C870C37C5C55}" srcOrd="0" destOrd="0" presId="urn:microsoft.com/office/officeart/2005/8/layout/chevron2"/>
    <dgm:cxn modelId="{B8EA71E6-C1F9-49C7-AD81-9D7CE5DDDE46}" type="presOf" srcId="{843C79BD-BFA5-4F1B-9EDE-AE6033F6AF38}" destId="{E726A05E-2B15-4AA3-9970-1C2FC6ECE597}" srcOrd="0" destOrd="0" presId="urn:microsoft.com/office/officeart/2005/8/layout/chevron2"/>
    <dgm:cxn modelId="{580D4107-EE31-440C-B460-2FCCB7DE1BD3}" type="presOf" srcId="{6A2B0482-742F-4A99-9E07-DB0BD668467A}" destId="{A7E44FAD-57EA-4791-AF88-A712591CD06C}" srcOrd="0" destOrd="0" presId="urn:microsoft.com/office/officeart/2005/8/layout/chevron2"/>
    <dgm:cxn modelId="{3D6DA826-7F41-48CB-9B0D-1F7DC641AC71}" type="presParOf" srcId="{5BE84BFF-D0D5-4B92-9078-3FAF9445DFAA}" destId="{8CCB5FA7-BCC3-4C85-8DC8-643E85354A58}" srcOrd="0" destOrd="0" presId="urn:microsoft.com/office/officeart/2005/8/layout/chevron2"/>
    <dgm:cxn modelId="{F51CE6B2-02DA-40D4-96C8-3154B6430EBB}" type="presParOf" srcId="{8CCB5FA7-BCC3-4C85-8DC8-643E85354A58}" destId="{0F38EF8F-6FDA-41EE-90E9-C407CF516308}" srcOrd="0" destOrd="0" presId="urn:microsoft.com/office/officeart/2005/8/layout/chevron2"/>
    <dgm:cxn modelId="{713A4623-2F8C-4573-A83C-64197652631C}" type="presParOf" srcId="{8CCB5FA7-BCC3-4C85-8DC8-643E85354A58}" destId="{BD521BF6-46D8-49DF-AE01-3B23B82D4F24}" srcOrd="1" destOrd="0" presId="urn:microsoft.com/office/officeart/2005/8/layout/chevron2"/>
    <dgm:cxn modelId="{2D976281-075C-4C85-A229-FF4230D690AF}" type="presParOf" srcId="{5BE84BFF-D0D5-4B92-9078-3FAF9445DFAA}" destId="{790EAD2F-4F31-4850-95E3-38E179BF025A}" srcOrd="1" destOrd="0" presId="urn:microsoft.com/office/officeart/2005/8/layout/chevron2"/>
    <dgm:cxn modelId="{50596C62-9D08-4F75-A72C-4B18C6007155}" type="presParOf" srcId="{5BE84BFF-D0D5-4B92-9078-3FAF9445DFAA}" destId="{48D41EF4-17D6-4E3B-8993-686124964A33}" srcOrd="2" destOrd="0" presId="urn:microsoft.com/office/officeart/2005/8/layout/chevron2"/>
    <dgm:cxn modelId="{79431B18-2AE6-4230-9CE8-AC283BBD8792}" type="presParOf" srcId="{48D41EF4-17D6-4E3B-8993-686124964A33}" destId="{E6A8667F-8874-4E6E-A773-7C58D8D27E22}" srcOrd="0" destOrd="0" presId="urn:microsoft.com/office/officeart/2005/8/layout/chevron2"/>
    <dgm:cxn modelId="{A375EF22-B681-4CAD-B501-DD6033441FBA}" type="presParOf" srcId="{48D41EF4-17D6-4E3B-8993-686124964A33}" destId="{A7E44FAD-57EA-4791-AF88-A712591CD06C}" srcOrd="1" destOrd="0" presId="urn:microsoft.com/office/officeart/2005/8/layout/chevron2"/>
    <dgm:cxn modelId="{A5501283-A695-4269-A9DF-2FDC595FBDAF}" type="presParOf" srcId="{5BE84BFF-D0D5-4B92-9078-3FAF9445DFAA}" destId="{84ECD71C-55A5-4A25-8344-37925C0B07DF}" srcOrd="3" destOrd="0" presId="urn:microsoft.com/office/officeart/2005/8/layout/chevron2"/>
    <dgm:cxn modelId="{E3B45E4D-80BF-400B-B588-BE74428986C7}" type="presParOf" srcId="{5BE84BFF-D0D5-4B92-9078-3FAF9445DFAA}" destId="{558119AE-8B68-475C-ADB2-B683E94BE447}" srcOrd="4" destOrd="0" presId="urn:microsoft.com/office/officeart/2005/8/layout/chevron2"/>
    <dgm:cxn modelId="{8E9BC351-D5D9-46D5-BEBE-E7D76782347F}" type="presParOf" srcId="{558119AE-8B68-475C-ADB2-B683E94BE447}" destId="{47EF2263-F172-4F48-9B53-0C19E64DA96C}" srcOrd="0" destOrd="0" presId="urn:microsoft.com/office/officeart/2005/8/layout/chevron2"/>
    <dgm:cxn modelId="{D1F32D75-13AC-42CB-8CD9-EC4B596AE609}" type="presParOf" srcId="{558119AE-8B68-475C-ADB2-B683E94BE447}" destId="{443C4F94-6D05-4883-B9D9-A60C38D2296A}" srcOrd="1" destOrd="0" presId="urn:microsoft.com/office/officeart/2005/8/layout/chevron2"/>
    <dgm:cxn modelId="{245B9C31-9480-4C22-AC72-FDA4CFE7C042}" type="presParOf" srcId="{5BE84BFF-D0D5-4B92-9078-3FAF9445DFAA}" destId="{E15FE2EE-5D4C-406B-B0EA-D9CCB6DC80BA}" srcOrd="5" destOrd="0" presId="urn:microsoft.com/office/officeart/2005/8/layout/chevron2"/>
    <dgm:cxn modelId="{046B1A0F-3591-422B-91A9-0AFE115E97C6}" type="presParOf" srcId="{5BE84BFF-D0D5-4B92-9078-3FAF9445DFAA}" destId="{57DCAFA9-9FF0-4A03-B41B-A226F3C55E38}" srcOrd="6" destOrd="0" presId="urn:microsoft.com/office/officeart/2005/8/layout/chevron2"/>
    <dgm:cxn modelId="{6CAB421E-B9E5-4B5B-8037-1FD21988BCC5}" type="presParOf" srcId="{57DCAFA9-9FF0-4A03-B41B-A226F3C55E38}" destId="{E726A05E-2B15-4AA3-9970-1C2FC6ECE597}" srcOrd="0" destOrd="0" presId="urn:microsoft.com/office/officeart/2005/8/layout/chevron2"/>
    <dgm:cxn modelId="{7536CC3A-56DA-4BE5-B1C3-F2078F33C69C}" type="presParOf" srcId="{57DCAFA9-9FF0-4A03-B41B-A226F3C55E38}" destId="{2CD004F5-723A-46F2-AB88-8AAB3C28CB86}" srcOrd="1" destOrd="0" presId="urn:microsoft.com/office/officeart/2005/8/layout/chevron2"/>
    <dgm:cxn modelId="{CE5012C8-196D-4AE8-80AF-34B657C556D2}" type="presParOf" srcId="{5BE84BFF-D0D5-4B92-9078-3FAF9445DFAA}" destId="{4EB36BE1-DAA4-475D-934F-C6C01577B761}" srcOrd="7" destOrd="0" presId="urn:microsoft.com/office/officeart/2005/8/layout/chevron2"/>
    <dgm:cxn modelId="{ADDAFEFE-29B5-4C0D-A36B-9759FB10237E}" type="presParOf" srcId="{5BE84BFF-D0D5-4B92-9078-3FAF9445DFAA}" destId="{54B625A8-CC3B-45DF-8110-E7501141CCA0}" srcOrd="8" destOrd="0" presId="urn:microsoft.com/office/officeart/2005/8/layout/chevron2"/>
    <dgm:cxn modelId="{7E7FFE7E-8F8A-497A-B88E-1FA8D536C441}" type="presParOf" srcId="{54B625A8-CC3B-45DF-8110-E7501141CCA0}" destId="{DA4B5813-0CE5-4B6A-BFF0-C870C37C5C55}" srcOrd="0" destOrd="0" presId="urn:microsoft.com/office/officeart/2005/8/layout/chevron2"/>
    <dgm:cxn modelId="{BB71B17F-DF24-4FFC-B9A0-9B3DF49ABC01}" type="presParOf" srcId="{54B625A8-CC3B-45DF-8110-E7501141CCA0}" destId="{A70E399D-B552-4A61-8C02-03BB585E70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C04EE-4570-4875-8733-0BE2DE54701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E1F98B-5A1D-4697-98D7-7E8BBF26744A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一</a:t>
          </a:r>
        </a:p>
      </dgm:t>
    </dgm:pt>
    <dgm:pt modelId="{509E136C-823A-4C0B-A11C-E49A9BD808A8}" type="par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A9B00510-B711-41D8-831D-EF25853D2656}" type="sib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9C8F463A-0942-46BA-A5AE-AC3FE31E894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>
              <a:latin typeface="+mj-ea"/>
              <a:ea typeface="+mj-ea"/>
            </a:rPr>
            <a:t>  目的</a:t>
          </a:r>
        </a:p>
      </dgm:t>
    </dgm:pt>
    <dgm:pt modelId="{E0CC2449-7E23-45F8-907E-F2F103747D0D}" type="par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1D72DF32-5813-458A-B2DC-AD9294A73565}" type="sib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CD327148-98A4-492A-9EB0-79E546A0AF86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二</a:t>
          </a:r>
        </a:p>
      </dgm:t>
    </dgm:pt>
    <dgm:pt modelId="{43EB6025-3096-40C0-B9F5-BE939668CE0C}" type="par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5FDED764-3596-4895-BC47-D7297B486C49}" type="sib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453A76AF-5613-44D1-8014-5DD6162382F5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五</a:t>
          </a:r>
        </a:p>
      </dgm:t>
    </dgm:pt>
    <dgm:pt modelId="{30830651-1201-4259-A595-0AA9D52D180E}" type="par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E4B97544-20B3-46BF-BCD8-CC940C7BE123}" type="sib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6A2B0482-742F-4A99-9E07-DB0BD668467A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青年體驗學習內容</a:t>
          </a:r>
        </a:p>
      </dgm:t>
    </dgm:pt>
    <dgm:pt modelId="{7C189886-3E99-4891-AA43-23A96B07FDEF}" type="par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70D4880A-F3A7-425A-8EBC-84A420946022}" type="sib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5B435966-EDE6-445F-B566-8B1C371599C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審查作業</a:t>
          </a:r>
          <a:endParaRPr lang="zh-TW" altLang="en-US" sz="2200" b="1" dirty="0">
            <a:latin typeface="+mj-ea"/>
            <a:ea typeface="+mj-ea"/>
          </a:endParaRPr>
        </a:p>
      </dgm:t>
    </dgm:pt>
    <dgm:pt modelId="{83B2D7F6-64A4-421B-B56E-38C2C396E8E2}" type="par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47B77713-637E-4D71-A2EC-88BEF1980223}" type="sib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EE3AF750-B5AA-4985-8C67-6FADD59E601B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三</a:t>
          </a:r>
        </a:p>
      </dgm:t>
    </dgm:pt>
    <dgm:pt modelId="{B6537051-16BB-4A20-A699-96EC1007E706}" type="par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DF8AEF83-5618-4C2C-8FC6-1DEC630624D7}" type="sib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CC5255FD-774F-4229-A399-D890632BDCC5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申請流程</a:t>
          </a:r>
        </a:p>
      </dgm:t>
    </dgm:pt>
    <dgm:pt modelId="{6FEFFEA8-7FAC-43D3-A547-A42670C46D43}" type="par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F3B3B996-D7DD-44EE-A325-704F66FC1465}" type="sib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843C79BD-BFA5-4F1B-9EDE-AE6033F6AF38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四</a:t>
          </a:r>
        </a:p>
      </dgm:t>
    </dgm:pt>
    <dgm:pt modelId="{BF3E3CF6-3C06-4D16-97FF-9CB99DDFDBE6}" type="par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42B7696B-F312-4DCB-B672-90364FA4AD13}" type="sib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F774ABAE-88BF-4B12-A116-136B5858AA98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企劃書格式</a:t>
          </a:r>
          <a:endParaRPr lang="zh-TW" altLang="en-US" sz="2200" b="1" dirty="0">
            <a:latin typeface="+mj-ea"/>
            <a:ea typeface="+mj-ea"/>
          </a:endParaRPr>
        </a:p>
      </dgm:t>
    </dgm:pt>
    <dgm:pt modelId="{B9867CB5-A3EC-4318-B297-1D85FD51538F}" type="par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9A8215D9-C059-4C16-8A51-F4D1D13E93BB}" type="sib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5BE84BFF-D0D5-4B92-9078-3FAF9445DFAA}" type="pres">
      <dgm:prSet presAssocID="{65EC04EE-4570-4875-8733-0BE2DE5470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B5FA7-BCC3-4C85-8DC8-643E85354A58}" type="pres">
      <dgm:prSet presAssocID="{48E1F98B-5A1D-4697-98D7-7E8BBF26744A}" presName="composite" presStyleCnt="0"/>
      <dgm:spPr/>
    </dgm:pt>
    <dgm:pt modelId="{0F38EF8F-6FDA-41EE-90E9-C407CF516308}" type="pres">
      <dgm:prSet presAssocID="{48E1F98B-5A1D-4697-98D7-7E8BBF26744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21BF6-46D8-49DF-AE01-3B23B82D4F24}" type="pres">
      <dgm:prSet presAssocID="{48E1F98B-5A1D-4697-98D7-7E8BBF26744A}" presName="descendantText" presStyleLbl="alignAcc1" presStyleIdx="0" presStyleCnt="5" custLinFactNeighborX="-143" custLinFactNeighborY="-1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EAD2F-4F31-4850-95E3-38E179BF025A}" type="pres">
      <dgm:prSet presAssocID="{A9B00510-B711-41D8-831D-EF25853D2656}" presName="sp" presStyleCnt="0"/>
      <dgm:spPr/>
    </dgm:pt>
    <dgm:pt modelId="{48D41EF4-17D6-4E3B-8993-686124964A33}" type="pres">
      <dgm:prSet presAssocID="{CD327148-98A4-492A-9EB0-79E546A0AF86}" presName="composite" presStyleCnt="0"/>
      <dgm:spPr/>
    </dgm:pt>
    <dgm:pt modelId="{E6A8667F-8874-4E6E-A773-7C58D8D27E22}" type="pres">
      <dgm:prSet presAssocID="{CD327148-98A4-492A-9EB0-79E546A0AF8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44FAD-57EA-4791-AF88-A712591CD06C}" type="pres">
      <dgm:prSet presAssocID="{CD327148-98A4-492A-9EB0-79E546A0AF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CD71C-55A5-4A25-8344-37925C0B07DF}" type="pres">
      <dgm:prSet presAssocID="{5FDED764-3596-4895-BC47-D7297B486C49}" presName="sp" presStyleCnt="0"/>
      <dgm:spPr/>
    </dgm:pt>
    <dgm:pt modelId="{558119AE-8B68-475C-ADB2-B683E94BE447}" type="pres">
      <dgm:prSet presAssocID="{EE3AF750-B5AA-4985-8C67-6FADD59E601B}" presName="composite" presStyleCnt="0"/>
      <dgm:spPr/>
    </dgm:pt>
    <dgm:pt modelId="{47EF2263-F172-4F48-9B53-0C19E64DA96C}" type="pres">
      <dgm:prSet presAssocID="{EE3AF750-B5AA-4985-8C67-6FADD59E601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4F94-6D05-4883-B9D9-A60C38D2296A}" type="pres">
      <dgm:prSet presAssocID="{EE3AF750-B5AA-4985-8C67-6FADD59E601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FE2EE-5D4C-406B-B0EA-D9CCB6DC80BA}" type="pres">
      <dgm:prSet presAssocID="{DF8AEF83-5618-4C2C-8FC6-1DEC630624D7}" presName="sp" presStyleCnt="0"/>
      <dgm:spPr/>
    </dgm:pt>
    <dgm:pt modelId="{57DCAFA9-9FF0-4A03-B41B-A226F3C55E38}" type="pres">
      <dgm:prSet presAssocID="{843C79BD-BFA5-4F1B-9EDE-AE6033F6AF38}" presName="composite" presStyleCnt="0"/>
      <dgm:spPr/>
    </dgm:pt>
    <dgm:pt modelId="{E726A05E-2B15-4AA3-9970-1C2FC6ECE597}" type="pres">
      <dgm:prSet presAssocID="{843C79BD-BFA5-4F1B-9EDE-AE6033F6AF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004F5-723A-46F2-AB88-8AAB3C28CB86}" type="pres">
      <dgm:prSet presAssocID="{843C79BD-BFA5-4F1B-9EDE-AE6033F6AF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36BE1-DAA4-475D-934F-C6C01577B761}" type="pres">
      <dgm:prSet presAssocID="{42B7696B-F312-4DCB-B672-90364FA4AD13}" presName="sp" presStyleCnt="0"/>
      <dgm:spPr/>
    </dgm:pt>
    <dgm:pt modelId="{54B625A8-CC3B-45DF-8110-E7501141CCA0}" type="pres">
      <dgm:prSet presAssocID="{453A76AF-5613-44D1-8014-5DD6162382F5}" presName="composite" presStyleCnt="0"/>
      <dgm:spPr/>
    </dgm:pt>
    <dgm:pt modelId="{DA4B5813-0CE5-4B6A-BFF0-C870C37C5C55}" type="pres">
      <dgm:prSet presAssocID="{453A76AF-5613-44D1-8014-5DD6162382F5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E399D-B552-4A61-8C02-03BB585E70F4}" type="pres">
      <dgm:prSet presAssocID="{453A76AF-5613-44D1-8014-5DD6162382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D04750-0F01-4728-A542-00BFB1C378B9}" type="presOf" srcId="{CD327148-98A4-492A-9EB0-79E546A0AF86}" destId="{E6A8667F-8874-4E6E-A773-7C58D8D27E22}" srcOrd="0" destOrd="0" presId="urn:microsoft.com/office/officeart/2005/8/layout/chevron2"/>
    <dgm:cxn modelId="{B4F9153C-9C88-47F3-A970-D810CCA9A87F}" srcId="{843C79BD-BFA5-4F1B-9EDE-AE6033F6AF38}" destId="{F774ABAE-88BF-4B12-A116-136B5858AA98}" srcOrd="0" destOrd="0" parTransId="{B9867CB5-A3EC-4318-B297-1D85FD51538F}" sibTransId="{9A8215D9-C059-4C16-8A51-F4D1D13E93BB}"/>
    <dgm:cxn modelId="{9271BAC2-7E81-4830-94EE-AE0F7319ADED}" type="presOf" srcId="{F774ABAE-88BF-4B12-A116-136B5858AA98}" destId="{2CD004F5-723A-46F2-AB88-8AAB3C28CB86}" srcOrd="0" destOrd="0" presId="urn:microsoft.com/office/officeart/2005/8/layout/chevron2"/>
    <dgm:cxn modelId="{5AEF758A-1EB8-42D5-90BF-FE7D0407DBE6}" srcId="{65EC04EE-4570-4875-8733-0BE2DE547016}" destId="{CD327148-98A4-492A-9EB0-79E546A0AF86}" srcOrd="1" destOrd="0" parTransId="{43EB6025-3096-40C0-B9F5-BE939668CE0C}" sibTransId="{5FDED764-3596-4895-BC47-D7297B486C49}"/>
    <dgm:cxn modelId="{674AF72C-0EC7-496D-B67D-C353856E8969}" type="presOf" srcId="{6A2B0482-742F-4A99-9E07-DB0BD668467A}" destId="{A7E44FAD-57EA-4791-AF88-A712591CD06C}" srcOrd="0" destOrd="0" presId="urn:microsoft.com/office/officeart/2005/8/layout/chevron2"/>
    <dgm:cxn modelId="{F240945F-53FA-414F-AD3B-C793AE1C5747}" type="presOf" srcId="{453A76AF-5613-44D1-8014-5DD6162382F5}" destId="{DA4B5813-0CE5-4B6A-BFF0-C870C37C5C55}" srcOrd="0" destOrd="0" presId="urn:microsoft.com/office/officeart/2005/8/layout/chevron2"/>
    <dgm:cxn modelId="{E8E65E3F-2646-4785-90E8-CB664F12271E}" srcId="{453A76AF-5613-44D1-8014-5DD6162382F5}" destId="{5B435966-EDE6-445F-B566-8B1C371599CA}" srcOrd="0" destOrd="0" parTransId="{83B2D7F6-64A4-421B-B56E-38C2C396E8E2}" sibTransId="{47B77713-637E-4D71-A2EC-88BEF1980223}"/>
    <dgm:cxn modelId="{AA239B53-D500-4A24-AE41-118CA202C4D4}" type="presOf" srcId="{5B435966-EDE6-445F-B566-8B1C371599CA}" destId="{A70E399D-B552-4A61-8C02-03BB585E70F4}" srcOrd="0" destOrd="0" presId="urn:microsoft.com/office/officeart/2005/8/layout/chevron2"/>
    <dgm:cxn modelId="{AF95346A-597B-4893-B78C-1C0DCD4EE998}" srcId="{65EC04EE-4570-4875-8733-0BE2DE547016}" destId="{453A76AF-5613-44D1-8014-5DD6162382F5}" srcOrd="4" destOrd="0" parTransId="{30830651-1201-4259-A595-0AA9D52D180E}" sibTransId="{E4B97544-20B3-46BF-BCD8-CC940C7BE123}"/>
    <dgm:cxn modelId="{24BA9753-C356-40A7-A6B6-68432CA760B7}" type="presOf" srcId="{843C79BD-BFA5-4F1B-9EDE-AE6033F6AF38}" destId="{E726A05E-2B15-4AA3-9970-1C2FC6ECE597}" srcOrd="0" destOrd="0" presId="urn:microsoft.com/office/officeart/2005/8/layout/chevron2"/>
    <dgm:cxn modelId="{58D523A1-A33C-4BCD-9207-BB0F06CB8699}" type="presOf" srcId="{48E1F98B-5A1D-4697-98D7-7E8BBF26744A}" destId="{0F38EF8F-6FDA-41EE-90E9-C407CF516308}" srcOrd="0" destOrd="0" presId="urn:microsoft.com/office/officeart/2005/8/layout/chevron2"/>
    <dgm:cxn modelId="{1D60517B-F937-4E50-B095-DAE7FF7CBEF4}" srcId="{CD327148-98A4-492A-9EB0-79E546A0AF86}" destId="{6A2B0482-742F-4A99-9E07-DB0BD668467A}" srcOrd="0" destOrd="0" parTransId="{7C189886-3E99-4891-AA43-23A96B07FDEF}" sibTransId="{70D4880A-F3A7-425A-8EBC-84A420946022}"/>
    <dgm:cxn modelId="{B059BD7F-4BF9-4EAA-8C89-C9FECD972911}" type="presOf" srcId="{65EC04EE-4570-4875-8733-0BE2DE547016}" destId="{5BE84BFF-D0D5-4B92-9078-3FAF9445DFAA}" srcOrd="0" destOrd="0" presId="urn:microsoft.com/office/officeart/2005/8/layout/chevron2"/>
    <dgm:cxn modelId="{2C5668CB-AAC6-4979-BA55-E31C2978ECC7}" srcId="{EE3AF750-B5AA-4985-8C67-6FADD59E601B}" destId="{CC5255FD-774F-4229-A399-D890632BDCC5}" srcOrd="0" destOrd="0" parTransId="{6FEFFEA8-7FAC-43D3-A547-A42670C46D43}" sibTransId="{F3B3B996-D7DD-44EE-A325-704F66FC1465}"/>
    <dgm:cxn modelId="{4EAA4215-CB73-49F2-8E9D-6CBF03723DA0}" srcId="{65EC04EE-4570-4875-8733-0BE2DE547016}" destId="{843C79BD-BFA5-4F1B-9EDE-AE6033F6AF38}" srcOrd="3" destOrd="0" parTransId="{BF3E3CF6-3C06-4D16-97FF-9CB99DDFDBE6}" sibTransId="{42B7696B-F312-4DCB-B672-90364FA4AD13}"/>
    <dgm:cxn modelId="{3C1AFA5A-40A8-4FFA-BAB0-37A25C0B7CA5}" type="presOf" srcId="{CC5255FD-774F-4229-A399-D890632BDCC5}" destId="{443C4F94-6D05-4883-B9D9-A60C38D2296A}" srcOrd="0" destOrd="0" presId="urn:microsoft.com/office/officeart/2005/8/layout/chevron2"/>
    <dgm:cxn modelId="{B53B0BEA-253F-477C-BEBD-5CACCFD1CAEF}" srcId="{65EC04EE-4570-4875-8733-0BE2DE547016}" destId="{EE3AF750-B5AA-4985-8C67-6FADD59E601B}" srcOrd="2" destOrd="0" parTransId="{B6537051-16BB-4A20-A699-96EC1007E706}" sibTransId="{DF8AEF83-5618-4C2C-8FC6-1DEC630624D7}"/>
    <dgm:cxn modelId="{501F223C-A70C-49B2-B478-EE6994325FB5}" type="presOf" srcId="{9C8F463A-0942-46BA-A5AE-AC3FE31E8942}" destId="{BD521BF6-46D8-49DF-AE01-3B23B82D4F24}" srcOrd="0" destOrd="0" presId="urn:microsoft.com/office/officeart/2005/8/layout/chevron2"/>
    <dgm:cxn modelId="{3BFBCD02-1D63-4310-881D-CAD6CF055258}" type="presOf" srcId="{EE3AF750-B5AA-4985-8C67-6FADD59E601B}" destId="{47EF2263-F172-4F48-9B53-0C19E64DA96C}" srcOrd="0" destOrd="0" presId="urn:microsoft.com/office/officeart/2005/8/layout/chevron2"/>
    <dgm:cxn modelId="{4525DFF6-020B-43B4-B34A-9DD74CBD42AB}" srcId="{65EC04EE-4570-4875-8733-0BE2DE547016}" destId="{48E1F98B-5A1D-4697-98D7-7E8BBF26744A}" srcOrd="0" destOrd="0" parTransId="{509E136C-823A-4C0B-A11C-E49A9BD808A8}" sibTransId="{A9B00510-B711-41D8-831D-EF25853D2656}"/>
    <dgm:cxn modelId="{860756B6-0A39-45EA-B4F9-1E0A0BF22529}" srcId="{48E1F98B-5A1D-4697-98D7-7E8BBF26744A}" destId="{9C8F463A-0942-46BA-A5AE-AC3FE31E8942}" srcOrd="0" destOrd="0" parTransId="{E0CC2449-7E23-45F8-907E-F2F103747D0D}" sibTransId="{1D72DF32-5813-458A-B2DC-AD9294A73565}"/>
    <dgm:cxn modelId="{0818C37A-8878-4F2C-B696-1D2445485E44}" type="presParOf" srcId="{5BE84BFF-D0D5-4B92-9078-3FAF9445DFAA}" destId="{8CCB5FA7-BCC3-4C85-8DC8-643E85354A58}" srcOrd="0" destOrd="0" presId="urn:microsoft.com/office/officeart/2005/8/layout/chevron2"/>
    <dgm:cxn modelId="{C3A95C1F-37B4-4B3A-88EB-49AC4DA0124F}" type="presParOf" srcId="{8CCB5FA7-BCC3-4C85-8DC8-643E85354A58}" destId="{0F38EF8F-6FDA-41EE-90E9-C407CF516308}" srcOrd="0" destOrd="0" presId="urn:microsoft.com/office/officeart/2005/8/layout/chevron2"/>
    <dgm:cxn modelId="{9A3974A1-B194-4ADE-B8CC-62EB7D26557D}" type="presParOf" srcId="{8CCB5FA7-BCC3-4C85-8DC8-643E85354A58}" destId="{BD521BF6-46D8-49DF-AE01-3B23B82D4F24}" srcOrd="1" destOrd="0" presId="urn:microsoft.com/office/officeart/2005/8/layout/chevron2"/>
    <dgm:cxn modelId="{FE2419FC-D374-4505-A755-2AA32A598ACC}" type="presParOf" srcId="{5BE84BFF-D0D5-4B92-9078-3FAF9445DFAA}" destId="{790EAD2F-4F31-4850-95E3-38E179BF025A}" srcOrd="1" destOrd="0" presId="urn:microsoft.com/office/officeart/2005/8/layout/chevron2"/>
    <dgm:cxn modelId="{295D3391-E769-4399-A477-324E39E56D2A}" type="presParOf" srcId="{5BE84BFF-D0D5-4B92-9078-3FAF9445DFAA}" destId="{48D41EF4-17D6-4E3B-8993-686124964A33}" srcOrd="2" destOrd="0" presId="urn:microsoft.com/office/officeart/2005/8/layout/chevron2"/>
    <dgm:cxn modelId="{BB44D978-62FB-4BB8-AAAA-CE45046BEB1E}" type="presParOf" srcId="{48D41EF4-17D6-4E3B-8993-686124964A33}" destId="{E6A8667F-8874-4E6E-A773-7C58D8D27E22}" srcOrd="0" destOrd="0" presId="urn:microsoft.com/office/officeart/2005/8/layout/chevron2"/>
    <dgm:cxn modelId="{11FF1232-FDC4-44F5-B346-1C305AF55C72}" type="presParOf" srcId="{48D41EF4-17D6-4E3B-8993-686124964A33}" destId="{A7E44FAD-57EA-4791-AF88-A712591CD06C}" srcOrd="1" destOrd="0" presId="urn:microsoft.com/office/officeart/2005/8/layout/chevron2"/>
    <dgm:cxn modelId="{2BFE0220-B2EC-467F-ADEA-682B38AC57D7}" type="presParOf" srcId="{5BE84BFF-D0D5-4B92-9078-3FAF9445DFAA}" destId="{84ECD71C-55A5-4A25-8344-37925C0B07DF}" srcOrd="3" destOrd="0" presId="urn:microsoft.com/office/officeart/2005/8/layout/chevron2"/>
    <dgm:cxn modelId="{D468448B-EFE2-45D2-B33D-32DFF7344FE7}" type="presParOf" srcId="{5BE84BFF-D0D5-4B92-9078-3FAF9445DFAA}" destId="{558119AE-8B68-475C-ADB2-B683E94BE447}" srcOrd="4" destOrd="0" presId="urn:microsoft.com/office/officeart/2005/8/layout/chevron2"/>
    <dgm:cxn modelId="{FBFEE2FD-D1BF-4BC1-8BE1-15B6198ACC31}" type="presParOf" srcId="{558119AE-8B68-475C-ADB2-B683E94BE447}" destId="{47EF2263-F172-4F48-9B53-0C19E64DA96C}" srcOrd="0" destOrd="0" presId="urn:microsoft.com/office/officeart/2005/8/layout/chevron2"/>
    <dgm:cxn modelId="{BF20A741-CA1A-4362-B592-736030695C56}" type="presParOf" srcId="{558119AE-8B68-475C-ADB2-B683E94BE447}" destId="{443C4F94-6D05-4883-B9D9-A60C38D2296A}" srcOrd="1" destOrd="0" presId="urn:microsoft.com/office/officeart/2005/8/layout/chevron2"/>
    <dgm:cxn modelId="{9BA24F7E-1A0F-4ABB-9C43-05DF1AB72443}" type="presParOf" srcId="{5BE84BFF-D0D5-4B92-9078-3FAF9445DFAA}" destId="{E15FE2EE-5D4C-406B-B0EA-D9CCB6DC80BA}" srcOrd="5" destOrd="0" presId="urn:microsoft.com/office/officeart/2005/8/layout/chevron2"/>
    <dgm:cxn modelId="{D0F8BC93-8EBB-4588-AA39-EB88E65F97CD}" type="presParOf" srcId="{5BE84BFF-D0D5-4B92-9078-3FAF9445DFAA}" destId="{57DCAFA9-9FF0-4A03-B41B-A226F3C55E38}" srcOrd="6" destOrd="0" presId="urn:microsoft.com/office/officeart/2005/8/layout/chevron2"/>
    <dgm:cxn modelId="{C729C0CC-F0B3-4EF3-B0A7-C82C325EF582}" type="presParOf" srcId="{57DCAFA9-9FF0-4A03-B41B-A226F3C55E38}" destId="{E726A05E-2B15-4AA3-9970-1C2FC6ECE597}" srcOrd="0" destOrd="0" presId="urn:microsoft.com/office/officeart/2005/8/layout/chevron2"/>
    <dgm:cxn modelId="{7DC2C953-31DB-4370-8259-52690064E0AC}" type="presParOf" srcId="{57DCAFA9-9FF0-4A03-B41B-A226F3C55E38}" destId="{2CD004F5-723A-46F2-AB88-8AAB3C28CB86}" srcOrd="1" destOrd="0" presId="urn:microsoft.com/office/officeart/2005/8/layout/chevron2"/>
    <dgm:cxn modelId="{193DA4F7-A7DC-4497-A57A-05B660DF13D8}" type="presParOf" srcId="{5BE84BFF-D0D5-4B92-9078-3FAF9445DFAA}" destId="{4EB36BE1-DAA4-475D-934F-C6C01577B761}" srcOrd="7" destOrd="0" presId="urn:microsoft.com/office/officeart/2005/8/layout/chevron2"/>
    <dgm:cxn modelId="{3B05A138-740A-4510-AD57-3894DECEC5CF}" type="presParOf" srcId="{5BE84BFF-D0D5-4B92-9078-3FAF9445DFAA}" destId="{54B625A8-CC3B-45DF-8110-E7501141CCA0}" srcOrd="8" destOrd="0" presId="urn:microsoft.com/office/officeart/2005/8/layout/chevron2"/>
    <dgm:cxn modelId="{8BDBAD0C-C853-4B62-8FA2-B5C1E48890D7}" type="presParOf" srcId="{54B625A8-CC3B-45DF-8110-E7501141CCA0}" destId="{DA4B5813-0CE5-4B6A-BFF0-C870C37C5C55}" srcOrd="0" destOrd="0" presId="urn:microsoft.com/office/officeart/2005/8/layout/chevron2"/>
    <dgm:cxn modelId="{37FC5BA5-887B-49DC-8048-A9597BD3BD29}" type="presParOf" srcId="{54B625A8-CC3B-45DF-8110-E7501141CCA0}" destId="{A70E399D-B552-4A61-8C02-03BB585E70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D9703-4F52-408D-A94E-E3FC7E576D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4E9D2A-1156-4F6D-8860-2DDBAD9EB19A}">
      <dgm:prSet phldrT="[文字]" custT="1"/>
      <dgm:spPr>
        <a:solidFill>
          <a:srgbClr val="009900"/>
        </a:solidFill>
      </dgm:spPr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</a:rPr>
            <a:t>提供高中職應屆畢業生除</a:t>
          </a:r>
          <a:r>
            <a:rPr lang="zh-TW" altLang="en-US" sz="1800" b="1" u="none" dirty="0">
              <a:latin typeface="微軟正黑體" panose="020B0604030504040204" pitchFamily="34" charset="-120"/>
            </a:rPr>
            <a:t>升學以外的選擇</a:t>
          </a:r>
          <a:endParaRPr lang="zh-TW" altLang="en-US" sz="1800" b="1" dirty="0"/>
        </a:p>
      </dgm:t>
    </dgm:pt>
    <dgm:pt modelId="{2B80A7FC-E14A-41EE-B278-FE4F1EDF96B9}" type="par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0552014F-47B4-40A2-A9DA-9979870C5A37}" type="sib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DE338128-86E3-4F26-A62F-DB62D527F428}">
      <dgm:prSet phldrT="[文字]" custT="1"/>
      <dgm:spPr>
        <a:solidFill>
          <a:srgbClr val="FF6699"/>
        </a:solidFill>
      </dgm:spPr>
      <dgm:t>
        <a:bodyPr/>
        <a:lstStyle/>
        <a:p>
          <a:r>
            <a:rPr lang="zh-TW" altLang="en-US" sz="1500" b="1" dirty="0">
              <a:latin typeface="微軟正黑體" panose="020B0604030504040204" pitchFamily="34" charset="-120"/>
            </a:rPr>
            <a:t>透過「自己提企劃」，訓練生涯規劃能力，拓展多元之生活體驗學習面向，運用體驗學習期間探索自我及生涯，以發展未來生涯方向，提升多元競爭能力</a:t>
          </a:r>
          <a:endParaRPr lang="zh-TW" altLang="en-US" sz="1500" dirty="0"/>
        </a:p>
      </dgm:t>
    </dgm:pt>
    <dgm:pt modelId="{B7FC3C95-BA0F-4881-B1AB-BE5D1D53ADEE}" type="parTrans" cxnId="{2594DD6B-DFEB-42D7-B443-0FE8B38789FE}">
      <dgm:prSet/>
      <dgm:spPr/>
      <dgm:t>
        <a:bodyPr/>
        <a:lstStyle/>
        <a:p>
          <a:endParaRPr lang="zh-TW" altLang="en-US"/>
        </a:p>
      </dgm:t>
    </dgm:pt>
    <dgm:pt modelId="{863225FC-C83F-4D57-A32D-BE8521F1C758}" type="sibTrans" cxnId="{2594DD6B-DFEB-42D7-B443-0FE8B38789FE}">
      <dgm:prSet/>
      <dgm:spPr/>
      <dgm:t>
        <a:bodyPr/>
        <a:lstStyle/>
        <a:p>
          <a:endParaRPr lang="zh-TW" altLang="en-US"/>
        </a:p>
      </dgm:t>
    </dgm:pt>
    <dgm:pt modelId="{13BD78EB-9B16-4DF6-804B-367BCE6DD615}" type="pres">
      <dgm:prSet presAssocID="{3BCD9703-4F52-408D-A94E-E3FC7E576D1A}" presName="CompostProcess" presStyleCnt="0">
        <dgm:presLayoutVars>
          <dgm:dir/>
          <dgm:resizeHandles val="exact"/>
        </dgm:presLayoutVars>
      </dgm:prSet>
      <dgm:spPr/>
    </dgm:pt>
    <dgm:pt modelId="{448AECD9-79C5-462A-BB5E-526ACC1FA7ED}" type="pres">
      <dgm:prSet presAssocID="{3BCD9703-4F52-408D-A94E-E3FC7E576D1A}" presName="arrow" presStyleLbl="bgShp" presStyleIdx="0" presStyleCnt="1"/>
      <dgm:spPr/>
    </dgm:pt>
    <dgm:pt modelId="{A9DDB9BE-EAE5-4FD7-A90D-22EACFFD8068}" type="pres">
      <dgm:prSet presAssocID="{3BCD9703-4F52-408D-A94E-E3FC7E576D1A}" presName="linearProcess" presStyleCnt="0"/>
      <dgm:spPr/>
    </dgm:pt>
    <dgm:pt modelId="{9D49F46E-6410-4271-BB16-C950D2003CD1}" type="pres">
      <dgm:prSet presAssocID="{024E9D2A-1156-4F6D-8860-2DDBAD9EB19A}" presName="textNode" presStyleLbl="node1" presStyleIdx="0" presStyleCnt="2" custScaleX="70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B5054-66D2-4C1F-89F1-49E7C7403FA2}" type="pres">
      <dgm:prSet presAssocID="{0552014F-47B4-40A2-A9DA-9979870C5A37}" presName="sibTrans" presStyleCnt="0"/>
      <dgm:spPr/>
    </dgm:pt>
    <dgm:pt modelId="{78E0E41D-AB1C-4D0E-870A-9646CDABBD0A}" type="pres">
      <dgm:prSet presAssocID="{DE338128-86E3-4F26-A62F-DB62D527F428}" presName="textNode" presStyleLbl="node1" presStyleIdx="1" presStyleCnt="2" custScaleX="1064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94DD6B-DFEB-42D7-B443-0FE8B38789FE}" srcId="{3BCD9703-4F52-408D-A94E-E3FC7E576D1A}" destId="{DE338128-86E3-4F26-A62F-DB62D527F428}" srcOrd="1" destOrd="0" parTransId="{B7FC3C95-BA0F-4881-B1AB-BE5D1D53ADEE}" sibTransId="{863225FC-C83F-4D57-A32D-BE8521F1C758}"/>
    <dgm:cxn modelId="{DBCE23A9-AC0C-4315-ABAC-8B0E194563FD}" type="presOf" srcId="{3BCD9703-4F52-408D-A94E-E3FC7E576D1A}" destId="{13BD78EB-9B16-4DF6-804B-367BCE6DD615}" srcOrd="0" destOrd="0" presId="urn:microsoft.com/office/officeart/2005/8/layout/hProcess9"/>
    <dgm:cxn modelId="{3C2EBD76-2C56-4053-93A2-189F0ACCDCE8}" type="presOf" srcId="{DE338128-86E3-4F26-A62F-DB62D527F428}" destId="{78E0E41D-AB1C-4D0E-870A-9646CDABBD0A}" srcOrd="0" destOrd="0" presId="urn:microsoft.com/office/officeart/2005/8/layout/hProcess9"/>
    <dgm:cxn modelId="{9C9F0585-F99C-4A02-BFCA-4DC50F90B861}" type="presOf" srcId="{024E9D2A-1156-4F6D-8860-2DDBAD9EB19A}" destId="{9D49F46E-6410-4271-BB16-C950D2003CD1}" srcOrd="0" destOrd="0" presId="urn:microsoft.com/office/officeart/2005/8/layout/hProcess9"/>
    <dgm:cxn modelId="{33A31753-1CB6-487C-8DDF-E296404738F3}" srcId="{3BCD9703-4F52-408D-A94E-E3FC7E576D1A}" destId="{024E9D2A-1156-4F6D-8860-2DDBAD9EB19A}" srcOrd="0" destOrd="0" parTransId="{2B80A7FC-E14A-41EE-B278-FE4F1EDF96B9}" sibTransId="{0552014F-47B4-40A2-A9DA-9979870C5A37}"/>
    <dgm:cxn modelId="{B83BB326-4A5D-4C4A-AA4B-BC4FBE7098E8}" type="presParOf" srcId="{13BD78EB-9B16-4DF6-804B-367BCE6DD615}" destId="{448AECD9-79C5-462A-BB5E-526ACC1FA7ED}" srcOrd="0" destOrd="0" presId="urn:microsoft.com/office/officeart/2005/8/layout/hProcess9"/>
    <dgm:cxn modelId="{1C1A9222-B56D-4DCD-B12C-38B779738681}" type="presParOf" srcId="{13BD78EB-9B16-4DF6-804B-367BCE6DD615}" destId="{A9DDB9BE-EAE5-4FD7-A90D-22EACFFD8068}" srcOrd="1" destOrd="0" presId="urn:microsoft.com/office/officeart/2005/8/layout/hProcess9"/>
    <dgm:cxn modelId="{B31ADFBD-F65A-46A5-A403-BD2075F1240F}" type="presParOf" srcId="{A9DDB9BE-EAE5-4FD7-A90D-22EACFFD8068}" destId="{9D49F46E-6410-4271-BB16-C950D2003CD1}" srcOrd="0" destOrd="0" presId="urn:microsoft.com/office/officeart/2005/8/layout/hProcess9"/>
    <dgm:cxn modelId="{39086FEF-498B-48C7-AE2D-929D7D7DC3C9}" type="presParOf" srcId="{A9DDB9BE-EAE5-4FD7-A90D-22EACFFD8068}" destId="{EDFB5054-66D2-4C1F-89F1-49E7C7403FA2}" srcOrd="1" destOrd="0" presId="urn:microsoft.com/office/officeart/2005/8/layout/hProcess9"/>
    <dgm:cxn modelId="{E56F02C9-A6C3-4FCE-A524-A8DDD7A56ABE}" type="presParOf" srcId="{A9DDB9BE-EAE5-4FD7-A90D-22EACFFD8068}" destId="{78E0E41D-AB1C-4D0E-870A-9646CDABBD0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E1C51-E049-4494-9723-1FE21C68E130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B50116A-2077-40F9-BA5A-F59186E2970E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+mj-ea"/>
              <a:ea typeface="+mj-ea"/>
            </a:rPr>
            <a:t>第一階段企劃審查</a:t>
          </a:r>
          <a:r>
            <a:rPr lang="en-US" altLang="zh-TW" sz="2000" b="1" dirty="0">
              <a:solidFill>
                <a:schemeClr val="bg1"/>
              </a:solidFill>
              <a:latin typeface="+mj-ea"/>
              <a:ea typeface="+mj-ea"/>
            </a:rPr>
            <a:t>(107</a:t>
          </a:r>
          <a:r>
            <a:rPr lang="zh-TW" altLang="en-US" sz="2000" b="1" dirty="0">
              <a:solidFill>
                <a:schemeClr val="bg1"/>
              </a:solidFill>
              <a:latin typeface="+mj-ea"/>
              <a:ea typeface="+mj-ea"/>
            </a:rPr>
            <a:t>年</a:t>
          </a:r>
          <a:r>
            <a:rPr lang="en-US" altLang="zh-TW" sz="2000" b="1" dirty="0">
              <a:solidFill>
                <a:schemeClr val="bg1"/>
              </a:solidFill>
              <a:latin typeface="+mj-ea"/>
              <a:ea typeface="+mj-ea"/>
            </a:rPr>
            <a:t>7</a:t>
          </a:r>
          <a:r>
            <a:rPr lang="zh-TW" altLang="en-US" sz="2000" b="1" dirty="0">
              <a:solidFill>
                <a:schemeClr val="bg1"/>
              </a:solidFill>
              <a:latin typeface="+mj-ea"/>
              <a:ea typeface="+mj-ea"/>
            </a:rPr>
            <a:t>月期間</a:t>
          </a:r>
          <a:r>
            <a:rPr lang="en-US" altLang="zh-TW" sz="2000" b="1" dirty="0">
              <a:solidFill>
                <a:schemeClr val="bg1"/>
              </a:solidFill>
              <a:latin typeface="+mj-ea"/>
              <a:ea typeface="+mj-ea"/>
            </a:rPr>
            <a:t>)</a:t>
          </a:r>
          <a:endParaRPr lang="zh-TW" altLang="en-US" sz="20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92F66B89-BE07-45D4-B640-192BCBE0DCDF}" type="parTrans" cxnId="{58B1DEB8-0071-444C-98FA-BD857EF4806C}">
      <dgm:prSet/>
      <dgm:spPr/>
      <dgm:t>
        <a:bodyPr/>
        <a:lstStyle/>
        <a:p>
          <a:endParaRPr lang="zh-TW" altLang="en-US"/>
        </a:p>
      </dgm:t>
    </dgm:pt>
    <dgm:pt modelId="{83BEE0B4-90A8-4A25-BA80-F8879D2DD7CE}" type="sibTrans" cxnId="{58B1DEB8-0071-444C-98FA-BD857EF4806C}">
      <dgm:prSet/>
      <dgm:spPr/>
      <dgm:t>
        <a:bodyPr/>
        <a:lstStyle/>
        <a:p>
          <a:endParaRPr lang="zh-TW" altLang="en-US"/>
        </a:p>
      </dgm:t>
    </dgm:pt>
    <dgm:pt modelId="{E6077F8E-E815-4451-903F-0BB0CD7D0652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審查通過者可依所提企劃執行</a:t>
          </a:r>
        </a:p>
      </dgm:t>
    </dgm:pt>
    <dgm:pt modelId="{5CBEBC7F-7A87-42D0-9F54-C28457F39567}" type="parTrans" cxnId="{522F692A-C380-49A8-A446-4DBD1B776454}">
      <dgm:prSet/>
      <dgm:spPr/>
      <dgm:t>
        <a:bodyPr/>
        <a:lstStyle/>
        <a:p>
          <a:endParaRPr lang="zh-TW" altLang="en-US"/>
        </a:p>
      </dgm:t>
    </dgm:pt>
    <dgm:pt modelId="{A8F8C4DF-3FFD-42A9-85D7-8BB05EB423B8}" type="sibTrans" cxnId="{522F692A-C380-49A8-A446-4DBD1B776454}">
      <dgm:prSet/>
      <dgm:spPr/>
      <dgm:t>
        <a:bodyPr/>
        <a:lstStyle/>
        <a:p>
          <a:endParaRPr lang="zh-TW" altLang="en-US"/>
        </a:p>
      </dgm:t>
    </dgm:pt>
    <dgm:pt modelId="{1483EBDE-19E3-4B9B-95EA-53394F96E2A1}">
      <dgm:prSet phldrT="[文字]" custT="1"/>
      <dgm:spPr/>
      <dgm:t>
        <a:bodyPr/>
        <a:lstStyle/>
        <a:p>
          <a:pPr>
            <a:lnSpc>
              <a:spcPts val="1000"/>
            </a:lnSpc>
          </a:pPr>
          <a:r>
            <a:rPr lang="zh-TW" altLang="en-US" sz="2000" b="1" dirty="0">
              <a:solidFill>
                <a:schemeClr val="bg1"/>
              </a:solidFill>
              <a:latin typeface="+mj-ea"/>
              <a:ea typeface="+mj-ea"/>
            </a:rPr>
            <a:t>第二階段執行情形審查</a:t>
          </a:r>
          <a:endParaRPr lang="en-US" altLang="zh-TW" sz="2000" b="1" dirty="0">
            <a:solidFill>
              <a:schemeClr val="bg1"/>
            </a:solidFill>
            <a:latin typeface="+mj-ea"/>
            <a:ea typeface="+mj-ea"/>
          </a:endParaRPr>
        </a:p>
        <a:p>
          <a:pPr>
            <a:lnSpc>
              <a:spcPts val="1000"/>
            </a:lnSpc>
          </a:pPr>
          <a:r>
            <a:rPr lang="en-US" altLang="zh-TW" sz="1600" b="1" dirty="0">
              <a:solidFill>
                <a:schemeClr val="bg1"/>
              </a:solidFill>
              <a:latin typeface="+mj-ea"/>
              <a:ea typeface="+mj-ea"/>
            </a:rPr>
            <a:t>(</a:t>
          </a:r>
          <a:r>
            <a:rPr lang="zh-TW" altLang="en-US" sz="1600" b="1" dirty="0">
              <a:solidFill>
                <a:schemeClr val="bg1"/>
              </a:solidFill>
              <a:latin typeface="+mj-ea"/>
              <a:ea typeface="+mj-ea"/>
            </a:rPr>
            <a:t>青年</a:t>
          </a:r>
          <a:r>
            <a:rPr lang="en-US" altLang="zh-TW" sz="1600" b="1" dirty="0">
              <a:solidFill>
                <a:schemeClr val="bg1"/>
              </a:solidFill>
              <a:latin typeface="+mj-ea"/>
              <a:ea typeface="+mj-ea"/>
            </a:rPr>
            <a:t>108</a:t>
          </a:r>
          <a:r>
            <a:rPr lang="zh-TW" altLang="en-US" sz="1600" b="1" dirty="0">
              <a:solidFill>
                <a:schemeClr val="bg1"/>
              </a:solidFill>
              <a:latin typeface="+mj-ea"/>
              <a:ea typeface="+mj-ea"/>
            </a:rPr>
            <a:t>年</a:t>
          </a:r>
          <a:r>
            <a:rPr lang="en-US" altLang="zh-TW" sz="1600" b="1" dirty="0">
              <a:solidFill>
                <a:schemeClr val="bg1"/>
              </a:solidFill>
              <a:latin typeface="+mj-ea"/>
              <a:ea typeface="+mj-ea"/>
            </a:rPr>
            <a:t>12</a:t>
          </a:r>
          <a:r>
            <a:rPr lang="zh-TW" altLang="en-US" sz="1600" b="1" dirty="0">
              <a:solidFill>
                <a:schemeClr val="bg1"/>
              </a:solidFill>
              <a:latin typeface="+mj-ea"/>
              <a:ea typeface="+mj-ea"/>
            </a:rPr>
            <a:t>月底前提出執行報告</a:t>
          </a:r>
          <a:r>
            <a:rPr lang="en-US" altLang="zh-TW" sz="1600" b="1" dirty="0">
              <a:solidFill>
                <a:schemeClr val="bg1"/>
              </a:solidFill>
              <a:latin typeface="+mj-ea"/>
              <a:ea typeface="+mj-ea"/>
            </a:rPr>
            <a:t>)</a:t>
          </a:r>
          <a:endParaRPr lang="zh-TW" altLang="en-US" sz="20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536EF5C7-7999-44DA-B899-D9E1352417E3}" type="parTrans" cxnId="{D61C1B13-D1FA-4400-867B-FCD7F942CBDA}">
      <dgm:prSet/>
      <dgm:spPr/>
      <dgm:t>
        <a:bodyPr/>
        <a:lstStyle/>
        <a:p>
          <a:endParaRPr lang="zh-TW" altLang="en-US"/>
        </a:p>
      </dgm:t>
    </dgm:pt>
    <dgm:pt modelId="{397F19C4-9ED1-4F6F-AF61-D888336B7124}" type="sibTrans" cxnId="{D61C1B13-D1FA-4400-867B-FCD7F942CBDA}">
      <dgm:prSet/>
      <dgm:spPr/>
      <dgm:t>
        <a:bodyPr/>
        <a:lstStyle/>
        <a:p>
          <a:endParaRPr lang="zh-TW" altLang="en-US"/>
        </a:p>
      </dgm:t>
    </dgm:pt>
    <dgm:pt modelId="{4FB220D4-90DD-432C-AAD8-385577C6EAA6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審查通過者可獲得已執行期間之體驗資歷證明書</a:t>
          </a:r>
        </a:p>
      </dgm:t>
    </dgm:pt>
    <dgm:pt modelId="{6BFE371A-4683-4FD9-880D-E5857C0D86D2}" type="parTrans" cxnId="{9FA701D0-D0F1-4ED5-92A5-C96475CBAA9D}">
      <dgm:prSet/>
      <dgm:spPr/>
      <dgm:t>
        <a:bodyPr/>
        <a:lstStyle/>
        <a:p>
          <a:endParaRPr lang="zh-TW" altLang="en-US"/>
        </a:p>
      </dgm:t>
    </dgm:pt>
    <dgm:pt modelId="{B2911DA6-BC36-4A51-B94E-0D9C7A46A419}" type="sibTrans" cxnId="{9FA701D0-D0F1-4ED5-92A5-C96475CBAA9D}">
      <dgm:prSet/>
      <dgm:spPr/>
      <dgm:t>
        <a:bodyPr/>
        <a:lstStyle/>
        <a:p>
          <a:endParaRPr lang="zh-TW" altLang="en-US"/>
        </a:p>
      </dgm:t>
    </dgm:pt>
    <dgm:pt modelId="{FE85FD16-ECD1-458E-B754-A853CB7049F6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+mj-ea"/>
              <a:ea typeface="+mj-ea"/>
            </a:rPr>
            <a:t>第三階段成果報告審查</a:t>
          </a:r>
          <a:endParaRPr lang="en-US" altLang="zh-TW" sz="20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5EC06B28-25D0-4A52-AA04-601858954368}" type="parTrans" cxnId="{A8DC37FB-E916-426C-8DF4-9B5883C58148}">
      <dgm:prSet/>
      <dgm:spPr/>
      <dgm:t>
        <a:bodyPr/>
        <a:lstStyle/>
        <a:p>
          <a:endParaRPr lang="zh-TW" altLang="en-US"/>
        </a:p>
      </dgm:t>
    </dgm:pt>
    <dgm:pt modelId="{95780352-9B1E-488D-8CF8-F8D73DFF8C50}" type="sibTrans" cxnId="{A8DC37FB-E916-426C-8DF4-9B5883C58148}">
      <dgm:prSet/>
      <dgm:spPr/>
      <dgm:t>
        <a:bodyPr/>
        <a:lstStyle/>
        <a:p>
          <a:endParaRPr lang="zh-TW" altLang="en-US"/>
        </a:p>
      </dgm:t>
    </dgm:pt>
    <dgm:pt modelId="{923426C5-954C-4C74-888C-8493ED98044F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審查通過者可獲得完成計畫參與證明書</a:t>
          </a:r>
        </a:p>
      </dgm:t>
    </dgm:pt>
    <dgm:pt modelId="{3BC8A788-E6DD-480B-8F3C-3B6FD757347B}" type="parTrans" cxnId="{D0F43272-52AB-4F64-AC97-EC1DD6FAC03E}">
      <dgm:prSet/>
      <dgm:spPr/>
      <dgm:t>
        <a:bodyPr/>
        <a:lstStyle/>
        <a:p>
          <a:endParaRPr lang="zh-TW" altLang="en-US"/>
        </a:p>
      </dgm:t>
    </dgm:pt>
    <dgm:pt modelId="{EECB471C-328F-4FE7-8EF7-8DE1DF34BF8F}" type="sibTrans" cxnId="{D0F43272-52AB-4F64-AC97-EC1DD6FAC03E}">
      <dgm:prSet/>
      <dgm:spPr/>
      <dgm:t>
        <a:bodyPr/>
        <a:lstStyle/>
        <a:p>
          <a:endParaRPr lang="zh-TW" altLang="en-US"/>
        </a:p>
      </dgm:t>
    </dgm:pt>
    <dgm:pt modelId="{C075D79C-9F1E-4416-A08F-BFB0CEF452A7}" type="pres">
      <dgm:prSet presAssocID="{EB2E1C51-E049-4494-9723-1FE21C68E1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AC9E4C-4F8F-42D5-9076-294FCF0B41F5}" type="pres">
      <dgm:prSet presAssocID="{FE85FD16-ECD1-458E-B754-A853CB7049F6}" presName="boxAndChildren" presStyleCnt="0"/>
      <dgm:spPr/>
    </dgm:pt>
    <dgm:pt modelId="{668AEB78-39B3-4BAB-9D8D-B897F4CC183A}" type="pres">
      <dgm:prSet presAssocID="{FE85FD16-ECD1-458E-B754-A853CB7049F6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8DC1C157-6098-45C5-B51D-0EE3D88E1DD7}" type="pres">
      <dgm:prSet presAssocID="{FE85FD16-ECD1-458E-B754-A853CB7049F6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C5FC1BCB-67BA-416F-B4DE-52A590B29FA6}" type="pres">
      <dgm:prSet presAssocID="{FE85FD16-ECD1-458E-B754-A853CB7049F6}" presName="descendantBox" presStyleCnt="0"/>
      <dgm:spPr/>
    </dgm:pt>
    <dgm:pt modelId="{2FF01F55-F4E0-499B-8627-5C7CB2502C9F}" type="pres">
      <dgm:prSet presAssocID="{923426C5-954C-4C74-888C-8493ED98044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EAEA0-8B15-480E-881D-A4D834DE062E}" type="pres">
      <dgm:prSet presAssocID="{397F19C4-9ED1-4F6F-AF61-D888336B7124}" presName="sp" presStyleCnt="0"/>
      <dgm:spPr/>
    </dgm:pt>
    <dgm:pt modelId="{01E8138C-9EB6-43C5-B4B0-DD74CC907320}" type="pres">
      <dgm:prSet presAssocID="{1483EBDE-19E3-4B9B-95EA-53394F96E2A1}" presName="arrowAndChildren" presStyleCnt="0"/>
      <dgm:spPr/>
    </dgm:pt>
    <dgm:pt modelId="{DBCC11B8-3DC6-4109-88E8-AAA7328034CF}" type="pres">
      <dgm:prSet presAssocID="{1483EBDE-19E3-4B9B-95EA-53394F96E2A1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1636C14D-C138-4741-BD93-C707CC7F7F4C}" type="pres">
      <dgm:prSet presAssocID="{1483EBDE-19E3-4B9B-95EA-53394F96E2A1}" presName="arrow" presStyleLbl="node1" presStyleIdx="1" presStyleCnt="3" custScaleY="140868"/>
      <dgm:spPr/>
      <dgm:t>
        <a:bodyPr/>
        <a:lstStyle/>
        <a:p>
          <a:endParaRPr lang="zh-TW" altLang="en-US"/>
        </a:p>
      </dgm:t>
    </dgm:pt>
    <dgm:pt modelId="{401071E9-A03E-4DE8-A2C4-EBF6C09760D2}" type="pres">
      <dgm:prSet presAssocID="{1483EBDE-19E3-4B9B-95EA-53394F96E2A1}" presName="descendantArrow" presStyleCnt="0"/>
      <dgm:spPr/>
    </dgm:pt>
    <dgm:pt modelId="{7AE24EE9-F2F9-4668-99A8-57EAD121681E}" type="pres">
      <dgm:prSet presAssocID="{4FB220D4-90DD-432C-AAD8-385577C6EAA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219E4-D686-4B9C-B05B-0E365332AC6C}" type="pres">
      <dgm:prSet presAssocID="{83BEE0B4-90A8-4A25-BA80-F8879D2DD7CE}" presName="sp" presStyleCnt="0"/>
      <dgm:spPr/>
    </dgm:pt>
    <dgm:pt modelId="{EC7BF9BC-AE17-4DFE-9039-2A6F72CCC4D2}" type="pres">
      <dgm:prSet presAssocID="{4B50116A-2077-40F9-BA5A-F59186E2970E}" presName="arrowAndChildren" presStyleCnt="0"/>
      <dgm:spPr/>
    </dgm:pt>
    <dgm:pt modelId="{1F553F98-C5D9-42E7-A6A9-D68EAB4A55FC}" type="pres">
      <dgm:prSet presAssocID="{4B50116A-2077-40F9-BA5A-F59186E2970E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2680C49F-FC0E-4CCF-9F50-2BB3DE050FFB}" type="pres">
      <dgm:prSet presAssocID="{4B50116A-2077-40F9-BA5A-F59186E2970E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A5EF7194-F49E-457D-B8FB-ECC3195A5DE7}" type="pres">
      <dgm:prSet presAssocID="{4B50116A-2077-40F9-BA5A-F59186E2970E}" presName="descendantArrow" presStyleCnt="0"/>
      <dgm:spPr/>
    </dgm:pt>
    <dgm:pt modelId="{1FBC2697-4CB7-4E7B-887E-861B970CF906}" type="pres">
      <dgm:prSet presAssocID="{E6077F8E-E815-4451-903F-0BB0CD7D0652}" presName="childTextArrow" presStyleLbl="fgAccFollowNode1" presStyleIdx="2" presStyleCnt="3" custScaleY="97599" custLinFactNeighborX="12878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B1DEB8-0071-444C-98FA-BD857EF4806C}" srcId="{EB2E1C51-E049-4494-9723-1FE21C68E130}" destId="{4B50116A-2077-40F9-BA5A-F59186E2970E}" srcOrd="0" destOrd="0" parTransId="{92F66B89-BE07-45D4-B640-192BCBE0DCDF}" sibTransId="{83BEE0B4-90A8-4A25-BA80-F8879D2DD7CE}"/>
    <dgm:cxn modelId="{EF2F2C33-40E2-4EF4-9B2F-706EFDC0F209}" type="presOf" srcId="{FE85FD16-ECD1-458E-B754-A853CB7049F6}" destId="{8DC1C157-6098-45C5-B51D-0EE3D88E1DD7}" srcOrd="1" destOrd="0" presId="urn:microsoft.com/office/officeart/2005/8/layout/process4"/>
    <dgm:cxn modelId="{7D270E10-51AE-40BC-A9F3-F9EB0B71752A}" type="presOf" srcId="{4B50116A-2077-40F9-BA5A-F59186E2970E}" destId="{1F553F98-C5D9-42E7-A6A9-D68EAB4A55FC}" srcOrd="0" destOrd="0" presId="urn:microsoft.com/office/officeart/2005/8/layout/process4"/>
    <dgm:cxn modelId="{04680037-841B-40D1-A9B7-F40977B7C861}" type="presOf" srcId="{4B50116A-2077-40F9-BA5A-F59186E2970E}" destId="{2680C49F-FC0E-4CCF-9F50-2BB3DE050FFB}" srcOrd="1" destOrd="0" presId="urn:microsoft.com/office/officeart/2005/8/layout/process4"/>
    <dgm:cxn modelId="{522F692A-C380-49A8-A446-4DBD1B776454}" srcId="{4B50116A-2077-40F9-BA5A-F59186E2970E}" destId="{E6077F8E-E815-4451-903F-0BB0CD7D0652}" srcOrd="0" destOrd="0" parTransId="{5CBEBC7F-7A87-42D0-9F54-C28457F39567}" sibTransId="{A8F8C4DF-3FFD-42A9-85D7-8BB05EB423B8}"/>
    <dgm:cxn modelId="{D0F43272-52AB-4F64-AC97-EC1DD6FAC03E}" srcId="{FE85FD16-ECD1-458E-B754-A853CB7049F6}" destId="{923426C5-954C-4C74-888C-8493ED98044F}" srcOrd="0" destOrd="0" parTransId="{3BC8A788-E6DD-480B-8F3C-3B6FD757347B}" sibTransId="{EECB471C-328F-4FE7-8EF7-8DE1DF34BF8F}"/>
    <dgm:cxn modelId="{1D5EC738-B682-4FE3-8B44-8A710C869367}" type="presOf" srcId="{FE85FD16-ECD1-458E-B754-A853CB7049F6}" destId="{668AEB78-39B3-4BAB-9D8D-B897F4CC183A}" srcOrd="0" destOrd="0" presId="urn:microsoft.com/office/officeart/2005/8/layout/process4"/>
    <dgm:cxn modelId="{CFEFAE24-4E44-400E-A6A3-E6784D68CD56}" type="presOf" srcId="{4FB220D4-90DD-432C-AAD8-385577C6EAA6}" destId="{7AE24EE9-F2F9-4668-99A8-57EAD121681E}" srcOrd="0" destOrd="0" presId="urn:microsoft.com/office/officeart/2005/8/layout/process4"/>
    <dgm:cxn modelId="{36141546-0DBC-4631-BB10-79C605842166}" type="presOf" srcId="{E6077F8E-E815-4451-903F-0BB0CD7D0652}" destId="{1FBC2697-4CB7-4E7B-887E-861B970CF906}" srcOrd="0" destOrd="0" presId="urn:microsoft.com/office/officeart/2005/8/layout/process4"/>
    <dgm:cxn modelId="{A8DC37FB-E916-426C-8DF4-9B5883C58148}" srcId="{EB2E1C51-E049-4494-9723-1FE21C68E130}" destId="{FE85FD16-ECD1-458E-B754-A853CB7049F6}" srcOrd="2" destOrd="0" parTransId="{5EC06B28-25D0-4A52-AA04-601858954368}" sibTransId="{95780352-9B1E-488D-8CF8-F8D73DFF8C50}"/>
    <dgm:cxn modelId="{B9AC52D1-4A21-4D97-8FE5-D9C7F6C05108}" type="presOf" srcId="{EB2E1C51-E049-4494-9723-1FE21C68E130}" destId="{C075D79C-9F1E-4416-A08F-BFB0CEF452A7}" srcOrd="0" destOrd="0" presId="urn:microsoft.com/office/officeart/2005/8/layout/process4"/>
    <dgm:cxn modelId="{9FA701D0-D0F1-4ED5-92A5-C96475CBAA9D}" srcId="{1483EBDE-19E3-4B9B-95EA-53394F96E2A1}" destId="{4FB220D4-90DD-432C-AAD8-385577C6EAA6}" srcOrd="0" destOrd="0" parTransId="{6BFE371A-4683-4FD9-880D-E5857C0D86D2}" sibTransId="{B2911DA6-BC36-4A51-B94E-0D9C7A46A419}"/>
    <dgm:cxn modelId="{7246E532-9CAA-4434-84E3-C91657CF746C}" type="presOf" srcId="{923426C5-954C-4C74-888C-8493ED98044F}" destId="{2FF01F55-F4E0-499B-8627-5C7CB2502C9F}" srcOrd="0" destOrd="0" presId="urn:microsoft.com/office/officeart/2005/8/layout/process4"/>
    <dgm:cxn modelId="{61D294E1-1E24-4F8D-A120-4FFE51014594}" type="presOf" srcId="{1483EBDE-19E3-4B9B-95EA-53394F96E2A1}" destId="{DBCC11B8-3DC6-4109-88E8-AAA7328034CF}" srcOrd="0" destOrd="0" presId="urn:microsoft.com/office/officeart/2005/8/layout/process4"/>
    <dgm:cxn modelId="{81B2C264-CF6F-40CB-83C4-623C60F94526}" type="presOf" srcId="{1483EBDE-19E3-4B9B-95EA-53394F96E2A1}" destId="{1636C14D-C138-4741-BD93-C707CC7F7F4C}" srcOrd="1" destOrd="0" presId="urn:microsoft.com/office/officeart/2005/8/layout/process4"/>
    <dgm:cxn modelId="{D61C1B13-D1FA-4400-867B-FCD7F942CBDA}" srcId="{EB2E1C51-E049-4494-9723-1FE21C68E130}" destId="{1483EBDE-19E3-4B9B-95EA-53394F96E2A1}" srcOrd="1" destOrd="0" parTransId="{536EF5C7-7999-44DA-B899-D9E1352417E3}" sibTransId="{397F19C4-9ED1-4F6F-AF61-D888336B7124}"/>
    <dgm:cxn modelId="{53103DB2-5F26-4182-B15D-92842D452489}" type="presParOf" srcId="{C075D79C-9F1E-4416-A08F-BFB0CEF452A7}" destId="{57AC9E4C-4F8F-42D5-9076-294FCF0B41F5}" srcOrd="0" destOrd="0" presId="urn:microsoft.com/office/officeart/2005/8/layout/process4"/>
    <dgm:cxn modelId="{71DC2C40-A758-4984-9A75-7687AB4864FF}" type="presParOf" srcId="{57AC9E4C-4F8F-42D5-9076-294FCF0B41F5}" destId="{668AEB78-39B3-4BAB-9D8D-B897F4CC183A}" srcOrd="0" destOrd="0" presId="urn:microsoft.com/office/officeart/2005/8/layout/process4"/>
    <dgm:cxn modelId="{0FEE6C3F-B75D-4E23-AE3F-EAD1A9FC0F51}" type="presParOf" srcId="{57AC9E4C-4F8F-42D5-9076-294FCF0B41F5}" destId="{8DC1C157-6098-45C5-B51D-0EE3D88E1DD7}" srcOrd="1" destOrd="0" presId="urn:microsoft.com/office/officeart/2005/8/layout/process4"/>
    <dgm:cxn modelId="{46C47111-57E9-4D87-9C98-BFCEDC0E551C}" type="presParOf" srcId="{57AC9E4C-4F8F-42D5-9076-294FCF0B41F5}" destId="{C5FC1BCB-67BA-416F-B4DE-52A590B29FA6}" srcOrd="2" destOrd="0" presId="urn:microsoft.com/office/officeart/2005/8/layout/process4"/>
    <dgm:cxn modelId="{616231E5-5D13-4648-9894-36F205D30CE5}" type="presParOf" srcId="{C5FC1BCB-67BA-416F-B4DE-52A590B29FA6}" destId="{2FF01F55-F4E0-499B-8627-5C7CB2502C9F}" srcOrd="0" destOrd="0" presId="urn:microsoft.com/office/officeart/2005/8/layout/process4"/>
    <dgm:cxn modelId="{5D0DF35A-0E4B-4750-A414-DB8C85DC84F9}" type="presParOf" srcId="{C075D79C-9F1E-4416-A08F-BFB0CEF452A7}" destId="{951EAEA0-8B15-480E-881D-A4D834DE062E}" srcOrd="1" destOrd="0" presId="urn:microsoft.com/office/officeart/2005/8/layout/process4"/>
    <dgm:cxn modelId="{A01F9A63-6CE1-4037-B70B-41FD233055A1}" type="presParOf" srcId="{C075D79C-9F1E-4416-A08F-BFB0CEF452A7}" destId="{01E8138C-9EB6-43C5-B4B0-DD74CC907320}" srcOrd="2" destOrd="0" presId="urn:microsoft.com/office/officeart/2005/8/layout/process4"/>
    <dgm:cxn modelId="{5EFAE053-67A1-440B-888E-9FACC3542E48}" type="presParOf" srcId="{01E8138C-9EB6-43C5-B4B0-DD74CC907320}" destId="{DBCC11B8-3DC6-4109-88E8-AAA7328034CF}" srcOrd="0" destOrd="0" presId="urn:microsoft.com/office/officeart/2005/8/layout/process4"/>
    <dgm:cxn modelId="{E452A1EA-4F7F-4A80-BA11-B4E40B67C6BB}" type="presParOf" srcId="{01E8138C-9EB6-43C5-B4B0-DD74CC907320}" destId="{1636C14D-C138-4741-BD93-C707CC7F7F4C}" srcOrd="1" destOrd="0" presId="urn:microsoft.com/office/officeart/2005/8/layout/process4"/>
    <dgm:cxn modelId="{23EA7D90-4F82-42C2-836C-E6D7E7031F3A}" type="presParOf" srcId="{01E8138C-9EB6-43C5-B4B0-DD74CC907320}" destId="{401071E9-A03E-4DE8-A2C4-EBF6C09760D2}" srcOrd="2" destOrd="0" presId="urn:microsoft.com/office/officeart/2005/8/layout/process4"/>
    <dgm:cxn modelId="{6364A9DD-8910-4D2D-9E98-905B5EED797F}" type="presParOf" srcId="{401071E9-A03E-4DE8-A2C4-EBF6C09760D2}" destId="{7AE24EE9-F2F9-4668-99A8-57EAD121681E}" srcOrd="0" destOrd="0" presId="urn:microsoft.com/office/officeart/2005/8/layout/process4"/>
    <dgm:cxn modelId="{61682848-0B01-4D87-A560-C8E9FE785F40}" type="presParOf" srcId="{C075D79C-9F1E-4416-A08F-BFB0CEF452A7}" destId="{10D219E4-D686-4B9C-B05B-0E365332AC6C}" srcOrd="3" destOrd="0" presId="urn:microsoft.com/office/officeart/2005/8/layout/process4"/>
    <dgm:cxn modelId="{07A3DDB4-3123-4108-B599-BC248EE0E77F}" type="presParOf" srcId="{C075D79C-9F1E-4416-A08F-BFB0CEF452A7}" destId="{EC7BF9BC-AE17-4DFE-9039-2A6F72CCC4D2}" srcOrd="4" destOrd="0" presId="urn:microsoft.com/office/officeart/2005/8/layout/process4"/>
    <dgm:cxn modelId="{092E6D9A-A0F5-4783-B540-E9A7E29ED270}" type="presParOf" srcId="{EC7BF9BC-AE17-4DFE-9039-2A6F72CCC4D2}" destId="{1F553F98-C5D9-42E7-A6A9-D68EAB4A55FC}" srcOrd="0" destOrd="0" presId="urn:microsoft.com/office/officeart/2005/8/layout/process4"/>
    <dgm:cxn modelId="{108C6257-A101-4D02-A03A-602D644EE48D}" type="presParOf" srcId="{EC7BF9BC-AE17-4DFE-9039-2A6F72CCC4D2}" destId="{2680C49F-FC0E-4CCF-9F50-2BB3DE050FFB}" srcOrd="1" destOrd="0" presId="urn:microsoft.com/office/officeart/2005/8/layout/process4"/>
    <dgm:cxn modelId="{EBF0E326-9E52-41C6-A5E4-E015B9272CE2}" type="presParOf" srcId="{EC7BF9BC-AE17-4DFE-9039-2A6F72CCC4D2}" destId="{A5EF7194-F49E-457D-B8FB-ECC3195A5DE7}" srcOrd="2" destOrd="0" presId="urn:microsoft.com/office/officeart/2005/8/layout/process4"/>
    <dgm:cxn modelId="{EF51615A-70E4-4389-B079-D8918D3A18DC}" type="presParOf" srcId="{A5EF7194-F49E-457D-B8FB-ECC3195A5DE7}" destId="{1FBC2697-4CB7-4E7B-887E-861B970CF9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EC04EE-4570-4875-8733-0BE2DE54701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E1F98B-5A1D-4697-98D7-7E8BBF26744A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一</a:t>
          </a:r>
        </a:p>
      </dgm:t>
    </dgm:pt>
    <dgm:pt modelId="{509E136C-823A-4C0B-A11C-E49A9BD808A8}" type="par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A9B00510-B711-41D8-831D-EF25853D2656}" type="sib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9C8F463A-0942-46BA-A5AE-AC3FE31E894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>
              <a:latin typeface="+mj-ea"/>
              <a:ea typeface="+mj-ea"/>
            </a:rPr>
            <a:t>  目的</a:t>
          </a:r>
        </a:p>
      </dgm:t>
    </dgm:pt>
    <dgm:pt modelId="{E0CC2449-7E23-45F8-907E-F2F103747D0D}" type="par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1D72DF32-5813-458A-B2DC-AD9294A73565}" type="sib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CD327148-98A4-492A-9EB0-79E546A0AF86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二</a:t>
          </a:r>
        </a:p>
      </dgm:t>
    </dgm:pt>
    <dgm:pt modelId="{43EB6025-3096-40C0-B9F5-BE939668CE0C}" type="par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5FDED764-3596-4895-BC47-D7297B486C49}" type="sib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453A76AF-5613-44D1-8014-5DD6162382F5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五</a:t>
          </a:r>
          <a:endParaRPr lang="zh-TW" altLang="en-US" sz="2000" b="1" dirty="0">
            <a:latin typeface="+mj-ea"/>
            <a:ea typeface="+mj-ea"/>
          </a:endParaRPr>
        </a:p>
      </dgm:t>
    </dgm:pt>
    <dgm:pt modelId="{30830651-1201-4259-A595-0AA9D52D180E}" type="par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E4B97544-20B3-46BF-BCD8-CC940C7BE123}" type="sib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6A2B0482-742F-4A99-9E07-DB0BD668467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計畫申請</a:t>
          </a:r>
          <a:endParaRPr lang="zh-TW" altLang="en-US" sz="2200" b="1" dirty="0">
            <a:latin typeface="+mj-ea"/>
            <a:ea typeface="+mj-ea"/>
          </a:endParaRPr>
        </a:p>
      </dgm:t>
    </dgm:pt>
    <dgm:pt modelId="{7C189886-3E99-4891-AA43-23A96B07FDEF}" type="par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70D4880A-F3A7-425A-8EBC-84A420946022}" type="sib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5B435966-EDE6-445F-B566-8B1C371599CA}">
      <dgm:prSet custT="1"/>
      <dgm:spPr/>
      <dgm:t>
        <a:bodyPr/>
        <a:lstStyle/>
        <a:p>
          <a:r>
            <a:rPr lang="zh-TW" altLang="en-US" sz="2200" b="1" dirty="0">
              <a:latin typeface="+mj-ea"/>
              <a:ea typeface="+mj-ea"/>
            </a:rPr>
            <a:t>配套措施</a:t>
          </a:r>
        </a:p>
      </dgm:t>
    </dgm:pt>
    <dgm:pt modelId="{83B2D7F6-64A4-421B-B56E-38C2C396E8E2}" type="par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47B77713-637E-4D71-A2EC-88BEF1980223}" type="sib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CC5255FD-774F-4229-A399-D890632BDCC5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計畫審查</a:t>
          </a:r>
          <a:endParaRPr lang="zh-TW" altLang="en-US" sz="2200" b="1" dirty="0">
            <a:latin typeface="+mj-ea"/>
            <a:ea typeface="+mj-ea"/>
          </a:endParaRPr>
        </a:p>
      </dgm:t>
    </dgm:pt>
    <dgm:pt modelId="{6FEFFEA8-7FAC-43D3-A547-A42670C46D43}" type="par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F3B3B996-D7DD-44EE-A325-704F66FC1465}" type="sib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843C79BD-BFA5-4F1B-9EDE-AE6033F6AF38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四</a:t>
          </a:r>
          <a:endParaRPr lang="zh-TW" altLang="en-US" sz="2000" b="1" dirty="0">
            <a:latin typeface="+mj-ea"/>
            <a:ea typeface="+mj-ea"/>
          </a:endParaRPr>
        </a:p>
      </dgm:t>
    </dgm:pt>
    <dgm:pt modelId="{BF3E3CF6-3C06-4D16-97FF-9CB99DDFDBE6}" type="par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42B7696B-F312-4DCB-B672-90364FA4AD13}" type="sib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F774ABAE-88BF-4B12-A116-136B5858AA98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計畫執行</a:t>
          </a:r>
          <a:endParaRPr lang="zh-TW" altLang="en-US" sz="2200" b="1" dirty="0">
            <a:latin typeface="+mj-ea"/>
            <a:ea typeface="+mj-ea"/>
          </a:endParaRPr>
        </a:p>
      </dgm:t>
    </dgm:pt>
    <dgm:pt modelId="{B9867CB5-A3EC-4318-B297-1D85FD51538F}" type="par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9A8215D9-C059-4C16-8A51-F4D1D13E93BB}" type="sib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EE3AF750-B5AA-4985-8C67-6FADD59E601B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三</a:t>
          </a:r>
          <a:endParaRPr lang="zh-TW" altLang="en-US" sz="2000" b="1" dirty="0">
            <a:latin typeface="+mj-ea"/>
            <a:ea typeface="+mj-ea"/>
          </a:endParaRPr>
        </a:p>
      </dgm:t>
    </dgm:pt>
    <dgm:pt modelId="{DF8AEF83-5618-4C2C-8FC6-1DEC630624D7}" type="sib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B6537051-16BB-4A20-A699-96EC1007E706}" type="par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5BE84BFF-D0D5-4B92-9078-3FAF9445DFAA}" type="pres">
      <dgm:prSet presAssocID="{65EC04EE-4570-4875-8733-0BE2DE5470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B5FA7-BCC3-4C85-8DC8-643E85354A58}" type="pres">
      <dgm:prSet presAssocID="{48E1F98B-5A1D-4697-98D7-7E8BBF26744A}" presName="composite" presStyleCnt="0"/>
      <dgm:spPr/>
    </dgm:pt>
    <dgm:pt modelId="{0F38EF8F-6FDA-41EE-90E9-C407CF516308}" type="pres">
      <dgm:prSet presAssocID="{48E1F98B-5A1D-4697-98D7-7E8BBF26744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21BF6-46D8-49DF-AE01-3B23B82D4F24}" type="pres">
      <dgm:prSet presAssocID="{48E1F98B-5A1D-4697-98D7-7E8BBF26744A}" presName="descendantText" presStyleLbl="alignAcc1" presStyleIdx="0" presStyleCnt="5" custLinFactNeighborX="-143" custLinFactNeighborY="-1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EAD2F-4F31-4850-95E3-38E179BF025A}" type="pres">
      <dgm:prSet presAssocID="{A9B00510-B711-41D8-831D-EF25853D2656}" presName="sp" presStyleCnt="0"/>
      <dgm:spPr/>
    </dgm:pt>
    <dgm:pt modelId="{48D41EF4-17D6-4E3B-8993-686124964A33}" type="pres">
      <dgm:prSet presAssocID="{CD327148-98A4-492A-9EB0-79E546A0AF86}" presName="composite" presStyleCnt="0"/>
      <dgm:spPr/>
    </dgm:pt>
    <dgm:pt modelId="{E6A8667F-8874-4E6E-A773-7C58D8D27E22}" type="pres">
      <dgm:prSet presAssocID="{CD327148-98A4-492A-9EB0-79E546A0AF8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44FAD-57EA-4791-AF88-A712591CD06C}" type="pres">
      <dgm:prSet presAssocID="{CD327148-98A4-492A-9EB0-79E546A0AF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CD71C-55A5-4A25-8344-37925C0B07DF}" type="pres">
      <dgm:prSet presAssocID="{5FDED764-3596-4895-BC47-D7297B486C49}" presName="sp" presStyleCnt="0"/>
      <dgm:spPr/>
    </dgm:pt>
    <dgm:pt modelId="{558119AE-8B68-475C-ADB2-B683E94BE447}" type="pres">
      <dgm:prSet presAssocID="{EE3AF750-B5AA-4985-8C67-6FADD59E601B}" presName="composite" presStyleCnt="0"/>
      <dgm:spPr/>
    </dgm:pt>
    <dgm:pt modelId="{47EF2263-F172-4F48-9B53-0C19E64DA96C}" type="pres">
      <dgm:prSet presAssocID="{EE3AF750-B5AA-4985-8C67-6FADD59E601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4F94-6D05-4883-B9D9-A60C38D2296A}" type="pres">
      <dgm:prSet presAssocID="{EE3AF750-B5AA-4985-8C67-6FADD59E601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FE2EE-5D4C-406B-B0EA-D9CCB6DC80BA}" type="pres">
      <dgm:prSet presAssocID="{DF8AEF83-5618-4C2C-8FC6-1DEC630624D7}" presName="sp" presStyleCnt="0"/>
      <dgm:spPr/>
    </dgm:pt>
    <dgm:pt modelId="{57DCAFA9-9FF0-4A03-B41B-A226F3C55E38}" type="pres">
      <dgm:prSet presAssocID="{843C79BD-BFA5-4F1B-9EDE-AE6033F6AF38}" presName="composite" presStyleCnt="0"/>
      <dgm:spPr/>
    </dgm:pt>
    <dgm:pt modelId="{E726A05E-2B15-4AA3-9970-1C2FC6ECE597}" type="pres">
      <dgm:prSet presAssocID="{843C79BD-BFA5-4F1B-9EDE-AE6033F6AF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004F5-723A-46F2-AB88-8AAB3C28CB86}" type="pres">
      <dgm:prSet presAssocID="{843C79BD-BFA5-4F1B-9EDE-AE6033F6AF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36BE1-DAA4-475D-934F-C6C01577B761}" type="pres">
      <dgm:prSet presAssocID="{42B7696B-F312-4DCB-B672-90364FA4AD13}" presName="sp" presStyleCnt="0"/>
      <dgm:spPr/>
    </dgm:pt>
    <dgm:pt modelId="{54B625A8-CC3B-45DF-8110-E7501141CCA0}" type="pres">
      <dgm:prSet presAssocID="{453A76AF-5613-44D1-8014-5DD6162382F5}" presName="composite" presStyleCnt="0"/>
      <dgm:spPr/>
    </dgm:pt>
    <dgm:pt modelId="{DA4B5813-0CE5-4B6A-BFF0-C870C37C5C55}" type="pres">
      <dgm:prSet presAssocID="{453A76AF-5613-44D1-8014-5DD6162382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E399D-B552-4A61-8C02-03BB585E70F4}" type="pres">
      <dgm:prSet presAssocID="{453A76AF-5613-44D1-8014-5DD6162382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8C9016-5919-4A7A-84D5-312D9F4B83DC}" type="presOf" srcId="{843C79BD-BFA5-4F1B-9EDE-AE6033F6AF38}" destId="{E726A05E-2B15-4AA3-9970-1C2FC6ECE597}" srcOrd="0" destOrd="0" presId="urn:microsoft.com/office/officeart/2005/8/layout/chevron2"/>
    <dgm:cxn modelId="{B4F9153C-9C88-47F3-A970-D810CCA9A87F}" srcId="{843C79BD-BFA5-4F1B-9EDE-AE6033F6AF38}" destId="{F774ABAE-88BF-4B12-A116-136B5858AA98}" srcOrd="0" destOrd="0" parTransId="{B9867CB5-A3EC-4318-B297-1D85FD51538F}" sibTransId="{9A8215D9-C059-4C16-8A51-F4D1D13E93BB}"/>
    <dgm:cxn modelId="{2380AB76-5EF4-4B54-AFC2-6953FBDD674F}" type="presOf" srcId="{EE3AF750-B5AA-4985-8C67-6FADD59E601B}" destId="{47EF2263-F172-4F48-9B53-0C19E64DA96C}" srcOrd="0" destOrd="0" presId="urn:microsoft.com/office/officeart/2005/8/layout/chevron2"/>
    <dgm:cxn modelId="{5AEF758A-1EB8-42D5-90BF-FE7D0407DBE6}" srcId="{65EC04EE-4570-4875-8733-0BE2DE547016}" destId="{CD327148-98A4-492A-9EB0-79E546A0AF86}" srcOrd="1" destOrd="0" parTransId="{43EB6025-3096-40C0-B9F5-BE939668CE0C}" sibTransId="{5FDED764-3596-4895-BC47-D7297B486C49}"/>
    <dgm:cxn modelId="{E8E65E3F-2646-4785-90E8-CB664F12271E}" srcId="{453A76AF-5613-44D1-8014-5DD6162382F5}" destId="{5B435966-EDE6-445F-B566-8B1C371599CA}" srcOrd="0" destOrd="0" parTransId="{83B2D7F6-64A4-421B-B56E-38C2C396E8E2}" sibTransId="{47B77713-637E-4D71-A2EC-88BEF1980223}"/>
    <dgm:cxn modelId="{AA5AA710-640A-4720-8954-A05AE9054921}" type="presOf" srcId="{CD327148-98A4-492A-9EB0-79E546A0AF86}" destId="{E6A8667F-8874-4E6E-A773-7C58D8D27E22}" srcOrd="0" destOrd="0" presId="urn:microsoft.com/office/officeart/2005/8/layout/chevron2"/>
    <dgm:cxn modelId="{AF95346A-597B-4893-B78C-1C0DCD4EE998}" srcId="{65EC04EE-4570-4875-8733-0BE2DE547016}" destId="{453A76AF-5613-44D1-8014-5DD6162382F5}" srcOrd="4" destOrd="0" parTransId="{30830651-1201-4259-A595-0AA9D52D180E}" sibTransId="{E4B97544-20B3-46BF-BCD8-CC940C7BE123}"/>
    <dgm:cxn modelId="{61706C56-3495-42FE-B909-91B60F9D6C85}" type="presOf" srcId="{453A76AF-5613-44D1-8014-5DD6162382F5}" destId="{DA4B5813-0CE5-4B6A-BFF0-C870C37C5C55}" srcOrd="0" destOrd="0" presId="urn:microsoft.com/office/officeart/2005/8/layout/chevron2"/>
    <dgm:cxn modelId="{F20D443A-46C1-49C4-B6FA-BE264DD4356B}" type="presOf" srcId="{F774ABAE-88BF-4B12-A116-136B5858AA98}" destId="{2CD004F5-723A-46F2-AB88-8AAB3C28CB86}" srcOrd="0" destOrd="0" presId="urn:microsoft.com/office/officeart/2005/8/layout/chevron2"/>
    <dgm:cxn modelId="{CE77FA61-F34D-4E38-A4D2-EFD8AC66EDA2}" type="presOf" srcId="{6A2B0482-742F-4A99-9E07-DB0BD668467A}" destId="{A7E44FAD-57EA-4791-AF88-A712591CD06C}" srcOrd="0" destOrd="0" presId="urn:microsoft.com/office/officeart/2005/8/layout/chevron2"/>
    <dgm:cxn modelId="{81CC70CA-9B23-4F43-9134-95CF358DA6EB}" type="presOf" srcId="{5B435966-EDE6-445F-B566-8B1C371599CA}" destId="{A70E399D-B552-4A61-8C02-03BB585E70F4}" srcOrd="0" destOrd="0" presId="urn:microsoft.com/office/officeart/2005/8/layout/chevron2"/>
    <dgm:cxn modelId="{4714B813-0FC3-44DD-9F53-412B534E6A9B}" type="presOf" srcId="{CC5255FD-774F-4229-A399-D890632BDCC5}" destId="{443C4F94-6D05-4883-B9D9-A60C38D2296A}" srcOrd="0" destOrd="0" presId="urn:microsoft.com/office/officeart/2005/8/layout/chevron2"/>
    <dgm:cxn modelId="{D23F76E4-5CF7-4485-93C8-0FB4CEE3F089}" type="presOf" srcId="{65EC04EE-4570-4875-8733-0BE2DE547016}" destId="{5BE84BFF-D0D5-4B92-9078-3FAF9445DFAA}" srcOrd="0" destOrd="0" presId="urn:microsoft.com/office/officeart/2005/8/layout/chevron2"/>
    <dgm:cxn modelId="{1D60517B-F937-4E50-B095-DAE7FF7CBEF4}" srcId="{CD327148-98A4-492A-9EB0-79E546A0AF86}" destId="{6A2B0482-742F-4A99-9E07-DB0BD668467A}" srcOrd="0" destOrd="0" parTransId="{7C189886-3E99-4891-AA43-23A96B07FDEF}" sibTransId="{70D4880A-F3A7-425A-8EBC-84A420946022}"/>
    <dgm:cxn modelId="{2C5668CB-AAC6-4979-BA55-E31C2978ECC7}" srcId="{EE3AF750-B5AA-4985-8C67-6FADD59E601B}" destId="{CC5255FD-774F-4229-A399-D890632BDCC5}" srcOrd="0" destOrd="0" parTransId="{6FEFFEA8-7FAC-43D3-A547-A42670C46D43}" sibTransId="{F3B3B996-D7DD-44EE-A325-704F66FC1465}"/>
    <dgm:cxn modelId="{4EAA4215-CB73-49F2-8E9D-6CBF03723DA0}" srcId="{65EC04EE-4570-4875-8733-0BE2DE547016}" destId="{843C79BD-BFA5-4F1B-9EDE-AE6033F6AF38}" srcOrd="3" destOrd="0" parTransId="{BF3E3CF6-3C06-4D16-97FF-9CB99DDFDBE6}" sibTransId="{42B7696B-F312-4DCB-B672-90364FA4AD13}"/>
    <dgm:cxn modelId="{B53B0BEA-253F-477C-BEBD-5CACCFD1CAEF}" srcId="{65EC04EE-4570-4875-8733-0BE2DE547016}" destId="{EE3AF750-B5AA-4985-8C67-6FADD59E601B}" srcOrd="2" destOrd="0" parTransId="{B6537051-16BB-4A20-A699-96EC1007E706}" sibTransId="{DF8AEF83-5618-4C2C-8FC6-1DEC630624D7}"/>
    <dgm:cxn modelId="{980E2442-72C3-42CC-B4AB-C09D0F9466B3}" type="presOf" srcId="{9C8F463A-0942-46BA-A5AE-AC3FE31E8942}" destId="{BD521BF6-46D8-49DF-AE01-3B23B82D4F24}" srcOrd="0" destOrd="0" presId="urn:microsoft.com/office/officeart/2005/8/layout/chevron2"/>
    <dgm:cxn modelId="{860756B6-0A39-45EA-B4F9-1E0A0BF22529}" srcId="{48E1F98B-5A1D-4697-98D7-7E8BBF26744A}" destId="{9C8F463A-0942-46BA-A5AE-AC3FE31E8942}" srcOrd="0" destOrd="0" parTransId="{E0CC2449-7E23-45F8-907E-F2F103747D0D}" sibTransId="{1D72DF32-5813-458A-B2DC-AD9294A73565}"/>
    <dgm:cxn modelId="{4525DFF6-020B-43B4-B34A-9DD74CBD42AB}" srcId="{65EC04EE-4570-4875-8733-0BE2DE547016}" destId="{48E1F98B-5A1D-4697-98D7-7E8BBF26744A}" srcOrd="0" destOrd="0" parTransId="{509E136C-823A-4C0B-A11C-E49A9BD808A8}" sibTransId="{A9B00510-B711-41D8-831D-EF25853D2656}"/>
    <dgm:cxn modelId="{8A18D462-E50A-43B4-AA5F-2940589BA720}" type="presOf" srcId="{48E1F98B-5A1D-4697-98D7-7E8BBF26744A}" destId="{0F38EF8F-6FDA-41EE-90E9-C407CF516308}" srcOrd="0" destOrd="0" presId="urn:microsoft.com/office/officeart/2005/8/layout/chevron2"/>
    <dgm:cxn modelId="{5BE40D49-42AF-4FB0-BD14-DA02891B0AE0}" type="presParOf" srcId="{5BE84BFF-D0D5-4B92-9078-3FAF9445DFAA}" destId="{8CCB5FA7-BCC3-4C85-8DC8-643E85354A58}" srcOrd="0" destOrd="0" presId="urn:microsoft.com/office/officeart/2005/8/layout/chevron2"/>
    <dgm:cxn modelId="{B9D21C3B-3E53-437C-9DB1-00859FDFDD47}" type="presParOf" srcId="{8CCB5FA7-BCC3-4C85-8DC8-643E85354A58}" destId="{0F38EF8F-6FDA-41EE-90E9-C407CF516308}" srcOrd="0" destOrd="0" presId="urn:microsoft.com/office/officeart/2005/8/layout/chevron2"/>
    <dgm:cxn modelId="{F58063AE-E7A5-4399-9E14-1888C2D593BD}" type="presParOf" srcId="{8CCB5FA7-BCC3-4C85-8DC8-643E85354A58}" destId="{BD521BF6-46D8-49DF-AE01-3B23B82D4F24}" srcOrd="1" destOrd="0" presId="urn:microsoft.com/office/officeart/2005/8/layout/chevron2"/>
    <dgm:cxn modelId="{ABB39357-5481-4139-B9F4-C95485C90207}" type="presParOf" srcId="{5BE84BFF-D0D5-4B92-9078-3FAF9445DFAA}" destId="{790EAD2F-4F31-4850-95E3-38E179BF025A}" srcOrd="1" destOrd="0" presId="urn:microsoft.com/office/officeart/2005/8/layout/chevron2"/>
    <dgm:cxn modelId="{3E1A9B0B-DFA8-4EF8-8BFC-E64B3E6E019D}" type="presParOf" srcId="{5BE84BFF-D0D5-4B92-9078-3FAF9445DFAA}" destId="{48D41EF4-17D6-4E3B-8993-686124964A33}" srcOrd="2" destOrd="0" presId="urn:microsoft.com/office/officeart/2005/8/layout/chevron2"/>
    <dgm:cxn modelId="{6A74F98E-0A41-4F8C-9FC4-5A5B8CAD28FE}" type="presParOf" srcId="{48D41EF4-17D6-4E3B-8993-686124964A33}" destId="{E6A8667F-8874-4E6E-A773-7C58D8D27E22}" srcOrd="0" destOrd="0" presId="urn:microsoft.com/office/officeart/2005/8/layout/chevron2"/>
    <dgm:cxn modelId="{4BBC9C5E-E704-4698-BE39-9D4488BA9B79}" type="presParOf" srcId="{48D41EF4-17D6-4E3B-8993-686124964A33}" destId="{A7E44FAD-57EA-4791-AF88-A712591CD06C}" srcOrd="1" destOrd="0" presId="urn:microsoft.com/office/officeart/2005/8/layout/chevron2"/>
    <dgm:cxn modelId="{7D8E5F3C-25DA-49CA-AE8A-A0F2088109CE}" type="presParOf" srcId="{5BE84BFF-D0D5-4B92-9078-3FAF9445DFAA}" destId="{84ECD71C-55A5-4A25-8344-37925C0B07DF}" srcOrd="3" destOrd="0" presId="urn:microsoft.com/office/officeart/2005/8/layout/chevron2"/>
    <dgm:cxn modelId="{0072E8CC-07E4-4661-B296-4A3340850466}" type="presParOf" srcId="{5BE84BFF-D0D5-4B92-9078-3FAF9445DFAA}" destId="{558119AE-8B68-475C-ADB2-B683E94BE447}" srcOrd="4" destOrd="0" presId="urn:microsoft.com/office/officeart/2005/8/layout/chevron2"/>
    <dgm:cxn modelId="{2C61B4BE-C37F-44BE-BF88-E205A004DA97}" type="presParOf" srcId="{558119AE-8B68-475C-ADB2-B683E94BE447}" destId="{47EF2263-F172-4F48-9B53-0C19E64DA96C}" srcOrd="0" destOrd="0" presId="urn:microsoft.com/office/officeart/2005/8/layout/chevron2"/>
    <dgm:cxn modelId="{7EC91375-1421-416C-A212-A7E8BE6A441B}" type="presParOf" srcId="{558119AE-8B68-475C-ADB2-B683E94BE447}" destId="{443C4F94-6D05-4883-B9D9-A60C38D2296A}" srcOrd="1" destOrd="0" presId="urn:microsoft.com/office/officeart/2005/8/layout/chevron2"/>
    <dgm:cxn modelId="{19925FE5-003A-4171-ADE8-4C20B4A83DFE}" type="presParOf" srcId="{5BE84BFF-D0D5-4B92-9078-3FAF9445DFAA}" destId="{E15FE2EE-5D4C-406B-B0EA-D9CCB6DC80BA}" srcOrd="5" destOrd="0" presId="urn:microsoft.com/office/officeart/2005/8/layout/chevron2"/>
    <dgm:cxn modelId="{7160112C-1DD8-4EE9-B8C6-697A5D0EA07C}" type="presParOf" srcId="{5BE84BFF-D0D5-4B92-9078-3FAF9445DFAA}" destId="{57DCAFA9-9FF0-4A03-B41B-A226F3C55E38}" srcOrd="6" destOrd="0" presId="urn:microsoft.com/office/officeart/2005/8/layout/chevron2"/>
    <dgm:cxn modelId="{ECCD42F1-DC7E-45B7-BF9C-421BD30E5ECF}" type="presParOf" srcId="{57DCAFA9-9FF0-4A03-B41B-A226F3C55E38}" destId="{E726A05E-2B15-4AA3-9970-1C2FC6ECE597}" srcOrd="0" destOrd="0" presId="urn:microsoft.com/office/officeart/2005/8/layout/chevron2"/>
    <dgm:cxn modelId="{F695DC56-2277-4ADD-A9A4-3CEDB71059ED}" type="presParOf" srcId="{57DCAFA9-9FF0-4A03-B41B-A226F3C55E38}" destId="{2CD004F5-723A-46F2-AB88-8AAB3C28CB86}" srcOrd="1" destOrd="0" presId="urn:microsoft.com/office/officeart/2005/8/layout/chevron2"/>
    <dgm:cxn modelId="{9DD37D6C-9FEE-4A5C-9CCB-8F159DB3CA5E}" type="presParOf" srcId="{5BE84BFF-D0D5-4B92-9078-3FAF9445DFAA}" destId="{4EB36BE1-DAA4-475D-934F-C6C01577B761}" srcOrd="7" destOrd="0" presId="urn:microsoft.com/office/officeart/2005/8/layout/chevron2"/>
    <dgm:cxn modelId="{6A5CCB26-AEC4-4D91-B06C-4E1D579F3150}" type="presParOf" srcId="{5BE84BFF-D0D5-4B92-9078-3FAF9445DFAA}" destId="{54B625A8-CC3B-45DF-8110-E7501141CCA0}" srcOrd="8" destOrd="0" presId="urn:microsoft.com/office/officeart/2005/8/layout/chevron2"/>
    <dgm:cxn modelId="{2059D4B5-66F9-4DB2-9053-8F4C43092A67}" type="presParOf" srcId="{54B625A8-CC3B-45DF-8110-E7501141CCA0}" destId="{DA4B5813-0CE5-4B6A-BFF0-C870C37C5C55}" srcOrd="0" destOrd="0" presId="urn:microsoft.com/office/officeart/2005/8/layout/chevron2"/>
    <dgm:cxn modelId="{7301C00E-0439-4965-90B4-CD41E7E0FE07}" type="presParOf" srcId="{54B625A8-CC3B-45DF-8110-E7501141CCA0}" destId="{A70E399D-B552-4A61-8C02-03BB585E70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D9703-4F52-408D-A94E-E3FC7E576D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4E9D2A-1156-4F6D-8860-2DDBAD9EB19A}">
      <dgm:prSet phldrT="[文字]" custT="1"/>
      <dgm:spPr>
        <a:solidFill>
          <a:srgbClr val="0099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sz="2400" b="1" dirty="0"/>
            <a:t>高中</a:t>
          </a:r>
          <a:r>
            <a:rPr lang="zh-TW" sz="2400" b="1" dirty="0" smtClean="0"/>
            <a:t>職</a:t>
          </a:r>
          <a:r>
            <a:rPr lang="zh-TW" altLang="en-US" sz="2400" b="1" dirty="0" smtClean="0"/>
            <a:t>學生</a:t>
          </a:r>
          <a:r>
            <a:rPr lang="zh-TW" sz="2400" b="1" dirty="0" smtClean="0"/>
            <a:t>在學期間</a:t>
          </a:r>
          <a:endParaRPr lang="en-US" altLang="zh-TW" sz="2400" b="1" dirty="0" smtClean="0"/>
        </a:p>
        <a:p>
          <a:pPr>
            <a:spcAft>
              <a:spcPts val="0"/>
            </a:spcAft>
          </a:pPr>
          <a:r>
            <a:rPr lang="zh-TW" sz="2400" b="1" dirty="0" smtClean="0"/>
            <a:t>就</a:t>
          </a:r>
          <a:r>
            <a:rPr lang="zh-TW" sz="2400" b="1" dirty="0"/>
            <a:t>有先在臺灣</a:t>
          </a:r>
          <a:r>
            <a:rPr lang="zh-TW" sz="2400" b="1" dirty="0" smtClean="0"/>
            <a:t>嘗試</a:t>
          </a:r>
          <a:endParaRPr lang="en-US" altLang="zh-TW" sz="2400" b="1" dirty="0" smtClean="0"/>
        </a:p>
        <a:p>
          <a:pPr>
            <a:spcAft>
              <a:spcPts val="0"/>
            </a:spcAft>
          </a:pPr>
          <a:r>
            <a:rPr lang="zh-TW" sz="2400" b="1" dirty="0" smtClean="0"/>
            <a:t>如何</a:t>
          </a:r>
          <a:r>
            <a:rPr lang="zh-TW" sz="2400" b="1" dirty="0"/>
            <a:t>規劃企劃與實踐體驗的機會</a:t>
          </a:r>
          <a:endParaRPr lang="zh-TW" altLang="en-US" sz="2400" b="1" dirty="0"/>
        </a:p>
      </dgm:t>
    </dgm:pt>
    <dgm:pt modelId="{2B80A7FC-E14A-41EE-B278-FE4F1EDF96B9}" type="par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0552014F-47B4-40A2-A9DA-9979870C5A37}" type="sib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13BD78EB-9B16-4DF6-804B-367BCE6DD615}" type="pres">
      <dgm:prSet presAssocID="{3BCD9703-4F52-408D-A94E-E3FC7E576D1A}" presName="CompostProcess" presStyleCnt="0">
        <dgm:presLayoutVars>
          <dgm:dir/>
          <dgm:resizeHandles val="exact"/>
        </dgm:presLayoutVars>
      </dgm:prSet>
      <dgm:spPr/>
    </dgm:pt>
    <dgm:pt modelId="{448AECD9-79C5-462A-BB5E-526ACC1FA7ED}" type="pres">
      <dgm:prSet presAssocID="{3BCD9703-4F52-408D-A94E-E3FC7E576D1A}" presName="arrow" presStyleLbl="bgShp" presStyleIdx="0" presStyleCnt="1"/>
      <dgm:spPr/>
    </dgm:pt>
    <dgm:pt modelId="{A9DDB9BE-EAE5-4FD7-A90D-22EACFFD8068}" type="pres">
      <dgm:prSet presAssocID="{3BCD9703-4F52-408D-A94E-E3FC7E576D1A}" presName="linearProcess" presStyleCnt="0"/>
      <dgm:spPr/>
    </dgm:pt>
    <dgm:pt modelId="{9D49F46E-6410-4271-BB16-C950D2003CD1}" type="pres">
      <dgm:prSet presAssocID="{024E9D2A-1156-4F6D-8860-2DDBAD9EB19A}" presName="textNode" presStyleLbl="node1" presStyleIdx="0" presStyleCnt="1" custScaleX="163391" custScaleY="85899" custLinFactNeighborX="12802" custLinFactNeighborY="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CE23A9-AC0C-4315-ABAC-8B0E194563FD}" type="presOf" srcId="{3BCD9703-4F52-408D-A94E-E3FC7E576D1A}" destId="{13BD78EB-9B16-4DF6-804B-367BCE6DD615}" srcOrd="0" destOrd="0" presId="urn:microsoft.com/office/officeart/2005/8/layout/hProcess9"/>
    <dgm:cxn modelId="{9C9F0585-F99C-4A02-BFCA-4DC50F90B861}" type="presOf" srcId="{024E9D2A-1156-4F6D-8860-2DDBAD9EB19A}" destId="{9D49F46E-6410-4271-BB16-C950D2003CD1}" srcOrd="0" destOrd="0" presId="urn:microsoft.com/office/officeart/2005/8/layout/hProcess9"/>
    <dgm:cxn modelId="{33A31753-1CB6-487C-8DDF-E296404738F3}" srcId="{3BCD9703-4F52-408D-A94E-E3FC7E576D1A}" destId="{024E9D2A-1156-4F6D-8860-2DDBAD9EB19A}" srcOrd="0" destOrd="0" parTransId="{2B80A7FC-E14A-41EE-B278-FE4F1EDF96B9}" sibTransId="{0552014F-47B4-40A2-A9DA-9979870C5A37}"/>
    <dgm:cxn modelId="{B83BB326-4A5D-4C4A-AA4B-BC4FBE7098E8}" type="presParOf" srcId="{13BD78EB-9B16-4DF6-804B-367BCE6DD615}" destId="{448AECD9-79C5-462A-BB5E-526ACC1FA7ED}" srcOrd="0" destOrd="0" presId="urn:microsoft.com/office/officeart/2005/8/layout/hProcess9"/>
    <dgm:cxn modelId="{1C1A9222-B56D-4DCD-B12C-38B779738681}" type="presParOf" srcId="{13BD78EB-9B16-4DF6-804B-367BCE6DD615}" destId="{A9DDB9BE-EAE5-4FD7-A90D-22EACFFD8068}" srcOrd="1" destOrd="0" presId="urn:microsoft.com/office/officeart/2005/8/layout/hProcess9"/>
    <dgm:cxn modelId="{B31ADFBD-F65A-46A5-A403-BD2075F1240F}" type="presParOf" srcId="{A9DDB9BE-EAE5-4FD7-A90D-22EACFFD8068}" destId="{9D49F46E-6410-4271-BB16-C950D2003CD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912D2E-3239-4D04-8A60-2DB03494AB64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2324F97-886A-43A5-8F3C-2D280E326136}">
      <dgm:prSet phldrT="[文字]" custT="1"/>
      <dgm:spPr/>
      <dgm:t>
        <a:bodyPr/>
        <a:lstStyle/>
        <a:p>
          <a:r>
            <a:rPr lang="zh-TW" altLang="en-US" sz="1600" b="1" dirty="0" smtClean="0"/>
            <a:t>配套措施</a:t>
          </a:r>
          <a:endParaRPr lang="zh-TW" altLang="en-US" sz="1600" b="1" dirty="0"/>
        </a:p>
      </dgm:t>
    </dgm:pt>
    <dgm:pt modelId="{9F571EF8-E2EC-4FCE-8E3F-F6FD277D5F86}" type="parTrans" cxnId="{5C5FA56B-518F-42D0-B93D-FABDB409D550}">
      <dgm:prSet/>
      <dgm:spPr/>
      <dgm:t>
        <a:bodyPr/>
        <a:lstStyle/>
        <a:p>
          <a:endParaRPr lang="zh-TW" altLang="en-US"/>
        </a:p>
      </dgm:t>
    </dgm:pt>
    <dgm:pt modelId="{BA468889-E23A-4CC8-BDA2-B3AC3D377BDD}" type="sibTrans" cxnId="{5C5FA56B-518F-42D0-B93D-FABDB409D550}">
      <dgm:prSet/>
      <dgm:spPr/>
      <dgm:t>
        <a:bodyPr/>
        <a:lstStyle/>
        <a:p>
          <a:endParaRPr lang="zh-TW" altLang="en-US"/>
        </a:p>
      </dgm:t>
    </dgm:pt>
    <dgm:pt modelId="{CF04CA04-BF1A-4F0B-8918-5D3BF7B88DB6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教育訓練</a:t>
          </a:r>
          <a:endParaRPr lang="zh-TW" altLang="en-US" b="1" dirty="0">
            <a:latin typeface="+mj-ea"/>
            <a:ea typeface="+mj-ea"/>
          </a:endParaRPr>
        </a:p>
      </dgm:t>
    </dgm:pt>
    <dgm:pt modelId="{228B4FC1-EC36-4F1A-96E0-B863C5EABBFA}" type="parTrans" cxnId="{D3B4FF56-4A5D-42DB-AE4D-322CF7E6B23E}">
      <dgm:prSet/>
      <dgm:spPr/>
      <dgm:t>
        <a:bodyPr/>
        <a:lstStyle/>
        <a:p>
          <a:endParaRPr lang="zh-TW" altLang="en-US"/>
        </a:p>
      </dgm:t>
    </dgm:pt>
    <dgm:pt modelId="{2DEA8E65-41B0-4451-B95C-3E04DCCD561E}" type="sibTrans" cxnId="{D3B4FF56-4A5D-42DB-AE4D-322CF7E6B23E}">
      <dgm:prSet/>
      <dgm:spPr/>
      <dgm:t>
        <a:bodyPr/>
        <a:lstStyle/>
        <a:p>
          <a:endParaRPr lang="zh-TW" altLang="en-US"/>
        </a:p>
      </dgm:t>
    </dgm:pt>
    <dgm:pt modelId="{5E301BBF-45DD-4C01-9795-FD960AAD4296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行前輔導營</a:t>
          </a:r>
          <a:endParaRPr lang="zh-TW" altLang="en-US" b="1" dirty="0">
            <a:latin typeface="+mj-ea"/>
            <a:ea typeface="+mj-ea"/>
          </a:endParaRPr>
        </a:p>
      </dgm:t>
    </dgm:pt>
    <dgm:pt modelId="{5A5E0681-8F00-4699-8C6D-5E8F6F4EF521}" type="parTrans" cxnId="{0EDCCC68-2558-4D3D-9364-8006540776AC}">
      <dgm:prSet/>
      <dgm:spPr/>
      <dgm:t>
        <a:bodyPr/>
        <a:lstStyle/>
        <a:p>
          <a:endParaRPr lang="zh-TW" altLang="en-US"/>
        </a:p>
      </dgm:t>
    </dgm:pt>
    <dgm:pt modelId="{B40D3506-204B-4E9C-BC53-B11BFA63D7E9}" type="sibTrans" cxnId="{0EDCCC68-2558-4D3D-9364-8006540776AC}">
      <dgm:prSet/>
      <dgm:spPr/>
      <dgm:t>
        <a:bodyPr/>
        <a:lstStyle/>
        <a:p>
          <a:endParaRPr lang="zh-TW" altLang="en-US"/>
        </a:p>
      </dgm:t>
    </dgm:pt>
    <dgm:pt modelId="{85776221-CAEC-4DA8-9F21-CB7A2CF8923D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成果競賽</a:t>
          </a:r>
          <a:endParaRPr lang="zh-TW" altLang="en-US" b="1" dirty="0">
            <a:latin typeface="+mj-ea"/>
            <a:ea typeface="+mj-ea"/>
          </a:endParaRPr>
        </a:p>
      </dgm:t>
    </dgm:pt>
    <dgm:pt modelId="{80F82150-ABB9-4E57-9DDC-D2BC988AA290}" type="parTrans" cxnId="{086D8080-16AF-4378-8EBA-FC08B4BB9878}">
      <dgm:prSet/>
      <dgm:spPr/>
      <dgm:t>
        <a:bodyPr/>
        <a:lstStyle/>
        <a:p>
          <a:endParaRPr lang="zh-TW" altLang="en-US"/>
        </a:p>
      </dgm:t>
    </dgm:pt>
    <dgm:pt modelId="{A3DBE06F-E233-49E9-9A0F-362A2AE53F47}" type="sibTrans" cxnId="{086D8080-16AF-4378-8EBA-FC08B4BB9878}">
      <dgm:prSet/>
      <dgm:spPr/>
      <dgm:t>
        <a:bodyPr/>
        <a:lstStyle/>
        <a:p>
          <a:endParaRPr lang="zh-TW" altLang="en-US"/>
        </a:p>
      </dgm:t>
    </dgm:pt>
    <dgm:pt modelId="{3E841053-765A-45E8-A5FA-791856ECB741}" type="pres">
      <dgm:prSet presAssocID="{76912D2E-3239-4D04-8A60-2DB03494AB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DD00B6-6AE2-4863-BF0C-034318EE2AF3}" type="pres">
      <dgm:prSet presAssocID="{A2324F97-886A-43A5-8F3C-2D280E326136}" presName="centerShape" presStyleLbl="node0" presStyleIdx="0" presStyleCnt="1" custScaleX="74182" custScaleY="72049" custLinFactNeighborX="874" custLinFactNeighborY="-1991"/>
      <dgm:spPr/>
      <dgm:t>
        <a:bodyPr/>
        <a:lstStyle/>
        <a:p>
          <a:endParaRPr lang="zh-TW" altLang="en-US"/>
        </a:p>
      </dgm:t>
    </dgm:pt>
    <dgm:pt modelId="{DA503E55-D6A9-420D-8E52-6F2E31143219}" type="pres">
      <dgm:prSet presAssocID="{CF04CA04-BF1A-4F0B-8918-5D3BF7B88DB6}" presName="node" presStyleLbl="node1" presStyleIdx="0" presStyleCnt="3" custScaleX="151071" custScaleY="126900" custRadScaleRad="101807" custRadScaleInc="32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F10D88-AD22-4CE8-B8C3-B9DB93805392}" type="pres">
      <dgm:prSet presAssocID="{CF04CA04-BF1A-4F0B-8918-5D3BF7B88DB6}" presName="dummy" presStyleCnt="0"/>
      <dgm:spPr/>
    </dgm:pt>
    <dgm:pt modelId="{E047550E-2FB8-48B9-9BEC-B2DBDB0732D0}" type="pres">
      <dgm:prSet presAssocID="{2DEA8E65-41B0-4451-B95C-3E04DCCD561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CA82D14F-39E8-4AE3-9B17-745BC6E95FE8}" type="pres">
      <dgm:prSet presAssocID="{5E301BBF-45DD-4C01-9795-FD960AAD4296}" presName="node" presStyleLbl="node1" presStyleIdx="1" presStyleCnt="3" custScaleX="151071" custScaleY="126900" custRadScaleRad="100683" custRadScaleInc="-46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04935E-0207-4E4A-B934-638FD2627C1C}" type="pres">
      <dgm:prSet presAssocID="{5E301BBF-45DD-4C01-9795-FD960AAD4296}" presName="dummy" presStyleCnt="0"/>
      <dgm:spPr/>
    </dgm:pt>
    <dgm:pt modelId="{DA1CC90B-D7B1-4B80-9951-184B34730555}" type="pres">
      <dgm:prSet presAssocID="{B40D3506-204B-4E9C-BC53-B11BFA63D7E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63E14EDD-4396-47D4-9E5E-FD416A25B9E6}" type="pres">
      <dgm:prSet presAssocID="{85776221-CAEC-4DA8-9F21-CB7A2CF8923D}" presName="node" presStyleLbl="node1" presStyleIdx="2" presStyleCnt="3" custScaleX="151071" custScaleY="1269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79591-17D2-4B1A-B065-DFC4B2D6A6D2}" type="pres">
      <dgm:prSet presAssocID="{85776221-CAEC-4DA8-9F21-CB7A2CF8923D}" presName="dummy" presStyleCnt="0"/>
      <dgm:spPr/>
    </dgm:pt>
    <dgm:pt modelId="{7B82E546-67F0-4C00-8B72-66C54B5247F7}" type="pres">
      <dgm:prSet presAssocID="{A3DBE06F-E233-49E9-9A0F-362A2AE53F47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1038E719-9B94-4B67-A0FB-1CBDA0A7BE3A}" type="presOf" srcId="{85776221-CAEC-4DA8-9F21-CB7A2CF8923D}" destId="{63E14EDD-4396-47D4-9E5E-FD416A25B9E6}" srcOrd="0" destOrd="0" presId="urn:microsoft.com/office/officeart/2005/8/layout/radial6"/>
    <dgm:cxn modelId="{B247F0FD-826E-4027-B76F-73FA3FFC4AA0}" type="presOf" srcId="{B40D3506-204B-4E9C-BC53-B11BFA63D7E9}" destId="{DA1CC90B-D7B1-4B80-9951-184B34730555}" srcOrd="0" destOrd="0" presId="urn:microsoft.com/office/officeart/2005/8/layout/radial6"/>
    <dgm:cxn modelId="{545530B9-1E4C-4469-B521-279912D5C4E8}" type="presOf" srcId="{A2324F97-886A-43A5-8F3C-2D280E326136}" destId="{6ADD00B6-6AE2-4863-BF0C-034318EE2AF3}" srcOrd="0" destOrd="0" presId="urn:microsoft.com/office/officeart/2005/8/layout/radial6"/>
    <dgm:cxn modelId="{5C5FA56B-518F-42D0-B93D-FABDB409D550}" srcId="{76912D2E-3239-4D04-8A60-2DB03494AB64}" destId="{A2324F97-886A-43A5-8F3C-2D280E326136}" srcOrd="0" destOrd="0" parTransId="{9F571EF8-E2EC-4FCE-8E3F-F6FD277D5F86}" sibTransId="{BA468889-E23A-4CC8-BDA2-B3AC3D377BDD}"/>
    <dgm:cxn modelId="{32DBE532-ED12-4485-A4E5-8C6339DFC49E}" type="presOf" srcId="{A3DBE06F-E233-49E9-9A0F-362A2AE53F47}" destId="{7B82E546-67F0-4C00-8B72-66C54B5247F7}" srcOrd="0" destOrd="0" presId="urn:microsoft.com/office/officeart/2005/8/layout/radial6"/>
    <dgm:cxn modelId="{D3B4FF56-4A5D-42DB-AE4D-322CF7E6B23E}" srcId="{A2324F97-886A-43A5-8F3C-2D280E326136}" destId="{CF04CA04-BF1A-4F0B-8918-5D3BF7B88DB6}" srcOrd="0" destOrd="0" parTransId="{228B4FC1-EC36-4F1A-96E0-B863C5EABBFA}" sibTransId="{2DEA8E65-41B0-4451-B95C-3E04DCCD561E}"/>
    <dgm:cxn modelId="{209BBAA5-184A-4F6E-88AE-A963FBE9A611}" type="presOf" srcId="{CF04CA04-BF1A-4F0B-8918-5D3BF7B88DB6}" destId="{DA503E55-D6A9-420D-8E52-6F2E31143219}" srcOrd="0" destOrd="0" presId="urn:microsoft.com/office/officeart/2005/8/layout/radial6"/>
    <dgm:cxn modelId="{086D8080-16AF-4378-8EBA-FC08B4BB9878}" srcId="{A2324F97-886A-43A5-8F3C-2D280E326136}" destId="{85776221-CAEC-4DA8-9F21-CB7A2CF8923D}" srcOrd="2" destOrd="0" parTransId="{80F82150-ABB9-4E57-9DDC-D2BC988AA290}" sibTransId="{A3DBE06F-E233-49E9-9A0F-362A2AE53F47}"/>
    <dgm:cxn modelId="{E9514F60-710F-4CEB-BE8F-91E45C8C94C0}" type="presOf" srcId="{5E301BBF-45DD-4C01-9795-FD960AAD4296}" destId="{CA82D14F-39E8-4AE3-9B17-745BC6E95FE8}" srcOrd="0" destOrd="0" presId="urn:microsoft.com/office/officeart/2005/8/layout/radial6"/>
    <dgm:cxn modelId="{0EDCCC68-2558-4D3D-9364-8006540776AC}" srcId="{A2324F97-886A-43A5-8F3C-2D280E326136}" destId="{5E301BBF-45DD-4C01-9795-FD960AAD4296}" srcOrd="1" destOrd="0" parTransId="{5A5E0681-8F00-4699-8C6D-5E8F6F4EF521}" sibTransId="{B40D3506-204B-4E9C-BC53-B11BFA63D7E9}"/>
    <dgm:cxn modelId="{6643DAA1-5E5F-49D5-AC1D-707B1C41B6DA}" type="presOf" srcId="{2DEA8E65-41B0-4451-B95C-3E04DCCD561E}" destId="{E047550E-2FB8-48B9-9BEC-B2DBDB0732D0}" srcOrd="0" destOrd="0" presId="urn:microsoft.com/office/officeart/2005/8/layout/radial6"/>
    <dgm:cxn modelId="{E649AB25-BB94-40C5-BA9A-6C05DF77E3B1}" type="presOf" srcId="{76912D2E-3239-4D04-8A60-2DB03494AB64}" destId="{3E841053-765A-45E8-A5FA-791856ECB741}" srcOrd="0" destOrd="0" presId="urn:microsoft.com/office/officeart/2005/8/layout/radial6"/>
    <dgm:cxn modelId="{CF3CD4AF-0E6C-4249-AAED-75761B159185}" type="presParOf" srcId="{3E841053-765A-45E8-A5FA-791856ECB741}" destId="{6ADD00B6-6AE2-4863-BF0C-034318EE2AF3}" srcOrd="0" destOrd="0" presId="urn:microsoft.com/office/officeart/2005/8/layout/radial6"/>
    <dgm:cxn modelId="{71FD173E-E60A-4FCC-8644-E75E4678EBED}" type="presParOf" srcId="{3E841053-765A-45E8-A5FA-791856ECB741}" destId="{DA503E55-D6A9-420D-8E52-6F2E31143219}" srcOrd="1" destOrd="0" presId="urn:microsoft.com/office/officeart/2005/8/layout/radial6"/>
    <dgm:cxn modelId="{D4B1CC35-9A7E-423B-941B-E3BB5B4C88E2}" type="presParOf" srcId="{3E841053-765A-45E8-A5FA-791856ECB741}" destId="{7EF10D88-AD22-4CE8-B8C3-B9DB93805392}" srcOrd="2" destOrd="0" presId="urn:microsoft.com/office/officeart/2005/8/layout/radial6"/>
    <dgm:cxn modelId="{552C2388-17C1-4B21-AF87-9665E7AD3936}" type="presParOf" srcId="{3E841053-765A-45E8-A5FA-791856ECB741}" destId="{E047550E-2FB8-48B9-9BEC-B2DBDB0732D0}" srcOrd="3" destOrd="0" presId="urn:microsoft.com/office/officeart/2005/8/layout/radial6"/>
    <dgm:cxn modelId="{D6646813-4888-4AF9-A451-63B6356715FC}" type="presParOf" srcId="{3E841053-765A-45E8-A5FA-791856ECB741}" destId="{CA82D14F-39E8-4AE3-9B17-745BC6E95FE8}" srcOrd="4" destOrd="0" presId="urn:microsoft.com/office/officeart/2005/8/layout/radial6"/>
    <dgm:cxn modelId="{9D2B6654-320A-4833-9929-CBB4DEDDCAF6}" type="presParOf" srcId="{3E841053-765A-45E8-A5FA-791856ECB741}" destId="{AF04935E-0207-4E4A-B934-638FD2627C1C}" srcOrd="5" destOrd="0" presId="urn:microsoft.com/office/officeart/2005/8/layout/radial6"/>
    <dgm:cxn modelId="{89266FF7-6782-4950-97E5-B81397C51CE8}" type="presParOf" srcId="{3E841053-765A-45E8-A5FA-791856ECB741}" destId="{DA1CC90B-D7B1-4B80-9951-184B34730555}" srcOrd="6" destOrd="0" presId="urn:microsoft.com/office/officeart/2005/8/layout/radial6"/>
    <dgm:cxn modelId="{B1A63760-D82E-40B6-BD82-E52674F5B5BA}" type="presParOf" srcId="{3E841053-765A-45E8-A5FA-791856ECB741}" destId="{63E14EDD-4396-47D4-9E5E-FD416A25B9E6}" srcOrd="7" destOrd="0" presId="urn:microsoft.com/office/officeart/2005/8/layout/radial6"/>
    <dgm:cxn modelId="{F5EE2447-D4C8-429E-B7A3-B50963BF0EFE}" type="presParOf" srcId="{3E841053-765A-45E8-A5FA-791856ECB741}" destId="{76C79591-17D2-4B1A-B065-DFC4B2D6A6D2}" srcOrd="8" destOrd="0" presId="urn:microsoft.com/office/officeart/2005/8/layout/radial6"/>
    <dgm:cxn modelId="{623D0235-74EC-4A0E-BFF3-BC9D2D590856}" type="presParOf" srcId="{3E841053-765A-45E8-A5FA-791856ECB741}" destId="{7B82E546-67F0-4C00-8B72-66C54B5247F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EF8F-6FDA-41EE-90E9-C407CF516308}">
      <dsp:nvSpPr>
        <dsp:cNvPr id="0" name=""/>
        <dsp:cNvSpPr/>
      </dsp:nvSpPr>
      <dsp:spPr>
        <a:xfrm rot="5400000">
          <a:off x="-99249" y="101665"/>
          <a:ext cx="661665" cy="4631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一</a:t>
          </a:r>
        </a:p>
      </dsp:txBody>
      <dsp:txXfrm rot="-5400000">
        <a:off x="2" y="233998"/>
        <a:ext cx="463165" cy="198500"/>
      </dsp:txXfrm>
    </dsp:sp>
    <dsp:sp modelId="{BD521BF6-46D8-49DF-AE01-3B23B82D4F24}">
      <dsp:nvSpPr>
        <dsp:cNvPr id="0" name=""/>
        <dsp:cNvSpPr/>
      </dsp:nvSpPr>
      <dsp:spPr>
        <a:xfrm rot="5400000">
          <a:off x="1730302" y="-1271387"/>
          <a:ext cx="430308" cy="29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200" b="1" kern="1200" dirty="0">
              <a:latin typeface="+mj-ea"/>
              <a:ea typeface="+mj-ea"/>
            </a:rPr>
            <a:t>  目的</a:t>
          </a:r>
        </a:p>
      </dsp:txBody>
      <dsp:txXfrm rot="-5400000">
        <a:off x="458914" y="21007"/>
        <a:ext cx="2952078" cy="388296"/>
      </dsp:txXfrm>
    </dsp:sp>
    <dsp:sp modelId="{E6A8667F-8874-4E6E-A773-7C58D8D27E22}">
      <dsp:nvSpPr>
        <dsp:cNvPr id="0" name=""/>
        <dsp:cNvSpPr/>
      </dsp:nvSpPr>
      <dsp:spPr>
        <a:xfrm rot="5400000">
          <a:off x="-99249" y="637119"/>
          <a:ext cx="661665" cy="463165"/>
        </a:xfrm>
        <a:prstGeom prst="chevron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二</a:t>
          </a:r>
        </a:p>
      </dsp:txBody>
      <dsp:txXfrm rot="-5400000">
        <a:off x="2" y="769452"/>
        <a:ext cx="463165" cy="198500"/>
      </dsp:txXfrm>
    </dsp:sp>
    <dsp:sp modelId="{A7E44FAD-57EA-4791-AF88-A712591CD06C}">
      <dsp:nvSpPr>
        <dsp:cNvPr id="0" name=""/>
        <dsp:cNvSpPr/>
      </dsp:nvSpPr>
      <dsp:spPr>
        <a:xfrm rot="5400000">
          <a:off x="1734666" y="-733631"/>
          <a:ext cx="430082" cy="29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青年體驗學習內容</a:t>
          </a:r>
        </a:p>
      </dsp:txBody>
      <dsp:txXfrm rot="-5400000">
        <a:off x="463166" y="558864"/>
        <a:ext cx="2952089" cy="388092"/>
      </dsp:txXfrm>
    </dsp:sp>
    <dsp:sp modelId="{47EF2263-F172-4F48-9B53-0C19E64DA96C}">
      <dsp:nvSpPr>
        <dsp:cNvPr id="0" name=""/>
        <dsp:cNvSpPr/>
      </dsp:nvSpPr>
      <dsp:spPr>
        <a:xfrm rot="5400000">
          <a:off x="-99249" y="1172573"/>
          <a:ext cx="661665" cy="463165"/>
        </a:xfrm>
        <a:prstGeom prst="chevron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三</a:t>
          </a:r>
        </a:p>
      </dsp:txBody>
      <dsp:txXfrm rot="-5400000">
        <a:off x="2" y="1304906"/>
        <a:ext cx="463165" cy="198500"/>
      </dsp:txXfrm>
    </dsp:sp>
    <dsp:sp modelId="{443C4F94-6D05-4883-B9D9-A60C38D2296A}">
      <dsp:nvSpPr>
        <dsp:cNvPr id="0" name=""/>
        <dsp:cNvSpPr/>
      </dsp:nvSpPr>
      <dsp:spPr>
        <a:xfrm rot="5400000">
          <a:off x="1734666" y="-198177"/>
          <a:ext cx="430082" cy="29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申請流程</a:t>
          </a:r>
        </a:p>
      </dsp:txBody>
      <dsp:txXfrm rot="-5400000">
        <a:off x="463166" y="1094318"/>
        <a:ext cx="2952089" cy="388092"/>
      </dsp:txXfrm>
    </dsp:sp>
    <dsp:sp modelId="{E726A05E-2B15-4AA3-9970-1C2FC6ECE597}">
      <dsp:nvSpPr>
        <dsp:cNvPr id="0" name=""/>
        <dsp:cNvSpPr/>
      </dsp:nvSpPr>
      <dsp:spPr>
        <a:xfrm rot="5400000">
          <a:off x="-99249" y="1708026"/>
          <a:ext cx="661665" cy="463165"/>
        </a:xfrm>
        <a:prstGeom prst="chevron">
          <a:avLst/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四</a:t>
          </a:r>
        </a:p>
      </dsp:txBody>
      <dsp:txXfrm rot="-5400000">
        <a:off x="2" y="1840359"/>
        <a:ext cx="463165" cy="198500"/>
      </dsp:txXfrm>
    </dsp:sp>
    <dsp:sp modelId="{2CD004F5-723A-46F2-AB88-8AAB3C28CB86}">
      <dsp:nvSpPr>
        <dsp:cNvPr id="0" name=""/>
        <dsp:cNvSpPr/>
      </dsp:nvSpPr>
      <dsp:spPr>
        <a:xfrm rot="5400000">
          <a:off x="1734666" y="337276"/>
          <a:ext cx="430082" cy="29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企劃書格式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463166" y="1629772"/>
        <a:ext cx="2952089" cy="388092"/>
      </dsp:txXfrm>
    </dsp:sp>
    <dsp:sp modelId="{DA4B5813-0CE5-4B6A-BFF0-C870C37C5C55}">
      <dsp:nvSpPr>
        <dsp:cNvPr id="0" name=""/>
        <dsp:cNvSpPr/>
      </dsp:nvSpPr>
      <dsp:spPr>
        <a:xfrm rot="5400000">
          <a:off x="-99249" y="2243480"/>
          <a:ext cx="661665" cy="463165"/>
        </a:xfrm>
        <a:prstGeom prst="chevron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五</a:t>
          </a:r>
        </a:p>
      </dsp:txBody>
      <dsp:txXfrm rot="-5400000">
        <a:off x="2" y="2375813"/>
        <a:ext cx="463165" cy="198500"/>
      </dsp:txXfrm>
    </dsp:sp>
    <dsp:sp modelId="{A70E399D-B552-4A61-8C02-03BB585E70F4}">
      <dsp:nvSpPr>
        <dsp:cNvPr id="0" name=""/>
        <dsp:cNvSpPr/>
      </dsp:nvSpPr>
      <dsp:spPr>
        <a:xfrm rot="5400000">
          <a:off x="1734666" y="872729"/>
          <a:ext cx="430082" cy="29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審查作業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463166" y="2165225"/>
        <a:ext cx="2952089" cy="388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EF8F-6FDA-41EE-90E9-C407CF516308}">
      <dsp:nvSpPr>
        <dsp:cNvPr id="0" name=""/>
        <dsp:cNvSpPr/>
      </dsp:nvSpPr>
      <dsp:spPr>
        <a:xfrm rot="5400000">
          <a:off x="-103475" y="105381"/>
          <a:ext cx="689835" cy="4828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一</a:t>
          </a:r>
        </a:p>
      </dsp:txBody>
      <dsp:txXfrm rot="-5400000">
        <a:off x="1" y="243349"/>
        <a:ext cx="482885" cy="206950"/>
      </dsp:txXfrm>
    </dsp:sp>
    <dsp:sp modelId="{BD521BF6-46D8-49DF-AE01-3B23B82D4F24}">
      <dsp:nvSpPr>
        <dsp:cNvPr id="0" name=""/>
        <dsp:cNvSpPr/>
      </dsp:nvSpPr>
      <dsp:spPr>
        <a:xfrm rot="5400000">
          <a:off x="1650455" y="-1171562"/>
          <a:ext cx="448629" cy="279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200" b="1" kern="1200" dirty="0">
              <a:latin typeface="+mj-ea"/>
              <a:ea typeface="+mj-ea"/>
            </a:rPr>
            <a:t>  目的</a:t>
          </a:r>
        </a:p>
      </dsp:txBody>
      <dsp:txXfrm rot="-5400000">
        <a:off x="478893" y="21900"/>
        <a:ext cx="2769854" cy="404829"/>
      </dsp:txXfrm>
    </dsp:sp>
    <dsp:sp modelId="{E6A8667F-8874-4E6E-A773-7C58D8D27E22}">
      <dsp:nvSpPr>
        <dsp:cNvPr id="0" name=""/>
        <dsp:cNvSpPr/>
      </dsp:nvSpPr>
      <dsp:spPr>
        <a:xfrm rot="5400000">
          <a:off x="-103475" y="670051"/>
          <a:ext cx="689835" cy="482885"/>
        </a:xfrm>
        <a:prstGeom prst="chevron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二</a:t>
          </a:r>
        </a:p>
      </dsp:txBody>
      <dsp:txXfrm rot="-5400000">
        <a:off x="1" y="808019"/>
        <a:ext cx="482885" cy="206950"/>
      </dsp:txXfrm>
    </dsp:sp>
    <dsp:sp modelId="{A7E44FAD-57EA-4791-AF88-A712591CD06C}">
      <dsp:nvSpPr>
        <dsp:cNvPr id="0" name=""/>
        <dsp:cNvSpPr/>
      </dsp:nvSpPr>
      <dsp:spPr>
        <a:xfrm rot="5400000">
          <a:off x="1654565" y="-605104"/>
          <a:ext cx="448393" cy="279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計畫申請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482885" y="588465"/>
        <a:ext cx="2769865" cy="404615"/>
      </dsp:txXfrm>
    </dsp:sp>
    <dsp:sp modelId="{47EF2263-F172-4F48-9B53-0C19E64DA96C}">
      <dsp:nvSpPr>
        <dsp:cNvPr id="0" name=""/>
        <dsp:cNvSpPr/>
      </dsp:nvSpPr>
      <dsp:spPr>
        <a:xfrm rot="5400000">
          <a:off x="-103475" y="1234721"/>
          <a:ext cx="689835" cy="482885"/>
        </a:xfrm>
        <a:prstGeom prst="chevron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三</a:t>
          </a:r>
        </a:p>
      </dsp:txBody>
      <dsp:txXfrm rot="-5400000">
        <a:off x="1" y="1372689"/>
        <a:ext cx="482885" cy="206950"/>
      </dsp:txXfrm>
    </dsp:sp>
    <dsp:sp modelId="{443C4F94-6D05-4883-B9D9-A60C38D2296A}">
      <dsp:nvSpPr>
        <dsp:cNvPr id="0" name=""/>
        <dsp:cNvSpPr/>
      </dsp:nvSpPr>
      <dsp:spPr>
        <a:xfrm rot="5400000">
          <a:off x="1654565" y="-40434"/>
          <a:ext cx="448393" cy="279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計畫審查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482885" y="1153135"/>
        <a:ext cx="2769865" cy="404615"/>
      </dsp:txXfrm>
    </dsp:sp>
    <dsp:sp modelId="{E726A05E-2B15-4AA3-9970-1C2FC6ECE597}">
      <dsp:nvSpPr>
        <dsp:cNvPr id="0" name=""/>
        <dsp:cNvSpPr/>
      </dsp:nvSpPr>
      <dsp:spPr>
        <a:xfrm rot="5400000">
          <a:off x="-103475" y="1799391"/>
          <a:ext cx="689835" cy="482885"/>
        </a:xfrm>
        <a:prstGeom prst="chevron">
          <a:avLst/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四</a:t>
          </a:r>
        </a:p>
      </dsp:txBody>
      <dsp:txXfrm rot="-5400000">
        <a:off x="1" y="1937359"/>
        <a:ext cx="482885" cy="206950"/>
      </dsp:txXfrm>
    </dsp:sp>
    <dsp:sp modelId="{2CD004F5-723A-46F2-AB88-8AAB3C28CB86}">
      <dsp:nvSpPr>
        <dsp:cNvPr id="0" name=""/>
        <dsp:cNvSpPr/>
      </dsp:nvSpPr>
      <dsp:spPr>
        <a:xfrm rot="5400000">
          <a:off x="1654565" y="524235"/>
          <a:ext cx="448393" cy="279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計畫執行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482885" y="1717805"/>
        <a:ext cx="2769865" cy="404615"/>
      </dsp:txXfrm>
    </dsp:sp>
    <dsp:sp modelId="{DA4B5813-0CE5-4B6A-BFF0-C870C37C5C55}">
      <dsp:nvSpPr>
        <dsp:cNvPr id="0" name=""/>
        <dsp:cNvSpPr/>
      </dsp:nvSpPr>
      <dsp:spPr>
        <a:xfrm rot="5400000">
          <a:off x="-103475" y="2364061"/>
          <a:ext cx="689835" cy="482885"/>
        </a:xfrm>
        <a:prstGeom prst="chevron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五</a:t>
          </a:r>
        </a:p>
      </dsp:txBody>
      <dsp:txXfrm rot="-5400000">
        <a:off x="1" y="2502029"/>
        <a:ext cx="482885" cy="206950"/>
      </dsp:txXfrm>
    </dsp:sp>
    <dsp:sp modelId="{A70E399D-B552-4A61-8C02-03BB585E70F4}">
      <dsp:nvSpPr>
        <dsp:cNvPr id="0" name=""/>
        <dsp:cNvSpPr/>
      </dsp:nvSpPr>
      <dsp:spPr>
        <a:xfrm rot="5400000">
          <a:off x="1654565" y="1088905"/>
          <a:ext cx="448393" cy="279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配套措施</a:t>
          </a:r>
        </a:p>
      </dsp:txBody>
      <dsp:txXfrm rot="-5400000">
        <a:off x="482885" y="2282475"/>
        <a:ext cx="2769865" cy="40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EF8F-6FDA-41EE-90E9-C407CF516308}">
      <dsp:nvSpPr>
        <dsp:cNvPr id="0" name=""/>
        <dsp:cNvSpPr/>
      </dsp:nvSpPr>
      <dsp:spPr>
        <a:xfrm rot="5400000">
          <a:off x="-117444" y="119444"/>
          <a:ext cx="782964" cy="5480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一</a:t>
          </a:r>
        </a:p>
      </dsp:txBody>
      <dsp:txXfrm rot="-5400000">
        <a:off x="1" y="276036"/>
        <a:ext cx="548074" cy="234890"/>
      </dsp:txXfrm>
    </dsp:sp>
    <dsp:sp modelId="{BD521BF6-46D8-49DF-AE01-3B23B82D4F24}">
      <dsp:nvSpPr>
        <dsp:cNvPr id="0" name=""/>
        <dsp:cNvSpPr/>
      </dsp:nvSpPr>
      <dsp:spPr>
        <a:xfrm rot="5400000">
          <a:off x="2908557" y="-2367983"/>
          <a:ext cx="509194" cy="524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200" b="1" kern="1200" dirty="0">
              <a:latin typeface="+mj-ea"/>
              <a:ea typeface="+mj-ea"/>
            </a:rPr>
            <a:t>  目的</a:t>
          </a:r>
        </a:p>
      </dsp:txBody>
      <dsp:txXfrm rot="-5400000">
        <a:off x="540574" y="24857"/>
        <a:ext cx="5220304" cy="459480"/>
      </dsp:txXfrm>
    </dsp:sp>
    <dsp:sp modelId="{E6A8667F-8874-4E6E-A773-7C58D8D27E22}">
      <dsp:nvSpPr>
        <dsp:cNvPr id="0" name=""/>
        <dsp:cNvSpPr/>
      </dsp:nvSpPr>
      <dsp:spPr>
        <a:xfrm rot="5400000">
          <a:off x="-117444" y="780117"/>
          <a:ext cx="782964" cy="548074"/>
        </a:xfrm>
        <a:prstGeom prst="chevron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二</a:t>
          </a:r>
        </a:p>
      </dsp:txBody>
      <dsp:txXfrm rot="-5400000">
        <a:off x="1" y="936709"/>
        <a:ext cx="548074" cy="234890"/>
      </dsp:txXfrm>
    </dsp:sp>
    <dsp:sp modelId="{A7E44FAD-57EA-4791-AF88-A712591CD06C}">
      <dsp:nvSpPr>
        <dsp:cNvPr id="0" name=""/>
        <dsp:cNvSpPr/>
      </dsp:nvSpPr>
      <dsp:spPr>
        <a:xfrm rot="5400000">
          <a:off x="2916192" y="-1705444"/>
          <a:ext cx="508926" cy="524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青年體驗學習內容</a:t>
          </a:r>
        </a:p>
      </dsp:txBody>
      <dsp:txXfrm rot="-5400000">
        <a:off x="548075" y="687517"/>
        <a:ext cx="5220317" cy="459238"/>
      </dsp:txXfrm>
    </dsp:sp>
    <dsp:sp modelId="{47EF2263-F172-4F48-9B53-0C19E64DA96C}">
      <dsp:nvSpPr>
        <dsp:cNvPr id="0" name=""/>
        <dsp:cNvSpPr/>
      </dsp:nvSpPr>
      <dsp:spPr>
        <a:xfrm rot="5400000">
          <a:off x="-117444" y="1440789"/>
          <a:ext cx="782964" cy="548074"/>
        </a:xfrm>
        <a:prstGeom prst="chevron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三</a:t>
          </a:r>
        </a:p>
      </dsp:txBody>
      <dsp:txXfrm rot="-5400000">
        <a:off x="1" y="1597381"/>
        <a:ext cx="548074" cy="234890"/>
      </dsp:txXfrm>
    </dsp:sp>
    <dsp:sp modelId="{443C4F94-6D05-4883-B9D9-A60C38D2296A}">
      <dsp:nvSpPr>
        <dsp:cNvPr id="0" name=""/>
        <dsp:cNvSpPr/>
      </dsp:nvSpPr>
      <dsp:spPr>
        <a:xfrm rot="5400000">
          <a:off x="2916192" y="-1044772"/>
          <a:ext cx="508926" cy="524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申請流程</a:t>
          </a:r>
        </a:p>
      </dsp:txBody>
      <dsp:txXfrm rot="-5400000">
        <a:off x="548075" y="1348189"/>
        <a:ext cx="5220317" cy="459238"/>
      </dsp:txXfrm>
    </dsp:sp>
    <dsp:sp modelId="{E726A05E-2B15-4AA3-9970-1C2FC6ECE597}">
      <dsp:nvSpPr>
        <dsp:cNvPr id="0" name=""/>
        <dsp:cNvSpPr/>
      </dsp:nvSpPr>
      <dsp:spPr>
        <a:xfrm rot="5400000">
          <a:off x="-117444" y="2101462"/>
          <a:ext cx="782964" cy="548074"/>
        </a:xfrm>
        <a:prstGeom prst="chevron">
          <a:avLst/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四</a:t>
          </a:r>
        </a:p>
      </dsp:txBody>
      <dsp:txXfrm rot="-5400000">
        <a:off x="1" y="2258054"/>
        <a:ext cx="548074" cy="234890"/>
      </dsp:txXfrm>
    </dsp:sp>
    <dsp:sp modelId="{2CD004F5-723A-46F2-AB88-8AAB3C28CB86}">
      <dsp:nvSpPr>
        <dsp:cNvPr id="0" name=""/>
        <dsp:cNvSpPr/>
      </dsp:nvSpPr>
      <dsp:spPr>
        <a:xfrm rot="5400000">
          <a:off x="2916192" y="-384099"/>
          <a:ext cx="508926" cy="524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企劃書格式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548075" y="2008862"/>
        <a:ext cx="5220317" cy="459238"/>
      </dsp:txXfrm>
    </dsp:sp>
    <dsp:sp modelId="{DA4B5813-0CE5-4B6A-BFF0-C870C37C5C55}">
      <dsp:nvSpPr>
        <dsp:cNvPr id="0" name=""/>
        <dsp:cNvSpPr/>
      </dsp:nvSpPr>
      <dsp:spPr>
        <a:xfrm rot="5400000">
          <a:off x="-117444" y="2762134"/>
          <a:ext cx="782964" cy="548074"/>
        </a:xfrm>
        <a:prstGeom prst="chevron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五</a:t>
          </a:r>
        </a:p>
      </dsp:txBody>
      <dsp:txXfrm rot="-5400000">
        <a:off x="1" y="2918726"/>
        <a:ext cx="548074" cy="234890"/>
      </dsp:txXfrm>
    </dsp:sp>
    <dsp:sp modelId="{A70E399D-B552-4A61-8C02-03BB585E70F4}">
      <dsp:nvSpPr>
        <dsp:cNvPr id="0" name=""/>
        <dsp:cNvSpPr/>
      </dsp:nvSpPr>
      <dsp:spPr>
        <a:xfrm rot="5400000">
          <a:off x="2916192" y="276572"/>
          <a:ext cx="508926" cy="524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審查作業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548075" y="2669533"/>
        <a:ext cx="5220317" cy="459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AECD9-79C5-462A-BB5E-526ACC1FA7ED}">
      <dsp:nvSpPr>
        <dsp:cNvPr id="0" name=""/>
        <dsp:cNvSpPr/>
      </dsp:nvSpPr>
      <dsp:spPr>
        <a:xfrm>
          <a:off x="545544" y="0"/>
          <a:ext cx="6182836" cy="4648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9F46E-6410-4271-BB16-C950D2003CD1}">
      <dsp:nvSpPr>
        <dsp:cNvPr id="0" name=""/>
        <dsp:cNvSpPr/>
      </dsp:nvSpPr>
      <dsp:spPr>
        <a:xfrm>
          <a:off x="815908" y="1394460"/>
          <a:ext cx="2108911" cy="1859280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</a:rPr>
            <a:t>提供高中職應屆畢業生除</a:t>
          </a:r>
          <a:r>
            <a:rPr lang="zh-TW" altLang="en-US" sz="1800" b="1" u="none" kern="1200" dirty="0">
              <a:latin typeface="微軟正黑體" panose="020B0604030504040204" pitchFamily="34" charset="-120"/>
            </a:rPr>
            <a:t>升學以外的選擇</a:t>
          </a:r>
          <a:endParaRPr lang="zh-TW" altLang="en-US" sz="1800" b="1" kern="1200" dirty="0"/>
        </a:p>
      </dsp:txBody>
      <dsp:txXfrm>
        <a:off x="906671" y="1485223"/>
        <a:ext cx="1927385" cy="1677754"/>
      </dsp:txXfrm>
    </dsp:sp>
    <dsp:sp modelId="{78E0E41D-AB1C-4D0E-870A-9646CDABBD0A}">
      <dsp:nvSpPr>
        <dsp:cNvPr id="0" name=""/>
        <dsp:cNvSpPr/>
      </dsp:nvSpPr>
      <dsp:spPr>
        <a:xfrm>
          <a:off x="3288515" y="1394460"/>
          <a:ext cx="3169501" cy="1859280"/>
        </a:xfrm>
        <a:prstGeom prst="round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>
              <a:latin typeface="微軟正黑體" panose="020B0604030504040204" pitchFamily="34" charset="-120"/>
            </a:rPr>
            <a:t>透過「自己提企劃」，訓練生涯規劃能力，拓展多元之生活體驗學習面向，運用體驗學習期間探索自我及生涯，以發展未來生涯方向，提升多元競爭能力</a:t>
          </a:r>
          <a:endParaRPr lang="zh-TW" altLang="en-US" sz="1500" kern="1200" dirty="0"/>
        </a:p>
      </dsp:txBody>
      <dsp:txXfrm>
        <a:off x="3379278" y="1485223"/>
        <a:ext cx="2987975" cy="1677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1C157-6098-45C5-B51D-0EE3D88E1DD7}">
      <dsp:nvSpPr>
        <dsp:cNvPr id="0" name=""/>
        <dsp:cNvSpPr/>
      </dsp:nvSpPr>
      <dsp:spPr>
        <a:xfrm>
          <a:off x="0" y="3407904"/>
          <a:ext cx="7273925" cy="927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+mj-ea"/>
              <a:ea typeface="+mj-ea"/>
            </a:rPr>
            <a:t>第三階段成果報告審查</a:t>
          </a:r>
          <a:endParaRPr lang="en-US" altLang="zh-TW" sz="20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0" y="3407904"/>
        <a:ext cx="7273925" cy="500729"/>
      </dsp:txXfrm>
    </dsp:sp>
    <dsp:sp modelId="{2FF01F55-F4E0-499B-8627-5C7CB2502C9F}">
      <dsp:nvSpPr>
        <dsp:cNvPr id="0" name=""/>
        <dsp:cNvSpPr/>
      </dsp:nvSpPr>
      <dsp:spPr>
        <a:xfrm>
          <a:off x="0" y="3890087"/>
          <a:ext cx="7273925" cy="4265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審查通過者可獲得完成計畫參與證明書</a:t>
          </a:r>
        </a:p>
      </dsp:txBody>
      <dsp:txXfrm>
        <a:off x="0" y="3890087"/>
        <a:ext cx="7273925" cy="426547"/>
      </dsp:txXfrm>
    </dsp:sp>
    <dsp:sp modelId="{1636C14D-C138-4741-BD93-C707CC7F7F4C}">
      <dsp:nvSpPr>
        <dsp:cNvPr id="0" name=""/>
        <dsp:cNvSpPr/>
      </dsp:nvSpPr>
      <dsp:spPr>
        <a:xfrm rot="10800000">
          <a:off x="0" y="1412821"/>
          <a:ext cx="7273925" cy="2008991"/>
        </a:xfrm>
        <a:prstGeom prst="upArrowCallout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+mj-ea"/>
              <a:ea typeface="+mj-ea"/>
            </a:rPr>
            <a:t>第二階段執行情形審查</a:t>
          </a:r>
          <a:endParaRPr lang="en-US" altLang="zh-TW" sz="2000" b="1" kern="1200" dirty="0">
            <a:solidFill>
              <a:schemeClr val="bg1"/>
            </a:solidFill>
            <a:latin typeface="+mj-ea"/>
            <a:ea typeface="+mj-ea"/>
          </a:endParaRP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bg1"/>
              </a:solidFill>
              <a:latin typeface="+mj-ea"/>
              <a:ea typeface="+mj-ea"/>
            </a:rPr>
            <a:t>(</a:t>
          </a:r>
          <a:r>
            <a:rPr lang="zh-TW" altLang="en-US" sz="1600" b="1" kern="1200" dirty="0">
              <a:solidFill>
                <a:schemeClr val="bg1"/>
              </a:solidFill>
              <a:latin typeface="+mj-ea"/>
              <a:ea typeface="+mj-ea"/>
            </a:rPr>
            <a:t>青年</a:t>
          </a:r>
          <a:r>
            <a:rPr lang="en-US" altLang="zh-TW" sz="1600" b="1" kern="1200" dirty="0">
              <a:solidFill>
                <a:schemeClr val="bg1"/>
              </a:solidFill>
              <a:latin typeface="+mj-ea"/>
              <a:ea typeface="+mj-ea"/>
            </a:rPr>
            <a:t>108</a:t>
          </a:r>
          <a:r>
            <a:rPr lang="zh-TW" altLang="en-US" sz="1600" b="1" kern="1200" dirty="0">
              <a:solidFill>
                <a:schemeClr val="bg1"/>
              </a:solidFill>
              <a:latin typeface="+mj-ea"/>
              <a:ea typeface="+mj-ea"/>
            </a:rPr>
            <a:t>年</a:t>
          </a:r>
          <a:r>
            <a:rPr lang="en-US" altLang="zh-TW" sz="1600" b="1" kern="1200" dirty="0">
              <a:solidFill>
                <a:schemeClr val="bg1"/>
              </a:solidFill>
              <a:latin typeface="+mj-ea"/>
              <a:ea typeface="+mj-ea"/>
            </a:rPr>
            <a:t>12</a:t>
          </a:r>
          <a:r>
            <a:rPr lang="zh-TW" altLang="en-US" sz="1600" b="1" kern="1200" dirty="0">
              <a:solidFill>
                <a:schemeClr val="bg1"/>
              </a:solidFill>
              <a:latin typeface="+mj-ea"/>
              <a:ea typeface="+mj-ea"/>
            </a:rPr>
            <a:t>月底前提出執行報告</a:t>
          </a:r>
          <a:r>
            <a:rPr lang="en-US" altLang="zh-TW" sz="1600" b="1" kern="1200" dirty="0">
              <a:solidFill>
                <a:schemeClr val="bg1"/>
              </a:solidFill>
              <a:latin typeface="+mj-ea"/>
              <a:ea typeface="+mj-ea"/>
            </a:rPr>
            <a:t>)</a:t>
          </a:r>
          <a:endParaRPr lang="zh-TW" altLang="en-US" sz="20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 rot="-10800000">
        <a:off x="0" y="1412821"/>
        <a:ext cx="7273925" cy="705155"/>
      </dsp:txXfrm>
    </dsp:sp>
    <dsp:sp modelId="{7AE24EE9-F2F9-4668-99A8-57EAD121681E}">
      <dsp:nvSpPr>
        <dsp:cNvPr id="0" name=""/>
        <dsp:cNvSpPr/>
      </dsp:nvSpPr>
      <dsp:spPr>
        <a:xfrm>
          <a:off x="0" y="2204820"/>
          <a:ext cx="7273925" cy="426419"/>
        </a:xfrm>
        <a:prstGeom prst="rect">
          <a:avLst/>
        </a:prstGeom>
        <a:solidFill>
          <a:schemeClr val="accent3">
            <a:tint val="40000"/>
            <a:alpha val="90000"/>
            <a:hueOff val="-8531845"/>
            <a:satOff val="9726"/>
            <a:lumOff val="66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531845"/>
              <a:satOff val="9726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審查通過者可獲得已執行期間之體驗資歷證明書</a:t>
          </a:r>
        </a:p>
      </dsp:txBody>
      <dsp:txXfrm>
        <a:off x="0" y="2204820"/>
        <a:ext cx="7273925" cy="426419"/>
      </dsp:txXfrm>
    </dsp:sp>
    <dsp:sp modelId="{2680C49F-FC0E-4CCF-9F50-2BB3DE050FFB}">
      <dsp:nvSpPr>
        <dsp:cNvPr id="0" name=""/>
        <dsp:cNvSpPr/>
      </dsp:nvSpPr>
      <dsp:spPr>
        <a:xfrm rot="10800000">
          <a:off x="0" y="579"/>
          <a:ext cx="7273925" cy="1426151"/>
        </a:xfrm>
        <a:prstGeom prst="upArrowCallou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+mj-ea"/>
              <a:ea typeface="+mj-ea"/>
            </a:rPr>
            <a:t>第一階段企劃審查</a:t>
          </a:r>
          <a:r>
            <a:rPr lang="en-US" altLang="zh-TW" sz="2000" b="1" kern="1200" dirty="0">
              <a:solidFill>
                <a:schemeClr val="bg1"/>
              </a:solidFill>
              <a:latin typeface="+mj-ea"/>
              <a:ea typeface="+mj-ea"/>
            </a:rPr>
            <a:t>(107</a:t>
          </a:r>
          <a:r>
            <a:rPr lang="zh-TW" altLang="en-US" sz="2000" b="1" kern="1200" dirty="0">
              <a:solidFill>
                <a:schemeClr val="bg1"/>
              </a:solidFill>
              <a:latin typeface="+mj-ea"/>
              <a:ea typeface="+mj-ea"/>
            </a:rPr>
            <a:t>年</a:t>
          </a:r>
          <a:r>
            <a:rPr lang="en-US" altLang="zh-TW" sz="2000" b="1" kern="1200" dirty="0">
              <a:solidFill>
                <a:schemeClr val="bg1"/>
              </a:solidFill>
              <a:latin typeface="+mj-ea"/>
              <a:ea typeface="+mj-ea"/>
            </a:rPr>
            <a:t>7</a:t>
          </a:r>
          <a:r>
            <a:rPr lang="zh-TW" altLang="en-US" sz="2000" b="1" kern="1200" dirty="0">
              <a:solidFill>
                <a:schemeClr val="bg1"/>
              </a:solidFill>
              <a:latin typeface="+mj-ea"/>
              <a:ea typeface="+mj-ea"/>
            </a:rPr>
            <a:t>月期間</a:t>
          </a:r>
          <a:r>
            <a:rPr lang="en-US" altLang="zh-TW" sz="2000" b="1" kern="1200" dirty="0">
              <a:solidFill>
                <a:schemeClr val="bg1"/>
              </a:solidFill>
              <a:latin typeface="+mj-ea"/>
              <a:ea typeface="+mj-ea"/>
            </a:rPr>
            <a:t>)</a:t>
          </a:r>
          <a:endParaRPr lang="zh-TW" altLang="en-US" sz="20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 rot="-10800000">
        <a:off x="0" y="579"/>
        <a:ext cx="7273925" cy="500579"/>
      </dsp:txXfrm>
    </dsp:sp>
    <dsp:sp modelId="{1FBC2697-4CB7-4E7B-887E-861B970CF906}">
      <dsp:nvSpPr>
        <dsp:cNvPr id="0" name=""/>
        <dsp:cNvSpPr/>
      </dsp:nvSpPr>
      <dsp:spPr>
        <a:xfrm>
          <a:off x="0" y="506277"/>
          <a:ext cx="7273925" cy="416181"/>
        </a:xfrm>
        <a:prstGeom prst="rect">
          <a:avLst/>
        </a:prstGeom>
        <a:solidFill>
          <a:schemeClr val="accent3">
            <a:tint val="40000"/>
            <a:alpha val="90000"/>
            <a:hueOff val="-17063690"/>
            <a:satOff val="19452"/>
            <a:lumOff val="13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063690"/>
              <a:satOff val="19452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審查通過者可依所提企劃執行</a:t>
          </a:r>
        </a:p>
      </dsp:txBody>
      <dsp:txXfrm>
        <a:off x="0" y="506277"/>
        <a:ext cx="7273925" cy="416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EF8F-6FDA-41EE-90E9-C407CF516308}">
      <dsp:nvSpPr>
        <dsp:cNvPr id="0" name=""/>
        <dsp:cNvSpPr/>
      </dsp:nvSpPr>
      <dsp:spPr>
        <a:xfrm rot="5400000">
          <a:off x="-143874" y="146626"/>
          <a:ext cx="959160" cy="6714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一</a:t>
          </a:r>
        </a:p>
      </dsp:txBody>
      <dsp:txXfrm rot="-5400000">
        <a:off x="0" y="338458"/>
        <a:ext cx="671412" cy="287748"/>
      </dsp:txXfrm>
    </dsp:sp>
    <dsp:sp modelId="{BD521BF6-46D8-49DF-AE01-3B23B82D4F24}">
      <dsp:nvSpPr>
        <dsp:cNvPr id="0" name=""/>
        <dsp:cNvSpPr/>
      </dsp:nvSpPr>
      <dsp:spPr>
        <a:xfrm rot="5400000">
          <a:off x="3483072" y="-2820618"/>
          <a:ext cx="623782" cy="6265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200" b="1" kern="1200" dirty="0">
              <a:latin typeface="+mj-ea"/>
              <a:ea typeface="+mj-ea"/>
            </a:rPr>
            <a:t>  目的</a:t>
          </a:r>
        </a:p>
      </dsp:txBody>
      <dsp:txXfrm rot="-5400000">
        <a:off x="662454" y="30451"/>
        <a:ext cx="6234568" cy="562880"/>
      </dsp:txXfrm>
    </dsp:sp>
    <dsp:sp modelId="{E6A8667F-8874-4E6E-A773-7C58D8D27E22}">
      <dsp:nvSpPr>
        <dsp:cNvPr id="0" name=""/>
        <dsp:cNvSpPr/>
      </dsp:nvSpPr>
      <dsp:spPr>
        <a:xfrm rot="5400000">
          <a:off x="-143874" y="987022"/>
          <a:ext cx="959160" cy="671412"/>
        </a:xfrm>
        <a:prstGeom prst="chevron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j-ea"/>
              <a:ea typeface="+mj-ea"/>
            </a:rPr>
            <a:t>二</a:t>
          </a:r>
        </a:p>
      </dsp:txBody>
      <dsp:txXfrm rot="-5400000">
        <a:off x="0" y="1178854"/>
        <a:ext cx="671412" cy="287748"/>
      </dsp:txXfrm>
    </dsp:sp>
    <dsp:sp modelId="{A7E44FAD-57EA-4791-AF88-A712591CD06C}">
      <dsp:nvSpPr>
        <dsp:cNvPr id="0" name=""/>
        <dsp:cNvSpPr/>
      </dsp:nvSpPr>
      <dsp:spPr>
        <a:xfrm rot="5400000">
          <a:off x="3492195" y="-1977633"/>
          <a:ext cx="623454" cy="6265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計畫申請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671413" y="873584"/>
        <a:ext cx="6234584" cy="562584"/>
      </dsp:txXfrm>
    </dsp:sp>
    <dsp:sp modelId="{47EF2263-F172-4F48-9B53-0C19E64DA96C}">
      <dsp:nvSpPr>
        <dsp:cNvPr id="0" name=""/>
        <dsp:cNvSpPr/>
      </dsp:nvSpPr>
      <dsp:spPr>
        <a:xfrm rot="5400000">
          <a:off x="-143874" y="1827419"/>
          <a:ext cx="959160" cy="671412"/>
        </a:xfrm>
        <a:prstGeom prst="chevron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三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0" y="2019251"/>
        <a:ext cx="671412" cy="287748"/>
      </dsp:txXfrm>
    </dsp:sp>
    <dsp:sp modelId="{443C4F94-6D05-4883-B9D9-A60C38D2296A}">
      <dsp:nvSpPr>
        <dsp:cNvPr id="0" name=""/>
        <dsp:cNvSpPr/>
      </dsp:nvSpPr>
      <dsp:spPr>
        <a:xfrm rot="5400000">
          <a:off x="3492195" y="-1137237"/>
          <a:ext cx="623454" cy="6265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計畫審查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671413" y="1713980"/>
        <a:ext cx="6234584" cy="562584"/>
      </dsp:txXfrm>
    </dsp:sp>
    <dsp:sp modelId="{E726A05E-2B15-4AA3-9970-1C2FC6ECE597}">
      <dsp:nvSpPr>
        <dsp:cNvPr id="0" name=""/>
        <dsp:cNvSpPr/>
      </dsp:nvSpPr>
      <dsp:spPr>
        <a:xfrm rot="5400000">
          <a:off x="-143874" y="2667815"/>
          <a:ext cx="959160" cy="671412"/>
        </a:xfrm>
        <a:prstGeom prst="chevron">
          <a:avLst/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四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0" y="2859647"/>
        <a:ext cx="671412" cy="287748"/>
      </dsp:txXfrm>
    </dsp:sp>
    <dsp:sp modelId="{2CD004F5-723A-46F2-AB88-8AAB3C28CB86}">
      <dsp:nvSpPr>
        <dsp:cNvPr id="0" name=""/>
        <dsp:cNvSpPr/>
      </dsp:nvSpPr>
      <dsp:spPr>
        <a:xfrm rot="5400000">
          <a:off x="3492195" y="-296840"/>
          <a:ext cx="623454" cy="6265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+mj-ea"/>
              <a:ea typeface="+mj-ea"/>
            </a:rPr>
            <a:t>計畫執行</a:t>
          </a:r>
          <a:endParaRPr lang="zh-TW" altLang="en-US" sz="2200" b="1" kern="1200" dirty="0">
            <a:latin typeface="+mj-ea"/>
            <a:ea typeface="+mj-ea"/>
          </a:endParaRPr>
        </a:p>
      </dsp:txBody>
      <dsp:txXfrm rot="-5400000">
        <a:off x="671413" y="2554377"/>
        <a:ext cx="6234584" cy="562584"/>
      </dsp:txXfrm>
    </dsp:sp>
    <dsp:sp modelId="{DA4B5813-0CE5-4B6A-BFF0-C870C37C5C55}">
      <dsp:nvSpPr>
        <dsp:cNvPr id="0" name=""/>
        <dsp:cNvSpPr/>
      </dsp:nvSpPr>
      <dsp:spPr>
        <a:xfrm rot="5400000">
          <a:off x="-143874" y="3508212"/>
          <a:ext cx="959160" cy="671412"/>
        </a:xfrm>
        <a:prstGeom prst="chevron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五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0" y="3700044"/>
        <a:ext cx="671412" cy="287748"/>
      </dsp:txXfrm>
    </dsp:sp>
    <dsp:sp modelId="{A70E399D-B552-4A61-8C02-03BB585E70F4}">
      <dsp:nvSpPr>
        <dsp:cNvPr id="0" name=""/>
        <dsp:cNvSpPr/>
      </dsp:nvSpPr>
      <dsp:spPr>
        <a:xfrm rot="5400000">
          <a:off x="3492195" y="543555"/>
          <a:ext cx="623454" cy="6265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latin typeface="+mj-ea"/>
              <a:ea typeface="+mj-ea"/>
            </a:rPr>
            <a:t>配套措施</a:t>
          </a:r>
        </a:p>
      </dsp:txBody>
      <dsp:txXfrm rot="-5400000">
        <a:off x="671413" y="3394773"/>
        <a:ext cx="6234584" cy="562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AECD9-79C5-462A-BB5E-526ACC1FA7ED}">
      <dsp:nvSpPr>
        <dsp:cNvPr id="0" name=""/>
        <dsp:cNvSpPr/>
      </dsp:nvSpPr>
      <dsp:spPr>
        <a:xfrm>
          <a:off x="513103" y="0"/>
          <a:ext cx="5815172" cy="4648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9F46E-6410-4271-BB16-C950D2003CD1}">
      <dsp:nvSpPr>
        <dsp:cNvPr id="0" name=""/>
        <dsp:cNvSpPr/>
      </dsp:nvSpPr>
      <dsp:spPr>
        <a:xfrm>
          <a:off x="2851" y="1536574"/>
          <a:ext cx="6838527" cy="1597102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400" b="1" kern="1200" dirty="0"/>
            <a:t>高中</a:t>
          </a:r>
          <a:r>
            <a:rPr lang="zh-TW" sz="2400" b="1" kern="1200" dirty="0" smtClean="0"/>
            <a:t>職</a:t>
          </a:r>
          <a:r>
            <a:rPr lang="zh-TW" altLang="en-US" sz="2400" b="1" kern="1200" dirty="0" smtClean="0"/>
            <a:t>學生</a:t>
          </a:r>
          <a:r>
            <a:rPr lang="zh-TW" sz="2400" b="1" kern="1200" dirty="0" smtClean="0"/>
            <a:t>在學期間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400" b="1" kern="1200" dirty="0" smtClean="0"/>
            <a:t>就</a:t>
          </a:r>
          <a:r>
            <a:rPr lang="zh-TW" sz="2400" b="1" kern="1200" dirty="0"/>
            <a:t>有先在臺灣</a:t>
          </a:r>
          <a:r>
            <a:rPr lang="zh-TW" sz="2400" b="1" kern="1200" dirty="0" smtClean="0"/>
            <a:t>嘗試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400" b="1" kern="1200" dirty="0" smtClean="0"/>
            <a:t>如何</a:t>
          </a:r>
          <a:r>
            <a:rPr lang="zh-TW" sz="2400" b="1" kern="1200" dirty="0"/>
            <a:t>規劃企劃與實踐體驗的機會</a:t>
          </a:r>
          <a:endParaRPr lang="zh-TW" altLang="en-US" sz="2400" b="1" kern="1200" dirty="0"/>
        </a:p>
      </dsp:txBody>
      <dsp:txXfrm>
        <a:off x="80815" y="1614538"/>
        <a:ext cx="6682599" cy="14411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2E546-67F0-4C00-8B72-66C54B5247F7}">
      <dsp:nvSpPr>
        <dsp:cNvPr id="0" name=""/>
        <dsp:cNvSpPr/>
      </dsp:nvSpPr>
      <dsp:spPr>
        <a:xfrm>
          <a:off x="1412120" y="633279"/>
          <a:ext cx="3703232" cy="3703232"/>
        </a:xfrm>
        <a:prstGeom prst="blockArc">
          <a:avLst>
            <a:gd name="adj1" fmla="val 8998908"/>
            <a:gd name="adj2" fmla="val 16280640"/>
            <a:gd name="adj3" fmla="val 4633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CC90B-D7B1-4B80-9951-184B34730555}">
      <dsp:nvSpPr>
        <dsp:cNvPr id="0" name=""/>
        <dsp:cNvSpPr/>
      </dsp:nvSpPr>
      <dsp:spPr>
        <a:xfrm>
          <a:off x="1419657" y="646452"/>
          <a:ext cx="3703232" cy="3703232"/>
        </a:xfrm>
        <a:prstGeom prst="blockArc">
          <a:avLst>
            <a:gd name="adj1" fmla="val 1673244"/>
            <a:gd name="adj2" fmla="val 9027754"/>
            <a:gd name="adj3" fmla="val 4633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7550E-2FB8-48B9-9BEC-B2DBDB0732D0}">
      <dsp:nvSpPr>
        <dsp:cNvPr id="0" name=""/>
        <dsp:cNvSpPr/>
      </dsp:nvSpPr>
      <dsp:spPr>
        <a:xfrm>
          <a:off x="1426546" y="633560"/>
          <a:ext cx="3703232" cy="3703232"/>
        </a:xfrm>
        <a:prstGeom prst="blockArc">
          <a:avLst>
            <a:gd name="adj1" fmla="val 16253215"/>
            <a:gd name="adj2" fmla="val 1701027"/>
            <a:gd name="adj3" fmla="val 46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D00B6-6AE2-4863-BF0C-034318EE2AF3}">
      <dsp:nvSpPr>
        <dsp:cNvPr id="0" name=""/>
        <dsp:cNvSpPr/>
      </dsp:nvSpPr>
      <dsp:spPr>
        <a:xfrm>
          <a:off x="2664300" y="1800183"/>
          <a:ext cx="1262679" cy="1226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配套措施</a:t>
          </a:r>
          <a:endParaRPr lang="zh-TW" altLang="en-US" sz="1600" b="1" kern="1200" dirty="0"/>
        </a:p>
      </dsp:txBody>
      <dsp:txXfrm>
        <a:off x="2849215" y="1979781"/>
        <a:ext cx="892849" cy="867177"/>
      </dsp:txXfrm>
    </dsp:sp>
    <dsp:sp modelId="{DA503E55-D6A9-420D-8E52-6F2E31143219}">
      <dsp:nvSpPr>
        <dsp:cNvPr id="0" name=""/>
        <dsp:cNvSpPr/>
      </dsp:nvSpPr>
      <dsp:spPr>
        <a:xfrm>
          <a:off x="2406157" y="-79333"/>
          <a:ext cx="1800005" cy="15120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+mj-ea"/>
              <a:ea typeface="+mj-ea"/>
            </a:rPr>
            <a:t>教育訓練</a:t>
          </a:r>
          <a:endParaRPr lang="zh-TW" altLang="en-US" sz="2500" b="1" kern="1200" dirty="0">
            <a:latin typeface="+mj-ea"/>
            <a:ea typeface="+mj-ea"/>
          </a:endParaRPr>
        </a:p>
      </dsp:txBody>
      <dsp:txXfrm>
        <a:off x="2669762" y="142095"/>
        <a:ext cx="1272795" cy="1069152"/>
      </dsp:txXfrm>
    </dsp:sp>
    <dsp:sp modelId="{CA82D14F-39E8-4AE3-9B17-745BC6E95FE8}">
      <dsp:nvSpPr>
        <dsp:cNvPr id="0" name=""/>
        <dsp:cNvSpPr/>
      </dsp:nvSpPr>
      <dsp:spPr>
        <a:xfrm>
          <a:off x="3969944" y="2588068"/>
          <a:ext cx="1800005" cy="1512008"/>
        </a:xfrm>
        <a:prstGeom prst="ellipse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+mj-ea"/>
              <a:ea typeface="+mj-ea"/>
            </a:rPr>
            <a:t>行前輔導營</a:t>
          </a:r>
          <a:endParaRPr lang="zh-TW" altLang="en-US" sz="2500" b="1" kern="1200" dirty="0">
            <a:latin typeface="+mj-ea"/>
            <a:ea typeface="+mj-ea"/>
          </a:endParaRPr>
        </a:p>
      </dsp:txBody>
      <dsp:txXfrm>
        <a:off x="4233549" y="2809496"/>
        <a:ext cx="1272795" cy="1069152"/>
      </dsp:txXfrm>
    </dsp:sp>
    <dsp:sp modelId="{63E14EDD-4396-47D4-9E5E-FD416A25B9E6}">
      <dsp:nvSpPr>
        <dsp:cNvPr id="0" name=""/>
        <dsp:cNvSpPr/>
      </dsp:nvSpPr>
      <dsp:spPr>
        <a:xfrm>
          <a:off x="797621" y="2633750"/>
          <a:ext cx="1800005" cy="1512008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+mj-ea"/>
              <a:ea typeface="+mj-ea"/>
            </a:rPr>
            <a:t>成果競賽</a:t>
          </a:r>
          <a:endParaRPr lang="zh-TW" altLang="en-US" sz="2500" b="1" kern="1200" dirty="0">
            <a:latin typeface="+mj-ea"/>
            <a:ea typeface="+mj-ea"/>
          </a:endParaRPr>
        </a:p>
      </dsp:txBody>
      <dsp:txXfrm>
        <a:off x="1061226" y="2855178"/>
        <a:ext cx="1272795" cy="106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36618" cy="494104"/>
          </a:xfrm>
          <a:prstGeom prst="rect">
            <a:avLst/>
          </a:prstGeom>
        </p:spPr>
        <p:txBody>
          <a:bodyPr vert="horz" lIns="88117" tIns="44055" rIns="88117" bIns="44055" rtlCol="0"/>
          <a:lstStyle>
            <a:lvl1pPr algn="l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5651" y="2"/>
            <a:ext cx="2936618" cy="494104"/>
          </a:xfrm>
          <a:prstGeom prst="rect">
            <a:avLst/>
          </a:prstGeom>
        </p:spPr>
        <p:txBody>
          <a:bodyPr vert="horz" lIns="88117" tIns="44055" rIns="88117" bIns="44055" rtlCol="0"/>
          <a:lstStyle>
            <a:lvl1pPr algn="r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DF1EA20-919B-44A8-92E9-AB9BB01C9C74}" type="datetimeFigureOut">
              <a:rPr lang="zh-TW" altLang="en-US"/>
              <a:pPr>
                <a:defRPr/>
              </a:pPr>
              <a:t>2018/2/23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10304"/>
            <a:ext cx="2936618" cy="494104"/>
          </a:xfrm>
          <a:prstGeom prst="rect">
            <a:avLst/>
          </a:prstGeom>
        </p:spPr>
        <p:txBody>
          <a:bodyPr vert="horz" lIns="88117" tIns="44055" rIns="88117" bIns="44055" rtlCol="0" anchor="b"/>
          <a:lstStyle>
            <a:lvl1pPr algn="l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5651" y="9410304"/>
            <a:ext cx="2936618" cy="494104"/>
          </a:xfrm>
          <a:prstGeom prst="rect">
            <a:avLst/>
          </a:prstGeom>
        </p:spPr>
        <p:txBody>
          <a:bodyPr vert="horz" lIns="88117" tIns="44055" rIns="88117" bIns="44055" rtlCol="0" anchor="b"/>
          <a:lstStyle>
            <a:lvl1pPr algn="r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BEF46FD-6F99-4282-A09E-F2FD950572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00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36618" cy="495699"/>
          </a:xfrm>
          <a:prstGeom prst="rect">
            <a:avLst/>
          </a:prstGeom>
        </p:spPr>
        <p:txBody>
          <a:bodyPr vert="horz" lIns="95440" tIns="47724" rIns="95440" bIns="47724" rtlCol="0"/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35651" y="8"/>
            <a:ext cx="2936618" cy="495699"/>
          </a:xfrm>
          <a:prstGeom prst="rect">
            <a:avLst/>
          </a:prstGeom>
        </p:spPr>
        <p:txBody>
          <a:bodyPr vert="horz" lIns="95440" tIns="47724" rIns="95440" bIns="47724" rtlCol="0"/>
          <a:lstStyle>
            <a:lvl1pPr algn="r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1E42F96-87D8-4860-A721-9D6D20F6F3C8}" type="datetimeFigureOut">
              <a:rPr lang="zh-TW" altLang="en-US"/>
              <a:pPr>
                <a:defRPr/>
              </a:pPr>
              <a:t>2018/2/23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48237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0" tIns="47724" rIns="95440" bIns="477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7075" y="4705151"/>
            <a:ext cx="5419729" cy="4458099"/>
          </a:xfrm>
          <a:prstGeom prst="rect">
            <a:avLst/>
          </a:prstGeom>
        </p:spPr>
        <p:txBody>
          <a:bodyPr vert="horz" lIns="95440" tIns="47724" rIns="95440" bIns="47724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08710"/>
            <a:ext cx="2936618" cy="495698"/>
          </a:xfrm>
          <a:prstGeom prst="rect">
            <a:avLst/>
          </a:prstGeom>
        </p:spPr>
        <p:txBody>
          <a:bodyPr vert="horz" lIns="95440" tIns="47724" rIns="95440" bIns="47724" rtlCol="0" anchor="b"/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35651" y="9408710"/>
            <a:ext cx="2936618" cy="495698"/>
          </a:xfrm>
          <a:prstGeom prst="rect">
            <a:avLst/>
          </a:prstGeom>
        </p:spPr>
        <p:txBody>
          <a:bodyPr vert="horz" lIns="95440" tIns="47724" rIns="95440" bIns="47724" rtlCol="0" anchor="b"/>
          <a:lstStyle>
            <a:lvl1pPr algn="r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49E77F0-46F0-474B-AE82-EA0B4DC94E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0159" indent="-284677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8705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4185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9667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5148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0630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6110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1593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C37CFD2-D459-4722-8AE1-9FB1AE1ECE64}" type="slidenum">
              <a:rPr lang="zh-TW" altLang="en-US" smtClean="0"/>
              <a:pPr eaLnBrk="1" hangingPunct="1"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06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zh-TW" altLang="en-US" b="1" dirty="0">
              <a:latin typeface="+mn-ea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8575" indent="-28309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7123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2607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8086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3569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9050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4533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0012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09CF54-36F9-4204-93DC-100654870214}" type="slidenum">
              <a:rPr lang="zh-TW" altLang="en-US" smtClean="0"/>
              <a:pPr eaLnBrk="1" hangingPunct="1"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14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zh-TW" altLang="en-US" b="1" dirty="0">
              <a:latin typeface="+mn-ea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8575" indent="-28309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7123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2607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8086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3569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9050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4533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0012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09CF54-36F9-4204-93DC-100654870214}" type="slidenum">
              <a:rPr lang="zh-TW" altLang="en-US" smtClean="0"/>
              <a:pPr eaLnBrk="1" hangingPunct="1"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34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E77F0-46F0-474B-AE82-EA0B4DC94E8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21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zh-TW" altLang="en-US" b="1" dirty="0">
              <a:latin typeface="+mn-ea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8575" indent="-28309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7123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2607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8086" indent="-22616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3569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9050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4533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0012" indent="-226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09CF54-36F9-4204-93DC-100654870214}" type="slidenum">
              <a:rPr lang="zh-TW" altLang="en-US" smtClean="0"/>
              <a:pPr eaLnBrk="1" hangingPunct="1"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77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主題規劃（</a:t>
            </a:r>
            <a:r>
              <a:rPr lang="en-US" altLang="zh-TW" dirty="0" smtClean="0"/>
              <a:t>30%</a:t>
            </a:r>
            <a:r>
              <a:rPr lang="zh-TW" altLang="zh-TW" dirty="0" smtClean="0"/>
              <a:t>）、企劃可行性（</a:t>
            </a:r>
            <a:r>
              <a:rPr lang="en-US" altLang="zh-TW" dirty="0" smtClean="0"/>
              <a:t>30%</a:t>
            </a:r>
            <a:r>
              <a:rPr lang="zh-TW" altLang="zh-TW" dirty="0" smtClean="0"/>
              <a:t>）、影響力（</a:t>
            </a:r>
            <a:r>
              <a:rPr lang="en-US" altLang="zh-TW" dirty="0" smtClean="0"/>
              <a:t>20%</a:t>
            </a:r>
            <a:r>
              <a:rPr lang="zh-TW" altLang="zh-TW" dirty="0" smtClean="0"/>
              <a:t>）及預期效益（</a:t>
            </a:r>
            <a:r>
              <a:rPr lang="en-US" altLang="zh-TW" dirty="0" smtClean="0"/>
              <a:t>20%</a:t>
            </a:r>
            <a:r>
              <a:rPr lang="zh-TW" altLang="zh-TW" dirty="0" smtClean="0"/>
              <a:t>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E77F0-46F0-474B-AE82-EA0B4DC94E89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9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0159" indent="-284677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8705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4185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9667" indent="-22774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5148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0630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6110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1593" indent="-2277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38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ltGray">
          <a:xfrm>
            <a:off x="0" y="4365625"/>
            <a:ext cx="9144000" cy="1728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1813" y="2060848"/>
            <a:ext cx="4495800" cy="13430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4797152"/>
            <a:ext cx="3953259" cy="82153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  <a:endParaRPr lang="en-US" altLang="zh-TW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75613" y="6623050"/>
            <a:ext cx="1054100" cy="215900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altLang="zh-TW"/>
              <a:t>               </a:t>
            </a:r>
            <a:fld id="{CB402852-D375-42FD-8E3F-11DE12CC4F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002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F1B1E62E-7A52-4CF6-BC8F-0959D58BFE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91F93D6C-4859-44E3-85D0-38065304F0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58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A903EFD9-3664-4FB5-91CC-DCBB301ACB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40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97362831-D11C-435B-B24C-60EA1135A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28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FD1BA75F-AA0E-4597-83F3-89A45186D9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7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A8B0BB4D-0590-403F-BD03-C76844D422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79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07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93C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ED294537-4168-4538-AE78-5838D47F6C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49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797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4475"/>
            <a:ext cx="838200" cy="261938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132DE355-C2B9-44C8-8171-853BCF536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3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B547E4CB-219C-4CC6-8F05-AAF4C279AE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2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02B2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0E2E080F-79CC-4AF1-A4BF-4628943EB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96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3"/>
          <p:cNvSpPr>
            <a:spLocks noChangeArrowheads="1"/>
          </p:cNvSpPr>
          <p:nvPr userDrawn="1"/>
        </p:nvSpPr>
        <p:spPr bwMode="gray">
          <a:xfrm>
            <a:off x="7632700" y="1992313"/>
            <a:ext cx="1223963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sp>
        <p:nvSpPr>
          <p:cNvPr id="5" name="Oval 40"/>
          <p:cNvSpPr>
            <a:spLocks noChangeArrowheads="1"/>
          </p:cNvSpPr>
          <p:nvPr/>
        </p:nvSpPr>
        <p:spPr bwMode="gray">
          <a:xfrm>
            <a:off x="558800" y="1773238"/>
            <a:ext cx="3689350" cy="3671887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38507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6016" y="3645024"/>
            <a:ext cx="385070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1B19FFC7-9663-47D2-9F0E-A9FA7C850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0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EEF2D5F0-0EC0-432D-8F4C-D88DAEB450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56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DA856FEC-226C-4442-AC89-9773FF7AB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82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 dirty="0">
              <a:latin typeface="Arial" charset="0"/>
              <a:ea typeface="+mn-ea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>
              <a:ea typeface="微軟正黑體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42988" y="1676400"/>
            <a:ext cx="72739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05800" y="65849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B04EF93E-5E76-4F92-9043-39D8EE06B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865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20" name="Picture 6" descr="封面-教師提升方案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future.net/" TargetMode="External"/><Relationship Id="rId2" Type="http://schemas.openxmlformats.org/officeDocument/2006/relationships/hyperlink" Target="http://youth-resources.yda.gov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橢圓 21"/>
          <p:cNvSpPr/>
          <p:nvPr/>
        </p:nvSpPr>
        <p:spPr bwMode="auto">
          <a:xfrm>
            <a:off x="3419872" y="2431402"/>
            <a:ext cx="1872208" cy="1872208"/>
          </a:xfrm>
          <a:prstGeom prst="ellipse">
            <a:avLst/>
          </a:prstGeom>
          <a:solidFill>
            <a:srgbClr val="BEE395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+mn-ea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3851920" y="601402"/>
            <a:ext cx="4353017" cy="1327573"/>
          </a:xfrm>
          <a:prstGeom prst="ellipse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Arial" charset="0"/>
                <a:ea typeface="+mn-ea"/>
              </a:rPr>
              <a:t>教育部青年教育與就業儲蓄帳戶方案</a:t>
            </a:r>
            <a:endParaRPr lang="zh-TW" altLang="en-US" sz="2800" dirty="0">
              <a:solidFill>
                <a:srgbClr val="002060"/>
              </a:solidFill>
              <a:latin typeface="Arial" charset="0"/>
              <a:ea typeface="+mn-ea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2060848"/>
            <a:ext cx="8096894" cy="1512168"/>
          </a:xfrm>
        </p:spPr>
        <p:txBody>
          <a:bodyPr/>
          <a:lstStyle/>
          <a:p>
            <a:pPr algn="ctr" eaLnBrk="1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    </a:t>
            </a:r>
            <a:r>
              <a:rPr lang="en-US" altLang="zh-TW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107</a:t>
            </a:r>
            <a:r>
              <a:rPr lang="zh-TW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年青年體驗學習計畫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en-US" altLang="zh-TW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     </a:t>
            </a:r>
            <a:r>
              <a:rPr lang="zh-TW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青年體驗學習扎根計畫</a:t>
            </a:r>
            <a:endParaRPr lang="en-US" altLang="zh-TW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18442" name="副標題 1"/>
          <p:cNvSpPr>
            <a:spLocks noGrp="1"/>
          </p:cNvSpPr>
          <p:nvPr>
            <p:ph type="subTitle" idx="1"/>
          </p:nvPr>
        </p:nvSpPr>
        <p:spPr>
          <a:xfrm>
            <a:off x="5218244" y="5229200"/>
            <a:ext cx="3736975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3200" b="1" dirty="0"/>
              <a:t>教育部青年發展署</a:t>
            </a:r>
          </a:p>
        </p:txBody>
      </p:sp>
      <p:pic>
        <p:nvPicPr>
          <p:cNvPr id="1844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9713"/>
            <a:ext cx="9858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FA26E0A-A6CB-41D7-BF7D-9975926771C0}" type="slidenum">
              <a:rPr lang="en-US" altLang="zh-TW" sz="12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sz="1200">
              <a:ea typeface="新細明體" pitchFamily="18" charset="-120"/>
            </a:endParaRP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7" t="31694" b="14417"/>
          <a:stretch>
            <a:fillRect/>
          </a:stretch>
        </p:blipFill>
        <p:spPr bwMode="auto">
          <a:xfrm>
            <a:off x="573175" y="1556792"/>
            <a:ext cx="17922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21280320">
            <a:off x="1222912" y="119795"/>
            <a:ext cx="2304083" cy="1439624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9672" y="545472"/>
            <a:ext cx="18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歲的探索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學習與成長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其他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1875" y="1778774"/>
            <a:ext cx="7273925" cy="4648200"/>
          </a:xfrm>
        </p:spPr>
        <p:txBody>
          <a:bodyPr/>
          <a:lstStyle/>
          <a:p>
            <a:pPr lvl="0"/>
            <a:endParaRPr lang="en-US" altLang="zh-TW" b="1" dirty="0" smtClean="0">
              <a:solidFill>
                <a:srgbClr val="000099"/>
              </a:solidFill>
            </a:endParaRPr>
          </a:p>
          <a:p>
            <a:r>
              <a:rPr lang="zh-TW" altLang="en-US" b="1" dirty="0" smtClean="0">
                <a:solidFill>
                  <a:srgbClr val="000099"/>
                </a:solidFill>
              </a:rPr>
              <a:t>自行規劃符合體驗學習精神之內容。</a:t>
            </a:r>
            <a:endParaRPr lang="en-US" altLang="zh-TW" b="1" dirty="0" smtClean="0">
              <a:solidFill>
                <a:srgbClr val="000099"/>
              </a:solidFill>
            </a:endParaRPr>
          </a:p>
          <a:p>
            <a:r>
              <a:rPr lang="zh-TW" altLang="en-US" b="1" dirty="0" smtClean="0"/>
              <a:t>青年可規劃如打工換宿，或在壯遊行程裡同時擔任志工、與達人見習過程中也在當地社區從事志願服務，各種多元的方式，進行更豐富的體驗與學習。</a:t>
            </a:r>
            <a:endParaRPr lang="en-US" altLang="zh-TW" b="1" dirty="0" smtClean="0"/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圓角矩形 6"/>
          <p:cNvSpPr/>
          <p:nvPr/>
        </p:nvSpPr>
        <p:spPr bwMode="auto">
          <a:xfrm>
            <a:off x="467544" y="1446623"/>
            <a:ext cx="2160240" cy="664301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31875" y="1547940"/>
            <a:ext cx="109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其  他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02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、申請流程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zh-TW" altLang="en-US" b="1" dirty="0">
                <a:latin typeface="+mj-ea"/>
              </a:rPr>
              <a:t>申請</a:t>
            </a:r>
            <a:r>
              <a:rPr lang="zh-TW" altLang="en-US" b="1" dirty="0" smtClean="0">
                <a:latin typeface="+mj-ea"/>
              </a:rPr>
              <a:t>資格</a:t>
            </a:r>
            <a:r>
              <a:rPr lang="zh-TW" altLang="zh-TW" b="1" dirty="0">
                <a:latin typeface="+mj-ea"/>
              </a:rPr>
              <a:t>：</a:t>
            </a:r>
            <a:r>
              <a:rPr lang="zh-TW" altLang="en-US" dirty="0">
                <a:latin typeface="+mj-ea"/>
              </a:rPr>
              <a:t>本學年度</a:t>
            </a:r>
            <a:r>
              <a:rPr lang="zh-TW" altLang="en-US" dirty="0">
                <a:latin typeface="微軟正黑體" panose="020B0604030504040204" pitchFamily="34" charset="-120"/>
              </a:rPr>
              <a:t>高中職</a:t>
            </a:r>
            <a:r>
              <a:rPr lang="zh-TW" altLang="en-US" dirty="0">
                <a:latin typeface="+mj-ea"/>
              </a:rPr>
              <a:t>應屆</a:t>
            </a:r>
            <a:r>
              <a:rPr lang="zh-TW" altLang="en-US" dirty="0" smtClean="0">
                <a:latin typeface="+mj-ea"/>
              </a:rPr>
              <a:t>畢業生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不包含</a:t>
            </a:r>
            <a:r>
              <a:rPr lang="zh-TW" altLang="en-US" dirty="0" smtClean="0"/>
              <a:t>參與</a:t>
            </a:r>
            <a:r>
              <a:rPr lang="zh-TW" altLang="en-US" dirty="0"/>
              <a:t>產學攜手合作計畫、雙軌訓練旗艦計畫、產學訓合作訓練</a:t>
            </a:r>
            <a:r>
              <a:rPr lang="zh-TW" altLang="en-US" dirty="0" smtClean="0"/>
              <a:t>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0"/>
            <a:r>
              <a:rPr lang="zh-TW" altLang="en-US" b="1" dirty="0">
                <a:latin typeface="+mj-ea"/>
              </a:rPr>
              <a:t>申請方式</a:t>
            </a:r>
            <a:r>
              <a:rPr lang="zh-TW" altLang="zh-TW" b="1" dirty="0">
                <a:latin typeface="+mj-ea"/>
              </a:rPr>
              <a:t>：</a:t>
            </a:r>
            <a:r>
              <a:rPr lang="zh-TW" altLang="en-US" dirty="0">
                <a:latin typeface="+mj-ea"/>
              </a:rPr>
              <a:t>備妥申請資料並上傳至「青年教育與就業儲蓄帳戶方案填報系統」</a:t>
            </a:r>
            <a:r>
              <a:rPr lang="en-US" altLang="zh-TW" dirty="0">
                <a:latin typeface="+mj-ea"/>
              </a:rPr>
              <a:t>(https://young.cloud.ncnu.edu.tw/)</a:t>
            </a:r>
            <a:endParaRPr lang="zh-TW" altLang="en-US" dirty="0">
              <a:latin typeface="+mj-ea"/>
            </a:endParaRPr>
          </a:p>
          <a:p>
            <a:pPr lvl="0"/>
            <a:r>
              <a:rPr lang="zh-TW" altLang="en-US" b="1" dirty="0">
                <a:latin typeface="+mj-ea"/>
              </a:rPr>
              <a:t>申請</a:t>
            </a:r>
            <a:r>
              <a:rPr lang="zh-TW" altLang="en-US" b="1" dirty="0" smtClean="0">
                <a:latin typeface="+mj-ea"/>
              </a:rPr>
              <a:t>資料</a:t>
            </a:r>
            <a:r>
              <a:rPr lang="zh-TW" altLang="zh-TW" b="1" dirty="0">
                <a:latin typeface="+mj-ea"/>
              </a:rPr>
              <a:t>：</a:t>
            </a:r>
            <a:endParaRPr lang="en-US" altLang="zh-TW" b="1" dirty="0">
              <a:latin typeface="+mj-ea"/>
            </a:endParaRPr>
          </a:p>
          <a:p>
            <a:pPr marL="0" lvl="0" indent="0">
              <a:buNone/>
            </a:pPr>
            <a:r>
              <a:rPr lang="zh-TW" altLang="en-US" b="1" dirty="0" smtClean="0">
                <a:latin typeface="+mj-ea"/>
              </a:rPr>
              <a:t>    </a:t>
            </a:r>
            <a:r>
              <a:rPr lang="zh-TW" altLang="en-US" dirty="0">
                <a:latin typeface="+mj-ea"/>
              </a:rPr>
              <a:t>申請書（含體驗學習企劃）</a:t>
            </a:r>
          </a:p>
          <a:p>
            <a:pPr marL="0" lvl="0" indent="0" algn="just">
              <a:buNone/>
            </a:pPr>
            <a:r>
              <a:rPr lang="zh-TW" altLang="en-US" dirty="0">
                <a:latin typeface="+mj-ea"/>
              </a:rPr>
              <a:t>  </a:t>
            </a:r>
            <a:r>
              <a:rPr lang="zh-TW" altLang="en-US" dirty="0" smtClean="0">
                <a:latin typeface="+mj-ea"/>
              </a:rPr>
              <a:t>  </a:t>
            </a:r>
            <a:r>
              <a:rPr lang="zh-TW" altLang="en-US" dirty="0">
                <a:latin typeface="+mj-ea"/>
              </a:rPr>
              <a:t>參與計畫共同注意事項</a:t>
            </a:r>
            <a:r>
              <a:rPr lang="en-US" altLang="zh-TW" sz="2000" dirty="0">
                <a:latin typeface="+mj-ea"/>
              </a:rPr>
              <a:t>(</a:t>
            </a:r>
            <a:r>
              <a:rPr lang="zh-TW" altLang="en-US" sz="2000" dirty="0">
                <a:latin typeface="+mj-ea"/>
              </a:rPr>
              <a:t>申請人及法定代理人詳讀後</a:t>
            </a:r>
            <a:r>
              <a:rPr lang="zh-TW" altLang="en-US" sz="2000" dirty="0" smtClean="0">
                <a:latin typeface="+mj-ea"/>
              </a:rPr>
              <a:t>簽章</a:t>
            </a:r>
            <a:r>
              <a:rPr lang="en-US" altLang="zh-TW" sz="2000" dirty="0" smtClean="0">
                <a:latin typeface="+mj-ea"/>
              </a:rPr>
              <a:t>)</a:t>
            </a:r>
            <a:endParaRPr lang="zh-TW" altLang="en-US" dirty="0"/>
          </a:p>
          <a:p>
            <a:pPr lvl="0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43327"/>
            <a:ext cx="1030718" cy="9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+mj-ea"/>
              </a:rPr>
              <a:t>企劃</a:t>
            </a:r>
            <a:r>
              <a:rPr lang="zh-TW" altLang="en-US" dirty="0">
                <a:latin typeface="+mj-ea"/>
              </a:rPr>
              <a:t>書</a:t>
            </a:r>
            <a:r>
              <a:rPr lang="zh-TW" altLang="en-US" dirty="0" smtClean="0">
                <a:latin typeface="+mj-ea"/>
              </a:rPr>
              <a:t>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企劃發想：</a:t>
            </a:r>
            <a:r>
              <a:rPr lang="zh-TW" altLang="en-US" dirty="0"/>
              <a:t>個人簡歷、</a:t>
            </a:r>
            <a:r>
              <a:rPr lang="zh-TW" altLang="zh-TW" dirty="0"/>
              <a:t>動機、目的等。</a:t>
            </a:r>
          </a:p>
          <a:p>
            <a:pPr lvl="0"/>
            <a:r>
              <a:rPr lang="zh-TW" altLang="zh-TW" dirty="0"/>
              <a:t>體驗學習規劃主題、內容及執行方法：事前規劃準備、執行過程記錄、呈現方式等。</a:t>
            </a:r>
          </a:p>
          <a:p>
            <a:pPr lvl="0"/>
            <a:r>
              <a:rPr lang="zh-TW" altLang="zh-TW" dirty="0"/>
              <a:t>行（期）程。</a:t>
            </a:r>
            <a:endParaRPr lang="en-US" altLang="zh-TW" dirty="0"/>
          </a:p>
          <a:p>
            <a:pPr lvl="0"/>
            <a:r>
              <a:rPr lang="zh-TW" altLang="en-US" dirty="0"/>
              <a:t>預算規劃及來源</a:t>
            </a:r>
            <a:endParaRPr lang="zh-TW" altLang="zh-TW" dirty="0"/>
          </a:p>
          <a:p>
            <a:pPr lvl="0"/>
            <a:r>
              <a:rPr lang="zh-TW" altLang="zh-TW" dirty="0"/>
              <a:t>預期效益：自我期許等。</a:t>
            </a:r>
          </a:p>
          <a:p>
            <a:pPr lvl="0"/>
            <a:r>
              <a:rPr lang="zh-TW" altLang="zh-TW" dirty="0"/>
              <a:t>其他：請自行延伸撰擬，如有相關附件亦可放置於企劃中。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46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zh-TW" dirty="0"/>
              <a:t>這二年，帶著繪本與故事，旅行笑容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3074" name="Picture 2" descr="D:\WIN7_USER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348880"/>
            <a:ext cx="4486807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62100" y="715963"/>
            <a:ext cx="6019800" cy="4873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+mj-ea"/>
              </a:rPr>
              <a:t>企劃</a:t>
            </a:r>
            <a:r>
              <a:rPr lang="zh-TW" altLang="en-US" dirty="0">
                <a:latin typeface="+mj-ea"/>
              </a:rPr>
              <a:t>書</a:t>
            </a:r>
            <a:r>
              <a:rPr lang="zh-TW" altLang="en-US" dirty="0" smtClean="0">
                <a:latin typeface="+mj-ea"/>
              </a:rPr>
              <a:t>格式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企劃書範本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23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400" b="1" dirty="0"/>
              <a:t>一、企劃發想</a:t>
            </a:r>
            <a:endParaRPr lang="zh-TW" altLang="zh-TW" sz="1400" dirty="0"/>
          </a:p>
          <a:p>
            <a:pPr marL="0" indent="0">
              <a:buNone/>
            </a:pPr>
            <a:r>
              <a:rPr lang="zh-TW" altLang="zh-TW" sz="1400" dirty="0"/>
              <a:t>我喜歡大自然，我喜歡小孩；我喜歡山中的寧靜，我喜歡海邊的風景；我喜歡整片的星空，我喜歡暖暖的午後；我喜歡與人交流，也喜歡大家的笑容。我有好多好多的喜歡，但卻沒有機會把它們串在一起，固定的校園生活，讓我壓抑，所以這次我決定用一年的時間，好好的去做自己喜歡的事情，也好好的體驗臺灣的美。</a:t>
            </a:r>
          </a:p>
          <a:p>
            <a:pPr marL="0" indent="0">
              <a:buNone/>
            </a:pPr>
            <a:r>
              <a:rPr lang="zh-TW" altLang="zh-TW" sz="1400" dirty="0"/>
              <a:t>因為社團的關係，所以我常常會接觸到小朋友，每周都會到學校唸故事給他們聽，也因為自己曾在偏鄉生活過一年，所以知道那邊的孩子可能不像都市的孩子一樣，有那麼多志工會去唸故事給他們聽。但是閱讀真的很重要，所以在這次旅程中，我會帶一些繪本到各個地方唸給孩子們聽，也許他們會因為我的故事而變得喜歡閱讀，也許他們會因為我的故事而微笑，只要孩子們的臉上有笑容，我想這趟旅程，就有一點價值了。</a:t>
            </a:r>
          </a:p>
          <a:p>
            <a:pPr marL="0" indent="0">
              <a:buNone/>
            </a:pPr>
            <a:r>
              <a:rPr lang="zh-TW" altLang="zh-TW" sz="1400" dirty="0"/>
              <a:t>這次的旅程，我打算用打工換宿的方式去體驗各地的生活，同時也希望能夠透過在民宿或背包客棧停留的時間與很多人交流，聽聽大家的故事，也分享自己的經驗，豐富我的世界觀。空閒時，我會到附近的山裡走走看看，到海邊曬曬太陽，畢竟之前的生活，太少時間是留給自己的了。因為不喜歡都市的喧囂，我選擇體驗的地方會是原鄉或偏鄉，而每一站的停留，也會到附近的小學或兒童之家唸故事給孩子們聽。每次跟孩子相處，都會讓我覺得這個世界也許沒有我們想的那麼糟糕，也希望透過故事，可以帶給孩子們啟發與快樂。</a:t>
            </a:r>
          </a:p>
          <a:p>
            <a:pPr marL="0" indent="0">
              <a:buNone/>
            </a:pPr>
            <a:r>
              <a:rPr lang="zh-TW" altLang="zh-TW" sz="1400" dirty="0"/>
              <a:t>這趟旅程之後，我會再選擇一個國家去當海外志工，為這次壯遊做個結尾，將自己在這二年所學的、所改變的，在最後這趟國際志工之旅呈現出來，也許，我的人生方向會在這二年，變得更加堅定。</a:t>
            </a: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56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二、體驗學習內容（</a:t>
            </a:r>
            <a:r>
              <a:rPr lang="en-US" altLang="zh-TW" sz="1600" b="1" dirty="0"/>
              <a:t>24</a:t>
            </a:r>
            <a:r>
              <a:rPr lang="zh-TW" altLang="zh-TW" sz="1600" b="1" dirty="0"/>
              <a:t>個月，摘述</a:t>
            </a:r>
            <a:r>
              <a:rPr lang="en-US" altLang="zh-TW" sz="1600" b="1" dirty="0"/>
              <a:t>12</a:t>
            </a:r>
            <a:r>
              <a:rPr lang="zh-TW" altLang="zh-TW" sz="1600" b="1" dirty="0"/>
              <a:t>個月）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目前已經選定</a:t>
            </a:r>
            <a:r>
              <a:rPr lang="en-US" altLang="zh-TW" sz="1600" dirty="0"/>
              <a:t>12</a:t>
            </a:r>
            <a:r>
              <a:rPr lang="zh-TW" altLang="zh-TW" sz="1600" dirty="0"/>
              <a:t>個地點，預計每個地點都會停留一個月，尋找當地的打工換宿和附近的國小，體驗順序是：嘉義→澎湖→屏東→蘭嶼→臺東→綠島→花蓮→宜蘭→新竹→南投→馬祖→臺中。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zh-TW" sz="1600" dirty="0"/>
              <a:t>我已經搜尋過各個地方的資訊，出乎意料連馬祖也都有不少打工換宿的機會，下一步就是聯絡各個打工換宿的地點。我選擇的體驗地點附近都有國小，下列名稱有些是國小、有些是鄉鎮名，如果有些偏鄉國小附近沒有背包客型打工換宿的話，我也會改成到農業體驗型的打工換宿。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zh-TW" sz="1600" dirty="0"/>
              <a:t>嘉義</a:t>
            </a:r>
            <a:r>
              <a:rPr lang="en-US" altLang="zh-TW" sz="1600" dirty="0"/>
              <a:t>-</a:t>
            </a:r>
            <a:r>
              <a:rPr lang="zh-TW" altLang="zh-TW" sz="1600" dirty="0"/>
              <a:t>樂野</a:t>
            </a:r>
            <a:r>
              <a:rPr lang="en-US" altLang="zh-TW" sz="1600" dirty="0"/>
              <a:t>  </a:t>
            </a:r>
            <a:r>
              <a:rPr lang="zh-TW" altLang="zh-TW" sz="1600" dirty="0"/>
              <a:t>澎湖</a:t>
            </a:r>
            <a:r>
              <a:rPr lang="en-US" altLang="zh-TW" sz="1600" dirty="0"/>
              <a:t>-</a:t>
            </a:r>
            <a:r>
              <a:rPr lang="zh-TW" altLang="zh-TW" sz="1600" dirty="0"/>
              <a:t>望安</a:t>
            </a:r>
            <a:r>
              <a:rPr lang="en-US" altLang="zh-TW" sz="1600" dirty="0"/>
              <a:t>  </a:t>
            </a:r>
            <a:r>
              <a:rPr lang="zh-TW" altLang="zh-TW" sz="1600" dirty="0"/>
              <a:t>屏東</a:t>
            </a:r>
            <a:r>
              <a:rPr lang="en-US" altLang="zh-TW" sz="1600" dirty="0"/>
              <a:t>-</a:t>
            </a:r>
            <a:r>
              <a:rPr lang="zh-TW" altLang="zh-TW" sz="1600" dirty="0"/>
              <a:t>滿州</a:t>
            </a:r>
            <a:r>
              <a:rPr lang="en-US" altLang="zh-TW" sz="1600" dirty="0"/>
              <a:t>  </a:t>
            </a:r>
            <a:r>
              <a:rPr lang="zh-TW" altLang="zh-TW" sz="1600" dirty="0"/>
              <a:t>蘭嶼</a:t>
            </a:r>
            <a:r>
              <a:rPr lang="en-US" altLang="zh-TW" sz="1600" dirty="0"/>
              <a:t>-</a:t>
            </a:r>
            <a:r>
              <a:rPr lang="zh-TW" altLang="zh-TW" sz="1600" dirty="0"/>
              <a:t>東清</a:t>
            </a:r>
            <a:r>
              <a:rPr lang="en-US" altLang="zh-TW" sz="1600" dirty="0"/>
              <a:t>  </a:t>
            </a:r>
            <a:r>
              <a:rPr lang="zh-TW" altLang="zh-TW" sz="1600" dirty="0"/>
              <a:t>臺東</a:t>
            </a:r>
            <a:r>
              <a:rPr lang="en-US" altLang="zh-TW" sz="1600" dirty="0"/>
              <a:t>-</a:t>
            </a:r>
            <a:r>
              <a:rPr lang="zh-TW" altLang="zh-TW" sz="1600" dirty="0"/>
              <a:t>海端</a:t>
            </a:r>
          </a:p>
          <a:p>
            <a:pPr marL="0" indent="0">
              <a:buNone/>
            </a:pPr>
            <a:r>
              <a:rPr lang="zh-TW" altLang="zh-TW" sz="1600" dirty="0"/>
              <a:t>綠島</a:t>
            </a:r>
            <a:r>
              <a:rPr lang="en-US" altLang="zh-TW" sz="1600" dirty="0"/>
              <a:t>-</a:t>
            </a:r>
            <a:r>
              <a:rPr lang="zh-TW" altLang="zh-TW" sz="1600" dirty="0"/>
              <a:t>公館</a:t>
            </a:r>
            <a:r>
              <a:rPr lang="en-US" altLang="zh-TW" sz="1600" dirty="0"/>
              <a:t>  </a:t>
            </a:r>
            <a:r>
              <a:rPr lang="zh-TW" altLang="zh-TW" sz="1600" dirty="0"/>
              <a:t>花蓮</a:t>
            </a:r>
            <a:r>
              <a:rPr lang="en-US" altLang="zh-TW" sz="1600" dirty="0"/>
              <a:t>-</a:t>
            </a:r>
            <a:r>
              <a:rPr lang="zh-TW" altLang="zh-TW" sz="1600" dirty="0"/>
              <a:t>秀林</a:t>
            </a:r>
            <a:r>
              <a:rPr lang="en-US" altLang="zh-TW" sz="1600" dirty="0"/>
              <a:t>  </a:t>
            </a:r>
            <a:r>
              <a:rPr lang="zh-TW" altLang="zh-TW" sz="1600" dirty="0"/>
              <a:t>宜蘭</a:t>
            </a:r>
            <a:r>
              <a:rPr lang="en-US" altLang="zh-TW" sz="1600" dirty="0"/>
              <a:t>-</a:t>
            </a:r>
            <a:r>
              <a:rPr lang="zh-TW" altLang="zh-TW" sz="1600" dirty="0"/>
              <a:t>武塔</a:t>
            </a:r>
            <a:r>
              <a:rPr lang="en-US" altLang="zh-TW" sz="1600" dirty="0"/>
              <a:t>  </a:t>
            </a:r>
            <a:r>
              <a:rPr lang="zh-TW" altLang="zh-TW" sz="1600" dirty="0"/>
              <a:t>新竹</a:t>
            </a:r>
            <a:r>
              <a:rPr lang="en-US" altLang="zh-TW" sz="1600" dirty="0"/>
              <a:t>-</a:t>
            </a:r>
            <a:r>
              <a:rPr lang="zh-TW" altLang="zh-TW" sz="1600" dirty="0"/>
              <a:t>司馬庫斯</a:t>
            </a:r>
          </a:p>
          <a:p>
            <a:pPr marL="0" indent="0">
              <a:buNone/>
            </a:pPr>
            <a:r>
              <a:rPr lang="zh-TW" altLang="zh-TW" sz="1600" dirty="0"/>
              <a:t>南投</a:t>
            </a:r>
            <a:r>
              <a:rPr lang="en-US" altLang="zh-TW" sz="1600" dirty="0"/>
              <a:t>-</a:t>
            </a:r>
            <a:r>
              <a:rPr lang="zh-TW" altLang="zh-TW" sz="1600" dirty="0"/>
              <a:t>羅娜</a:t>
            </a:r>
            <a:r>
              <a:rPr lang="en-US" altLang="zh-TW" sz="1600" dirty="0"/>
              <a:t>  </a:t>
            </a:r>
            <a:r>
              <a:rPr lang="zh-TW" altLang="zh-TW" sz="1600" dirty="0"/>
              <a:t>馬祖</a:t>
            </a:r>
            <a:r>
              <a:rPr lang="en-US" altLang="zh-TW" sz="1600" dirty="0"/>
              <a:t>-</a:t>
            </a:r>
            <a:r>
              <a:rPr lang="zh-TW" altLang="zh-TW" sz="1600" dirty="0"/>
              <a:t>坂里</a:t>
            </a:r>
            <a:r>
              <a:rPr lang="en-US" altLang="zh-TW" sz="1600" dirty="0"/>
              <a:t>  </a:t>
            </a:r>
            <a:r>
              <a:rPr lang="zh-TW" altLang="zh-TW" sz="1600" dirty="0"/>
              <a:t>臺中</a:t>
            </a:r>
            <a:r>
              <a:rPr lang="en-US" altLang="zh-TW" sz="1600" dirty="0"/>
              <a:t>-</a:t>
            </a:r>
            <a:r>
              <a:rPr lang="zh-TW" altLang="zh-TW" sz="1600" dirty="0"/>
              <a:t>和平</a:t>
            </a:r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651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dirty="0"/>
              <a:t>我也會在這學期進國小服務時，嘗試各種繪本故事，並將孩子反應最熱烈的</a:t>
            </a:r>
            <a:r>
              <a:rPr lang="en-US" altLang="zh-TW" sz="1600" dirty="0"/>
              <a:t>10</a:t>
            </a:r>
            <a:r>
              <a:rPr lang="zh-TW" altLang="zh-TW" sz="1600" dirty="0"/>
              <a:t>本繪本故事書，帶在這次的旅行包中。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事前準備</a:t>
            </a:r>
          </a:p>
          <a:p>
            <a:pPr marL="0" indent="0">
              <a:buNone/>
            </a:pPr>
            <a:r>
              <a:rPr lang="en-US" altLang="zh-TW" sz="1600" dirty="0"/>
              <a:t>1.</a:t>
            </a:r>
            <a:r>
              <a:rPr lang="zh-TW" altLang="zh-TW" sz="1600" dirty="0"/>
              <a:t>規劃日期</a:t>
            </a:r>
            <a:r>
              <a:rPr lang="zh-TW" altLang="en-US" sz="1600" dirty="0"/>
              <a:t>：</a:t>
            </a:r>
            <a:r>
              <a:rPr lang="en-US" altLang="zh-TW" sz="1600" dirty="0"/>
              <a:t>1</a:t>
            </a:r>
            <a:r>
              <a:rPr lang="zh-TW" altLang="zh-TW" sz="1600" dirty="0"/>
              <a:t>月 嘉義</a:t>
            </a:r>
            <a:r>
              <a:rPr lang="en-US" altLang="zh-TW" sz="1600" dirty="0"/>
              <a:t>-</a:t>
            </a:r>
            <a:r>
              <a:rPr lang="zh-TW" altLang="zh-TW" sz="1600" dirty="0"/>
              <a:t>樂野</a:t>
            </a:r>
            <a:r>
              <a:rPr lang="en-US" altLang="zh-TW" sz="1600" dirty="0"/>
              <a:t>   2</a:t>
            </a:r>
            <a:r>
              <a:rPr lang="zh-TW" altLang="zh-TW" sz="1600" dirty="0"/>
              <a:t>月 澎湖</a:t>
            </a:r>
            <a:r>
              <a:rPr lang="en-US" altLang="zh-TW" sz="1600" dirty="0"/>
              <a:t>-</a:t>
            </a:r>
            <a:r>
              <a:rPr lang="zh-TW" altLang="zh-TW" sz="1600" dirty="0"/>
              <a:t>望安</a:t>
            </a:r>
            <a:r>
              <a:rPr lang="en-US" altLang="zh-TW" sz="1600" dirty="0"/>
              <a:t>    3</a:t>
            </a:r>
            <a:r>
              <a:rPr lang="zh-TW" altLang="zh-TW" sz="1600" dirty="0"/>
              <a:t>月 屏東</a:t>
            </a:r>
            <a:r>
              <a:rPr lang="en-US" altLang="zh-TW" sz="1600" dirty="0"/>
              <a:t>-</a:t>
            </a:r>
            <a:r>
              <a:rPr lang="zh-TW" altLang="zh-TW" sz="1600" dirty="0"/>
              <a:t>滿州</a:t>
            </a:r>
            <a:r>
              <a:rPr lang="zh-TW" altLang="en-US" sz="1600" dirty="0"/>
              <a:t> </a:t>
            </a:r>
            <a:r>
              <a:rPr lang="en-US" altLang="zh-TW" sz="1600" dirty="0"/>
              <a:t>4</a:t>
            </a:r>
            <a:r>
              <a:rPr lang="zh-TW" altLang="zh-TW" sz="1600" dirty="0"/>
              <a:t>月 蘭嶼</a:t>
            </a:r>
            <a:r>
              <a:rPr lang="en-US" altLang="zh-TW" sz="1600" dirty="0"/>
              <a:t>-</a:t>
            </a:r>
            <a:r>
              <a:rPr lang="zh-TW" altLang="zh-TW" sz="1600" dirty="0"/>
              <a:t>東清</a:t>
            </a:r>
            <a:r>
              <a:rPr lang="en-US" altLang="zh-TW" sz="1600" dirty="0"/>
              <a:t>   5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臺東</a:t>
            </a:r>
            <a:r>
              <a:rPr lang="en-US" altLang="zh-TW" sz="1600" dirty="0"/>
              <a:t>-</a:t>
            </a:r>
            <a:r>
              <a:rPr lang="zh-TW" altLang="zh-TW" sz="1600" dirty="0"/>
              <a:t>海端</a:t>
            </a:r>
            <a:r>
              <a:rPr lang="en-US" altLang="zh-TW" sz="1600" dirty="0"/>
              <a:t>   6</a:t>
            </a:r>
            <a:r>
              <a:rPr lang="zh-TW" altLang="zh-TW" sz="1600" dirty="0"/>
              <a:t>月 綠島</a:t>
            </a:r>
            <a:r>
              <a:rPr lang="en-US" altLang="zh-TW" sz="1600" dirty="0"/>
              <a:t>-</a:t>
            </a:r>
            <a:r>
              <a:rPr lang="zh-TW" altLang="zh-TW" sz="1600" dirty="0"/>
              <a:t>公館</a:t>
            </a:r>
            <a:r>
              <a:rPr lang="zh-TW" altLang="en-US" sz="1600" dirty="0"/>
              <a:t> </a:t>
            </a:r>
            <a:r>
              <a:rPr lang="en-US" altLang="zh-TW" sz="1600" dirty="0"/>
              <a:t>7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花蓮</a:t>
            </a:r>
            <a:r>
              <a:rPr lang="en-US" altLang="zh-TW" sz="1600" dirty="0"/>
              <a:t>-</a:t>
            </a:r>
            <a:r>
              <a:rPr lang="zh-TW" altLang="zh-TW" sz="1600" dirty="0"/>
              <a:t>秀林</a:t>
            </a:r>
            <a:r>
              <a:rPr lang="en-US" altLang="zh-TW" sz="1600" dirty="0"/>
              <a:t>  8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宜蘭</a:t>
            </a:r>
            <a:r>
              <a:rPr lang="en-US" altLang="zh-TW" sz="1600" dirty="0"/>
              <a:t>-</a:t>
            </a:r>
            <a:r>
              <a:rPr lang="zh-TW" altLang="zh-TW" sz="1600" dirty="0"/>
              <a:t>武塔</a:t>
            </a:r>
            <a:r>
              <a:rPr lang="en-US" altLang="zh-TW" sz="1600" dirty="0"/>
              <a:t>   9</a:t>
            </a:r>
            <a:r>
              <a:rPr lang="zh-TW" altLang="zh-TW" sz="1600" dirty="0"/>
              <a:t>月 新竹</a:t>
            </a:r>
            <a:r>
              <a:rPr lang="en-US" altLang="zh-TW" sz="1600" dirty="0"/>
              <a:t>-</a:t>
            </a:r>
            <a:r>
              <a:rPr lang="zh-TW" altLang="zh-TW" sz="1600" dirty="0"/>
              <a:t>司馬庫斯</a:t>
            </a:r>
            <a:r>
              <a:rPr lang="zh-TW" altLang="en-US" sz="1600" dirty="0"/>
              <a:t> </a:t>
            </a:r>
            <a:r>
              <a:rPr lang="en-US" altLang="zh-TW" sz="1600" dirty="0"/>
              <a:t>10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南投</a:t>
            </a:r>
            <a:r>
              <a:rPr lang="en-US" altLang="zh-TW" sz="1600" dirty="0"/>
              <a:t>-</a:t>
            </a:r>
            <a:r>
              <a:rPr lang="zh-TW" altLang="zh-TW" sz="1600" dirty="0"/>
              <a:t>羅娜</a:t>
            </a:r>
            <a:r>
              <a:rPr lang="en-US" altLang="zh-TW" sz="1600" dirty="0"/>
              <a:t>  11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馬祖</a:t>
            </a:r>
            <a:r>
              <a:rPr lang="en-US" altLang="zh-TW" sz="1600" dirty="0"/>
              <a:t>-</a:t>
            </a:r>
            <a:r>
              <a:rPr lang="zh-TW" altLang="zh-TW" sz="1600" dirty="0"/>
              <a:t>坂里</a:t>
            </a:r>
            <a:r>
              <a:rPr lang="en-US" altLang="zh-TW" sz="1600" dirty="0"/>
              <a:t>  12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臺中</a:t>
            </a:r>
            <a:r>
              <a:rPr lang="en-US" altLang="zh-TW" sz="1600" dirty="0"/>
              <a:t>-</a:t>
            </a:r>
            <a:r>
              <a:rPr lang="zh-TW" altLang="zh-TW" sz="1600" dirty="0"/>
              <a:t>和平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2.</a:t>
            </a:r>
            <a:r>
              <a:rPr lang="zh-TW" altLang="zh-TW" sz="1600" dirty="0"/>
              <a:t>聯繫打工換宿</a:t>
            </a:r>
            <a:r>
              <a:rPr lang="zh-TW" altLang="en-US" sz="1600" dirty="0"/>
              <a:t>：</a:t>
            </a:r>
            <a:r>
              <a:rPr lang="zh-TW" altLang="zh-TW" sz="1600" dirty="0"/>
              <a:t>嘉義</a:t>
            </a:r>
            <a:r>
              <a:rPr lang="en-US" altLang="zh-TW" sz="1600" dirty="0"/>
              <a:t>(Ki  </a:t>
            </a:r>
            <a:r>
              <a:rPr lang="zh-TW" altLang="zh-TW" sz="1600" dirty="0"/>
              <a:t>阿里山生活體驗小幫手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澎湖望安</a:t>
            </a:r>
            <a:r>
              <a:rPr lang="en-US" altLang="zh-TW" sz="1600" dirty="0"/>
              <a:t>(</a:t>
            </a:r>
            <a:r>
              <a:rPr lang="zh-TW" altLang="zh-TW" sz="1600" dirty="0"/>
              <a:t>岩川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屏東滿州</a:t>
            </a:r>
            <a:r>
              <a:rPr lang="en-US" altLang="zh-TW" sz="1600" dirty="0"/>
              <a:t>(</a:t>
            </a:r>
            <a:r>
              <a:rPr lang="zh-TW" altLang="zh-TW" sz="1600" dirty="0"/>
              <a:t>鄉夏</a:t>
            </a:r>
            <a:r>
              <a:rPr lang="en-US" altLang="zh-TW" sz="1600" dirty="0"/>
              <a:t>Life)</a:t>
            </a:r>
            <a:r>
              <a:rPr lang="zh-TW" altLang="en-US" sz="1600" dirty="0"/>
              <a:t>、</a:t>
            </a:r>
            <a:r>
              <a:rPr lang="zh-TW" altLang="zh-TW" sz="1600" dirty="0"/>
              <a:t>蘭嶼東清</a:t>
            </a:r>
            <a:r>
              <a:rPr lang="en-US" altLang="zh-TW" sz="1600" dirty="0"/>
              <a:t>(</a:t>
            </a:r>
            <a:r>
              <a:rPr lang="zh-TW" altLang="zh-TW" sz="1600" dirty="0"/>
              <a:t>藍海屋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b="1" dirty="0"/>
              <a:t>臺</a:t>
            </a:r>
            <a:r>
              <a:rPr lang="zh-TW" altLang="zh-TW" sz="1600" dirty="0"/>
              <a:t>東海端</a:t>
            </a:r>
            <a:r>
              <a:rPr lang="en-US" altLang="zh-TW" sz="1600" dirty="0"/>
              <a:t>(</a:t>
            </a:r>
            <a:r>
              <a:rPr lang="zh-TW" altLang="zh-TW" sz="1600" dirty="0"/>
              <a:t>下馬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綠島公館</a:t>
            </a:r>
            <a:r>
              <a:rPr lang="en-US" altLang="zh-TW" sz="1600" dirty="0"/>
              <a:t>(</a:t>
            </a:r>
            <a:r>
              <a:rPr lang="zh-TW" altLang="zh-TW" sz="1600" dirty="0"/>
              <a:t>夏卡爾</a:t>
            </a:r>
            <a:r>
              <a:rPr lang="en-US" altLang="zh-TW" sz="1600" dirty="0"/>
              <a:t>)</a:t>
            </a:r>
            <a:r>
              <a:rPr lang="zh-TW" altLang="en-US" sz="1600" dirty="0"/>
              <a:t>、花</a:t>
            </a:r>
            <a:r>
              <a:rPr lang="zh-TW" altLang="zh-TW" sz="1600" dirty="0"/>
              <a:t>蓮秀林</a:t>
            </a:r>
            <a:r>
              <a:rPr lang="en-US" altLang="zh-TW" sz="1600" dirty="0"/>
              <a:t>(</a:t>
            </a:r>
            <a:r>
              <a:rPr lang="zh-TW" altLang="zh-TW" sz="1600" dirty="0"/>
              <a:t>太魯閣部落的家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宜蘭武塔</a:t>
            </a:r>
            <a:r>
              <a:rPr lang="en-US" altLang="zh-TW" sz="1600" dirty="0"/>
              <a:t>(</a:t>
            </a:r>
            <a:r>
              <a:rPr lang="zh-TW" altLang="zh-TW" sz="1600" dirty="0"/>
              <a:t>三枝的家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新竹司馬庫斯</a:t>
            </a:r>
            <a:r>
              <a:rPr lang="en-US" altLang="zh-TW" sz="1600" dirty="0"/>
              <a:t>(</a:t>
            </a:r>
            <a:r>
              <a:rPr lang="zh-TW" altLang="zh-TW" sz="1600" dirty="0"/>
              <a:t>楓樹林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南投羅娜</a:t>
            </a:r>
            <a:r>
              <a:rPr lang="en-US" altLang="zh-TW" sz="1600" dirty="0"/>
              <a:t>(</a:t>
            </a:r>
            <a:r>
              <a:rPr lang="zh-TW" altLang="zh-TW" sz="1600" dirty="0"/>
              <a:t>羅娜霖卡夫的家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dirty="0"/>
              <a:t>馬祖坂里</a:t>
            </a:r>
            <a:r>
              <a:rPr lang="en-US" altLang="zh-TW" sz="1600" dirty="0"/>
              <a:t>(</a:t>
            </a:r>
            <a:r>
              <a:rPr lang="zh-TW" altLang="zh-TW" sz="1600" dirty="0"/>
              <a:t>坂里大宅</a:t>
            </a:r>
            <a:r>
              <a:rPr lang="en-US" altLang="zh-TW" sz="1600" dirty="0"/>
              <a:t>)</a:t>
            </a:r>
            <a:r>
              <a:rPr lang="zh-TW" altLang="en-US" sz="1600" dirty="0"/>
              <a:t>、</a:t>
            </a:r>
            <a:r>
              <a:rPr lang="zh-TW" altLang="zh-TW" sz="1600" b="1" dirty="0"/>
              <a:t>臺</a:t>
            </a:r>
            <a:r>
              <a:rPr lang="zh-TW" altLang="zh-TW" sz="1600" dirty="0"/>
              <a:t>中和平</a:t>
            </a:r>
            <a:r>
              <a:rPr lang="en-US" altLang="zh-TW" sz="1600" dirty="0"/>
              <a:t>(</a:t>
            </a:r>
            <a:r>
              <a:rPr lang="zh-TW" altLang="zh-TW" sz="1600" dirty="0"/>
              <a:t>雲海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/>
              <a:t>3.</a:t>
            </a:r>
            <a:r>
              <a:rPr lang="zh-TW" altLang="zh-TW" sz="1600" dirty="0"/>
              <a:t>聯繫國小服務事宜：預計每周進班</a:t>
            </a:r>
            <a:r>
              <a:rPr lang="en-US" altLang="zh-TW" sz="1600" dirty="0"/>
              <a:t>2-3</a:t>
            </a:r>
            <a:r>
              <a:rPr lang="zh-TW" altLang="zh-TW" sz="1600" dirty="0"/>
              <a:t>次，或到圖書館駐點</a:t>
            </a:r>
            <a:r>
              <a:rPr lang="en-US" altLang="zh-TW" sz="1600" dirty="0"/>
              <a:t>(</a:t>
            </a:r>
            <a:r>
              <a:rPr lang="zh-TW" altLang="zh-TW" sz="1600" dirty="0"/>
              <a:t>詳如附件</a:t>
            </a:r>
            <a:r>
              <a:rPr lang="en-US" altLang="zh-TW" sz="1600" dirty="0"/>
              <a:t>)</a:t>
            </a:r>
            <a:r>
              <a:rPr lang="zh-TW" altLang="zh-TW" sz="1600" dirty="0"/>
              <a:t>。</a:t>
            </a:r>
          </a:p>
          <a:p>
            <a:pPr marL="0" indent="0">
              <a:buNone/>
            </a:pPr>
            <a:r>
              <a:rPr lang="en-US" altLang="zh-TW" sz="1600" dirty="0"/>
              <a:t>4.</a:t>
            </a:r>
            <a:r>
              <a:rPr lang="zh-TW" altLang="zh-TW" sz="1600" dirty="0"/>
              <a:t>交通：預計全程都會騎機車前往，離島部分則是配合打工換宿之地點。</a:t>
            </a:r>
          </a:p>
          <a:p>
            <a:pPr marL="0" indent="0">
              <a:buNone/>
            </a:pPr>
            <a:r>
              <a:rPr lang="en-US" altLang="zh-TW" sz="1600" dirty="0"/>
              <a:t>5.</a:t>
            </a:r>
            <a:r>
              <a:rPr lang="zh-TW" altLang="zh-TW" sz="1600" dirty="0"/>
              <a:t>行李：一個</a:t>
            </a:r>
            <a:r>
              <a:rPr lang="en-US" altLang="zh-TW" sz="1600" dirty="0"/>
              <a:t>70</a:t>
            </a:r>
            <a:r>
              <a:rPr lang="zh-TW" altLang="zh-TW" sz="1600" dirty="0"/>
              <a:t>公升以上的大登山包、繪本、衣物、交換小禮物、相機、生活必需品等</a:t>
            </a:r>
            <a:r>
              <a:rPr lang="zh-TW" altLang="en-US" sz="1600" dirty="0"/>
              <a:t>，</a:t>
            </a:r>
            <a:r>
              <a:rPr lang="zh-TW" altLang="zh-TW" sz="1600" dirty="0"/>
              <a:t>行李簡單輕便就好，但畢竟是一年份，所以背包還是準備大一點。</a:t>
            </a:r>
          </a:p>
          <a:p>
            <a:pPr marL="0" indent="0">
              <a:buNone/>
            </a:pPr>
            <a:r>
              <a:rPr lang="en-US" altLang="zh-TW" sz="1600" dirty="0"/>
              <a:t>6.</a:t>
            </a:r>
            <a:r>
              <a:rPr lang="zh-TW" altLang="zh-TW" sz="1600" dirty="0"/>
              <a:t>附近景點調查：繪製一張屬於自己的壯遊地圖！</a:t>
            </a:r>
          </a:p>
          <a:p>
            <a:pPr marL="0" indent="0">
              <a:buNone/>
            </a:pPr>
            <a:endParaRPr lang="zh-TW" altLang="zh-TW" sz="1600" dirty="0"/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53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7.</a:t>
            </a:r>
            <a:r>
              <a:rPr lang="zh-TW" altLang="zh-TW" sz="1800" dirty="0"/>
              <a:t>當地可學技能</a:t>
            </a:r>
            <a:r>
              <a:rPr lang="zh-TW" altLang="en-US" sz="1800" dirty="0"/>
              <a:t>：</a:t>
            </a:r>
            <a:r>
              <a:rPr lang="zh-TW" altLang="zh-TW" sz="1800" dirty="0"/>
              <a:t>嘉義</a:t>
            </a:r>
            <a:r>
              <a:rPr lang="en-US" altLang="zh-TW" sz="1800" dirty="0"/>
              <a:t>(</a:t>
            </a:r>
            <a:r>
              <a:rPr lang="zh-TW" altLang="zh-TW" sz="1800" dirty="0"/>
              <a:t>製茶與黑糖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endParaRPr lang="zh-TW" altLang="zh-TW" sz="1800" dirty="0"/>
          </a:p>
          <a:p>
            <a:pPr marL="0" indent="0">
              <a:buNone/>
            </a:pPr>
            <a:r>
              <a:rPr lang="zh-TW" altLang="zh-TW" sz="1800" dirty="0"/>
              <a:t>澎湖望安</a:t>
            </a:r>
            <a:r>
              <a:rPr lang="en-US" altLang="zh-TW" sz="1800" dirty="0"/>
              <a:t>(</a:t>
            </a:r>
            <a:r>
              <a:rPr lang="zh-TW" altLang="zh-TW" sz="1800" dirty="0"/>
              <a:t>海鮮料理製作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屏東滿州</a:t>
            </a:r>
            <a:r>
              <a:rPr lang="en-US" altLang="zh-TW" sz="1800" dirty="0"/>
              <a:t>(</a:t>
            </a:r>
            <a:r>
              <a:rPr lang="zh-TW" altLang="zh-TW" sz="1800" dirty="0"/>
              <a:t>月琴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蘭嶼東清</a:t>
            </a:r>
            <a:r>
              <a:rPr lang="en-US" altLang="zh-TW" sz="1800" dirty="0"/>
              <a:t>(</a:t>
            </a:r>
            <a:r>
              <a:rPr lang="zh-TW" altLang="zh-TW" sz="1800" dirty="0"/>
              <a:t>潛水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臺東海端</a:t>
            </a:r>
            <a:r>
              <a:rPr lang="en-US" altLang="zh-TW" sz="1800" dirty="0"/>
              <a:t>(</a:t>
            </a:r>
            <a:r>
              <a:rPr lang="zh-TW" altLang="zh-TW" sz="1800" dirty="0"/>
              <a:t>傳統弓箭製作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綠島公館</a:t>
            </a:r>
            <a:r>
              <a:rPr lang="en-US" altLang="zh-TW" sz="1800" dirty="0"/>
              <a:t>(</a:t>
            </a:r>
            <a:r>
              <a:rPr lang="zh-TW" altLang="zh-TW" sz="1800" dirty="0"/>
              <a:t>堅竿釣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花蓮秀林</a:t>
            </a:r>
            <a:r>
              <a:rPr lang="en-US" altLang="zh-TW" sz="1800" dirty="0"/>
              <a:t>(</a:t>
            </a:r>
            <a:r>
              <a:rPr lang="zh-TW" altLang="zh-TW" sz="1800" dirty="0"/>
              <a:t>導覽太魯閣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宜蘭武塔</a:t>
            </a:r>
            <a:r>
              <a:rPr lang="en-US" altLang="zh-TW" sz="1800" dirty="0"/>
              <a:t>(</a:t>
            </a:r>
            <a:r>
              <a:rPr lang="zh-TW" altLang="zh-TW" sz="1800" dirty="0"/>
              <a:t>泰雅族織布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新竹司馬庫斯</a:t>
            </a:r>
            <a:r>
              <a:rPr lang="en-US" altLang="zh-TW" sz="1800" dirty="0"/>
              <a:t>(</a:t>
            </a:r>
            <a:r>
              <a:rPr lang="zh-TW" altLang="zh-TW" sz="1800" dirty="0"/>
              <a:t>登山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南投羅娜</a:t>
            </a:r>
            <a:r>
              <a:rPr lang="en-US" altLang="zh-TW" sz="1800" dirty="0"/>
              <a:t>(</a:t>
            </a:r>
            <a:r>
              <a:rPr lang="zh-TW" altLang="zh-TW" sz="1800" dirty="0"/>
              <a:t>小米酒製作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馬祖坂里</a:t>
            </a:r>
            <a:r>
              <a:rPr lang="en-US" altLang="zh-TW" sz="1800" dirty="0"/>
              <a:t>(</a:t>
            </a:r>
            <a:r>
              <a:rPr lang="zh-TW" altLang="zh-TW" sz="1800" dirty="0"/>
              <a:t>特色小吃製作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zh-TW" altLang="zh-TW" sz="1800" dirty="0"/>
              <a:t>臺中和平</a:t>
            </a:r>
            <a:r>
              <a:rPr lang="en-US" altLang="zh-TW" sz="1800" dirty="0"/>
              <a:t>(</a:t>
            </a:r>
            <a:r>
              <a:rPr lang="zh-TW" altLang="zh-TW" sz="1800" dirty="0"/>
              <a:t>口簧琴</a:t>
            </a:r>
            <a:r>
              <a:rPr lang="en-US" altLang="zh-TW" sz="1800" dirty="0"/>
              <a:t>)</a:t>
            </a:r>
            <a:endParaRPr lang="zh-TW" altLang="zh-TW" sz="1800" dirty="0"/>
          </a:p>
          <a:p>
            <a:pPr marL="0" indent="0">
              <a:buNone/>
            </a:pPr>
            <a:r>
              <a:rPr lang="en-US" altLang="zh-TW" sz="1800" dirty="0"/>
              <a:t>8.</a:t>
            </a:r>
            <a:r>
              <a:rPr lang="zh-TW" altLang="zh-TW" sz="1800" dirty="0"/>
              <a:t>車況確定：行前會讓機車進一次保養廠，確定車況良好才出發！</a:t>
            </a:r>
          </a:p>
          <a:p>
            <a:pPr marL="0" indent="0">
              <a:buNone/>
            </a:pPr>
            <a:r>
              <a:rPr lang="en-US" altLang="zh-TW" sz="1800" dirty="0"/>
              <a:t>9.</a:t>
            </a:r>
            <a:r>
              <a:rPr lang="zh-TW" altLang="zh-TW" sz="1800" dirty="0"/>
              <a:t>旅程最後的國際志工：與微客一起前往尼泊爾。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30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三、執行過程紀錄</a:t>
            </a:r>
            <a:endParaRPr lang="zh-TW" altLang="zh-TW" sz="1600" dirty="0"/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粉絲頁、專屬</a:t>
            </a:r>
            <a:r>
              <a:rPr lang="en-US" altLang="zh-TW" sz="1600" dirty="0"/>
              <a:t>IG</a:t>
            </a:r>
            <a:r>
              <a:rPr lang="zh-TW" altLang="zh-TW" sz="1600" dirty="0"/>
              <a:t>創立：因為自己認識許多國、高中生們，他們也常常會問我一些旅行的問題。這次體驗的內容跟平常的旅遊很不一樣，應該有很多跟他們一樣的國、高中生，甚至大學或社會人士會有興趣，所以我會成立一個粉絲頁，分享一些溫暖的壯遊趣事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二</a:t>
            </a:r>
            <a:r>
              <a:rPr lang="en-US" altLang="zh-TW" sz="1600" dirty="0"/>
              <a:t>)</a:t>
            </a:r>
            <a:r>
              <a:rPr lang="zh-TW" altLang="zh-TW" sz="1600" dirty="0"/>
              <a:t>圖片：隨身攜帶相機，除了記憶每個地方的人、事、物之外，也會每天精選一張圖片，放到粉絲頁與大家分享。旅行結束之後，也會把照片全數洗出，並把孩子們、旅人們、換宿地點們的照片寄去給他們，讓回憶是可以分享擴散，而不是我獨自擁有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三</a:t>
            </a:r>
            <a:r>
              <a:rPr lang="en-US" altLang="zh-TW" sz="1600" dirty="0"/>
              <a:t>)</a:t>
            </a:r>
            <a:r>
              <a:rPr lang="zh-TW" altLang="zh-TW" sz="1600" dirty="0"/>
              <a:t>影片：有時候圖片不能記憶起來的，就用影片來記錄！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四</a:t>
            </a:r>
            <a:r>
              <a:rPr lang="en-US" altLang="zh-TW" sz="1600" dirty="0"/>
              <a:t>)</a:t>
            </a:r>
            <a:r>
              <a:rPr lang="zh-TW" altLang="zh-TW" sz="1600" dirty="0"/>
              <a:t>文字：當然每日的最後，都不能忘記寫下當天的感受，日記是非常重要的，所以每天晚上我都會找時間，把當天的歷程及感想記錄下來。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五</a:t>
            </a:r>
            <a:r>
              <a:rPr lang="en-US" altLang="zh-TW" sz="1600" dirty="0"/>
              <a:t>)</a:t>
            </a:r>
            <a:r>
              <a:rPr lang="zh-TW" altLang="zh-TW" sz="1600" dirty="0"/>
              <a:t>身體記憶：有些東西是圖片、文字都無法記憶起來的東西，像是人與人連結的悸動、互相幫助的感動、民俗技藝的動作，這些都要靠身心靈來記憶，所以我會一直讓身體保持健康，不讓這些回憶流逝。</a:t>
            </a: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105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四、呈現方式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除了粉絲頁與</a:t>
            </a:r>
            <a:r>
              <a:rPr lang="en-US" altLang="zh-TW" sz="1600" dirty="0"/>
              <a:t>IG</a:t>
            </a:r>
            <a:r>
              <a:rPr lang="zh-TW" altLang="zh-TW" sz="1600" dirty="0"/>
              <a:t>的分享之外，旅程結束後我會整理這一年的體驗，並舉辦分享會，讓那些在粉絲頁上關注我的人、有興趣了解的一般大眾一起參與。這次的壯遊當中，一定會有很多困難，也會有很多感動，但我相信只要一一克服了，那就會是一個精彩的故事，而我的專長，就是述說故事！</a:t>
            </a:r>
          </a:p>
          <a:p>
            <a:pPr marL="0" indent="0">
              <a:buNone/>
            </a:pPr>
            <a:r>
              <a:rPr lang="zh-TW" altLang="zh-TW" sz="1600" dirty="0"/>
              <a:t>在分享會中，我會把所學的技藝一一展現出來，讓大家看見，其實不是只有會寫程式語言、會寫法律文章才是厲害，這些快要被遺忘的技藝傳承，也是非常重要的！如果能藉此感動一些青年，那麼也許會有更多的人願意到偏鄉長期駐點，而不是斷斷續續的季節營隊活動。我也希望能夠打動現在的年輕人，勇敢地跨出去，多與人接觸，畢竟人與人之間的連結，是可貴的，透過網路的互動，已經失去了那種真實的感覺。</a:t>
            </a:r>
          </a:p>
          <a:p>
            <a:pPr marL="0" indent="0">
              <a:buNone/>
            </a:pPr>
            <a:r>
              <a:rPr lang="zh-TW" altLang="zh-TW" sz="1600" dirty="0"/>
              <a:t>我也會製作微電影來記錄這二年的生活，影片剪輯是我的專長，而且透過影片可以讓沒參與到分享會的人，也能夠感受到我所經歷的點點滴滴，而影片在網路的流通速度也很快，如果能夠製作地相當動人，我想一定會讓更多人看見！</a:t>
            </a:r>
          </a:p>
          <a:p>
            <a:pPr marL="0" indent="0">
              <a:buNone/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88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>
                <a:latin typeface="微軟正黑體" pitchFamily="34" charset="-120"/>
              </a:rPr>
              <a:t>簡報大綱</a:t>
            </a:r>
            <a:endParaRPr lang="en-US" altLang="zh-TW" sz="3600" dirty="0">
              <a:latin typeface="微軟正黑體" pitchFamily="34" charset="-120"/>
            </a:endParaRPr>
          </a:p>
        </p:txBody>
      </p:sp>
      <p:sp>
        <p:nvSpPr>
          <p:cNvPr id="194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513516-3E52-423A-B515-93122BF51030}" type="slidenum">
              <a:rPr lang="en-US" altLang="zh-TW" sz="10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000">
              <a:ea typeface="新細明體" pitchFamily="18" charset="-120"/>
            </a:endParaRPr>
          </a:p>
        </p:txBody>
      </p:sp>
      <p:pic>
        <p:nvPicPr>
          <p:cNvPr id="30" name="Picture 10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9903889">
            <a:off x="195224" y="5742857"/>
            <a:ext cx="1113867" cy="1256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897ED6E-D1FE-4814-9A64-EB429D6BE58F}"/>
              </a:ext>
            </a:extLst>
          </p:cNvPr>
          <p:cNvSpPr txBox="1"/>
          <p:nvPr/>
        </p:nvSpPr>
        <p:spPr>
          <a:xfrm>
            <a:off x="1043608" y="174487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壹、青年體驗學習計畫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897ED6E-D1FE-4814-9A64-EB429D6BE58F}"/>
              </a:ext>
            </a:extLst>
          </p:cNvPr>
          <p:cNvSpPr txBox="1"/>
          <p:nvPr/>
        </p:nvSpPr>
        <p:spPr>
          <a:xfrm>
            <a:off x="4716016" y="174487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學習扎根計畫</a:t>
            </a:r>
            <a:endParaRPr lang="zh-TW" altLang="en-US" sz="24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759492824"/>
              </p:ext>
            </p:extLst>
          </p:nvPr>
        </p:nvGraphicFramePr>
        <p:xfrm>
          <a:off x="1063742" y="2420889"/>
          <a:ext cx="343625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034480200"/>
              </p:ext>
            </p:extLst>
          </p:nvPr>
        </p:nvGraphicFramePr>
        <p:xfrm>
          <a:off x="4860032" y="2420888"/>
          <a:ext cx="32746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054451" y="5095288"/>
            <a:ext cx="507648" cy="725210"/>
            <a:chOff x="0" y="2406412"/>
            <a:chExt cx="507648" cy="725210"/>
          </a:xfrm>
        </p:grpSpPr>
        <p:sp>
          <p:nvSpPr>
            <p:cNvPr id="20" name="＞形箭號 19"/>
            <p:cNvSpPr/>
            <p:nvPr/>
          </p:nvSpPr>
          <p:spPr>
            <a:xfrm rot="5400000">
              <a:off x="-108781" y="2515193"/>
              <a:ext cx="725210" cy="507647"/>
            </a:xfrm>
            <a:prstGeom prst="chevron">
              <a:avLst/>
            </a:prstGeom>
            <a:solidFill>
              <a:srgbClr val="FF9933"/>
            </a:solidFill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＞形箭號 4"/>
            <p:cNvSpPr/>
            <p:nvPr/>
          </p:nvSpPr>
          <p:spPr>
            <a:xfrm>
              <a:off x="1" y="2660236"/>
              <a:ext cx="507647" cy="217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latin typeface="+mj-ea"/>
                  <a:ea typeface="+mj-ea"/>
                </a:rPr>
                <a:t>六</a:t>
              </a:r>
              <a:endParaRPr lang="zh-TW" altLang="en-US" sz="2000" b="1" kern="1200" dirty="0">
                <a:latin typeface="+mj-ea"/>
                <a:ea typeface="+mj-ea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562099" y="5092665"/>
            <a:ext cx="2959676" cy="471386"/>
            <a:chOff x="487129" y="2031175"/>
            <a:chExt cx="2787509" cy="471386"/>
          </a:xfrm>
        </p:grpSpPr>
        <p:sp>
          <p:nvSpPr>
            <p:cNvPr id="23" name="圓角化同側角落矩形 22"/>
            <p:cNvSpPr/>
            <p:nvPr/>
          </p:nvSpPr>
          <p:spPr>
            <a:xfrm rot="5400000">
              <a:off x="1655449" y="883372"/>
              <a:ext cx="471386" cy="2766992"/>
            </a:xfrm>
            <a:prstGeom prst="round2SameRect">
              <a:avLst/>
            </a:prstGeom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圓角化同側角落矩形 4"/>
            <p:cNvSpPr/>
            <p:nvPr/>
          </p:nvSpPr>
          <p:spPr>
            <a:xfrm>
              <a:off x="487129" y="2077197"/>
              <a:ext cx="2743981" cy="42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TW" sz="2200" b="1" kern="1200" dirty="0" smtClean="0">
                  <a:latin typeface="+mj-ea"/>
                  <a:ea typeface="+mj-ea"/>
                </a:rPr>
                <a:t>107</a:t>
              </a:r>
              <a:r>
                <a:rPr lang="zh-TW" altLang="en-US" sz="2200" b="1" kern="1200" dirty="0" smtClean="0">
                  <a:latin typeface="+mj-ea"/>
                  <a:ea typeface="+mj-ea"/>
                </a:rPr>
                <a:t>年計畫重要時程</a:t>
              </a:r>
              <a:endParaRPr lang="zh-TW" altLang="en-US" sz="2200" b="1" kern="1200" dirty="0">
                <a:latin typeface="+mj-ea"/>
                <a:ea typeface="+mj-ea"/>
              </a:endParaRPr>
            </a:p>
          </p:txBody>
        </p:sp>
      </p:grpSp>
      <p:sp>
        <p:nvSpPr>
          <p:cNvPr id="26" name="＞形箭號 4"/>
          <p:cNvSpPr/>
          <p:nvPr/>
        </p:nvSpPr>
        <p:spPr>
          <a:xfrm>
            <a:off x="1784924" y="5723440"/>
            <a:ext cx="507647" cy="2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latin typeface="+mj-ea"/>
                <a:ea typeface="+mj-ea"/>
              </a:rPr>
              <a:t>六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sp>
        <p:nvSpPr>
          <p:cNvPr id="28" name="＞形箭號 27"/>
          <p:cNvSpPr/>
          <p:nvPr/>
        </p:nvSpPr>
        <p:spPr>
          <a:xfrm rot="5400000">
            <a:off x="951112" y="5758977"/>
            <a:ext cx="725210" cy="507647"/>
          </a:xfrm>
          <a:prstGeom prst="chevron">
            <a:avLst/>
          </a:prstGeom>
          <a:solidFill>
            <a:srgbClr val="000099"/>
          </a:solidFill>
        </p:spPr>
        <p:style>
          <a:lnRef idx="2">
            <a:schemeClr val="accent3">
              <a:hueOff val="-16539272"/>
              <a:satOff val="26822"/>
              <a:lumOff val="197"/>
              <a:alphaOff val="0"/>
            </a:schemeClr>
          </a:lnRef>
          <a:fillRef idx="1">
            <a:schemeClr val="accent3">
              <a:hueOff val="-16539272"/>
              <a:satOff val="26822"/>
              <a:lumOff val="197"/>
              <a:alphaOff val="0"/>
            </a:schemeClr>
          </a:fillRef>
          <a:effectRef idx="0">
            <a:schemeClr val="accent3">
              <a:hueOff val="-16539272"/>
              <a:satOff val="26822"/>
              <a:lumOff val="19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＞形箭號 4"/>
          <p:cNvSpPr/>
          <p:nvPr/>
        </p:nvSpPr>
        <p:spPr>
          <a:xfrm>
            <a:off x="1057111" y="5916647"/>
            <a:ext cx="507647" cy="2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latin typeface="+mj-ea"/>
                <a:ea typeface="+mj-ea"/>
              </a:rPr>
              <a:t>七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545756" y="5664500"/>
            <a:ext cx="3170259" cy="471386"/>
            <a:chOff x="487129" y="2031175"/>
            <a:chExt cx="2787509" cy="471386"/>
          </a:xfrm>
        </p:grpSpPr>
        <p:sp>
          <p:nvSpPr>
            <p:cNvPr id="34" name="圓角化同側角落矩形 33"/>
            <p:cNvSpPr/>
            <p:nvPr/>
          </p:nvSpPr>
          <p:spPr>
            <a:xfrm rot="5400000">
              <a:off x="1655449" y="883372"/>
              <a:ext cx="471386" cy="2766992"/>
            </a:xfrm>
            <a:prstGeom prst="round2SameRect">
              <a:avLst/>
            </a:prstGeom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圓角化同側角落矩形 4"/>
            <p:cNvSpPr/>
            <p:nvPr/>
          </p:nvSpPr>
          <p:spPr>
            <a:xfrm>
              <a:off x="487129" y="2077197"/>
              <a:ext cx="2743981" cy="42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200" dirty="0" smtClean="0">
                  <a:latin typeface="+mj-ea"/>
                  <a:ea typeface="+mj-ea"/>
                </a:rPr>
                <a:t>宣導</a:t>
              </a:r>
              <a:r>
                <a:rPr lang="zh-TW" altLang="en-US" sz="2200" dirty="0" smtClean="0">
                  <a:latin typeface="+mj-ea"/>
                  <a:ea typeface="+mj-ea"/>
                </a:rPr>
                <a:t>及輔導配套</a:t>
              </a:r>
              <a:r>
                <a:rPr lang="zh-TW" altLang="en-US" sz="2200" dirty="0" smtClean="0">
                  <a:latin typeface="+mj-ea"/>
                  <a:ea typeface="+mj-ea"/>
                </a:rPr>
                <a:t>措</a:t>
              </a:r>
              <a:r>
                <a:rPr lang="zh-TW" altLang="en-US" sz="2200" dirty="0">
                  <a:latin typeface="+mj-ea"/>
                  <a:ea typeface="+mj-ea"/>
                </a:rPr>
                <a:t>施</a:t>
              </a:r>
              <a:endParaRPr lang="zh-TW" altLang="en-US" sz="2200" b="1" kern="1200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0092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628800"/>
            <a:ext cx="7273925" cy="4648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600" b="1" dirty="0"/>
              <a:t>五</a:t>
            </a:r>
            <a:r>
              <a:rPr lang="zh-TW" altLang="zh-TW" sz="1600" b="1" dirty="0"/>
              <a:t>、</a:t>
            </a:r>
            <a:r>
              <a:rPr lang="zh-TW" altLang="en-US" sz="1600" b="1" dirty="0"/>
              <a:t>預算規劃及經費來源</a:t>
            </a:r>
            <a:endParaRPr lang="en-US" altLang="zh-TW" sz="1600" b="1" dirty="0"/>
          </a:p>
          <a:p>
            <a:pPr marL="0" indent="0">
              <a:buNone/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91936"/>
              </p:ext>
            </p:extLst>
          </p:nvPr>
        </p:nvGraphicFramePr>
        <p:xfrm>
          <a:off x="1778000" y="2228850"/>
          <a:ext cx="6466408" cy="335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6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交通費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25,000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含油資、機車維護、離島交通</a:t>
                      </a:r>
                      <a:endParaRPr lang="zh-TW" altLang="en-US" sz="16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餐費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48,000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部分打工換宿供餐：</a:t>
                      </a:r>
                      <a:r>
                        <a:rPr lang="en-US" altLang="zh-TW" sz="1600" u="none" strike="noStrike">
                          <a:effectLst/>
                          <a:latin typeface="+mn-ea"/>
                          <a:ea typeface="+mn-ea"/>
                        </a:rPr>
                        <a:t>2000*24(</a:t>
                      </a:r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60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16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7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住宿相關費用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8,000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打工換宿已供宿，預計轉換工作時住宿</a:t>
                      </a:r>
                      <a:endParaRPr lang="zh-TW" altLang="en-US" sz="16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裝備費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5,000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睡袋、大背包等</a:t>
                      </a:r>
                      <a:endParaRPr lang="zh-TW" altLang="en-US" sz="16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生活費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48,000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其他生活開銷：</a:t>
                      </a:r>
                      <a:r>
                        <a:rPr lang="en-US" altLang="zh-TW" sz="1600" u="none" strike="noStrike" dirty="0">
                          <a:effectLst/>
                          <a:latin typeface="+mn-ea"/>
                          <a:ea typeface="+mn-ea"/>
                        </a:rPr>
                        <a:t>2000 × 24(</a:t>
                      </a:r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600" u="none" strike="noStrike" dirty="0"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保險費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2,000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投保意外險</a:t>
                      </a:r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zh-TW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萬元及醫療保險</a:t>
                      </a:r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TW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萬元</a:t>
                      </a:r>
                      <a:endParaRPr lang="zh-TW" altLang="en-US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國際志工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effectLst/>
                          <a:latin typeface="+mn-ea"/>
                          <a:ea typeface="+mn-ea"/>
                        </a:rPr>
                        <a:t>55,000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+mn-ea"/>
                          <a:ea typeface="+mn-ea"/>
                        </a:rPr>
                        <a:t>共計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effectLst/>
                          <a:latin typeface="+mn-ea"/>
                          <a:ea typeface="+mn-ea"/>
                        </a:rPr>
                        <a:t>190,000</a:t>
                      </a:r>
                      <a:endParaRPr lang="en-US" altLang="zh-TW" sz="16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effectLst/>
                          <a:latin typeface="+mn-ea"/>
                          <a:ea typeface="+mn-ea"/>
                        </a:rPr>
                        <a:t>經費來源主要為體驗學習期間的打工換宿及自己以前的儲蓄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3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四、</a:t>
            </a:r>
            <a:r>
              <a:rPr lang="zh-TW" altLang="en-US" dirty="0">
                <a:latin typeface="+mj-ea"/>
              </a:rPr>
              <a:t>企劃書格式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600" b="1" dirty="0"/>
              <a:t>六</a:t>
            </a:r>
            <a:r>
              <a:rPr lang="zh-TW" altLang="zh-TW" sz="1600" b="1" dirty="0"/>
              <a:t>、預期效益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這場壯遊，我想，更多是為了自己。人的一生當中沒有幾次機會，可以熱血地去做自己喜歡的事情。如果這次我可以成功地踏出去，去嘗試更多的可能，對於自己將來的想過的人生，會有更明確的想法。未來工作時，也可以更心無旁鶩地努力，因為我知道我自己的目標，也不會後悔著沒趁年輕時所完成的事情！而在當地學習的技藝，我也會學以致用，如果能夠讓一些快失傳的技藝被看到，進而吸引到有興趣的人來學習，那就太好了！</a:t>
            </a:r>
          </a:p>
          <a:p>
            <a:pPr marL="0" indent="0">
              <a:buNone/>
            </a:pPr>
            <a:r>
              <a:rPr lang="zh-TW" altLang="zh-TW" sz="1600" dirty="0"/>
              <a:t>我知道自己的力量是渺小的，所以不會期望能夠感動所有的人，我所希望的是，能夠透過分享會或影片，感動一些志同道合的人，讓讓更多的人願意去了解偏鄉，甚至實際為偏鄉付出。不一定要說故事，也許是教孩子們音樂、幫助社區發展，或是用各種不同的專長，讓孩子們可以更快樂地笑著，讓當地充滿更多活力！</a:t>
            </a:r>
          </a:p>
          <a:p>
            <a:pPr marL="0" indent="0">
              <a:buNone/>
            </a:pPr>
            <a:r>
              <a:rPr lang="zh-TW" altLang="zh-TW" sz="1600" dirty="0"/>
              <a:t>這趟壯遊會停留多所國小，希望我的故事導讀能夠讓當地的孩子們愛上閱讀。自己一個月的停留是短暫的，但我所參加的社團，還有其他志同道合的夥伴呢！也許這次只讓</a:t>
            </a:r>
            <a:r>
              <a:rPr lang="en-US" altLang="zh-TW" sz="1600" dirty="0"/>
              <a:t>10</a:t>
            </a:r>
            <a:r>
              <a:rPr lang="zh-TW" altLang="zh-TW" sz="1600" dirty="0"/>
              <a:t>個孩子愛上閱讀，那下次其他夥伴再去待一個月，會再有其他</a:t>
            </a:r>
            <a:r>
              <a:rPr lang="en-US" altLang="zh-TW" sz="1600" dirty="0"/>
              <a:t>10</a:t>
            </a:r>
            <a:r>
              <a:rPr lang="zh-TW" altLang="zh-TW" sz="1600" dirty="0"/>
              <a:t>個孩子也愛上閱讀！</a:t>
            </a: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37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</a:rPr>
              <a:t>五</a:t>
            </a:r>
            <a:r>
              <a:rPr lang="zh-TW" altLang="en-US" sz="3600" dirty="0" smtClean="0">
                <a:latin typeface="微軟正黑體" panose="020B0604030504040204" pitchFamily="34" charset="-120"/>
              </a:rPr>
              <a:t>、</a:t>
            </a:r>
            <a:r>
              <a:rPr lang="zh-TW" altLang="en-US" sz="3600" dirty="0">
                <a:latin typeface="微軟正黑體" panose="020B0604030504040204" pitchFamily="34" charset="-120"/>
              </a:rPr>
              <a:t>審查作業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90566"/>
              </p:ext>
            </p:extLst>
          </p:nvPr>
        </p:nvGraphicFramePr>
        <p:xfrm>
          <a:off x="1042988" y="1988840"/>
          <a:ext cx="7273925" cy="433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80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739" y="604422"/>
            <a:ext cx="6019800" cy="487363"/>
          </a:xfrm>
        </p:spPr>
        <p:txBody>
          <a:bodyPr/>
          <a:lstStyle/>
          <a:p>
            <a:r>
              <a:rPr lang="zh-TW" altLang="en-US" sz="3600" dirty="0">
                <a:latin typeface="+mj-ea"/>
              </a:rPr>
              <a:t>六、</a:t>
            </a:r>
            <a:r>
              <a:rPr lang="en-US" altLang="zh-TW" sz="3600" dirty="0">
                <a:latin typeface="+mj-ea"/>
              </a:rPr>
              <a:t>107</a:t>
            </a:r>
            <a:r>
              <a:rPr lang="zh-TW" altLang="en-US" sz="3600" dirty="0" smtClean="0">
                <a:latin typeface="+mj-ea"/>
              </a:rPr>
              <a:t>年計畫重要</a:t>
            </a:r>
            <a:r>
              <a:rPr lang="zh-TW" altLang="en-US" sz="3600" dirty="0">
                <a:latin typeface="+mj-ea"/>
              </a:rPr>
              <a:t>時程</a:t>
            </a:r>
            <a:endParaRPr lang="zh-TW" altLang="en-US" sz="2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6627" y="1652172"/>
            <a:ext cx="7273925" cy="46482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endParaRPr lang="en-US" altLang="zh-TW" dirty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Ø"/>
            </a:pPr>
            <a:endParaRPr lang="en-US" altLang="zh-TW" dirty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Ø"/>
            </a:pPr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289439" y="6560722"/>
            <a:ext cx="838200" cy="26193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latin typeface="+mj-ea"/>
                <a:ea typeface="+mj-ea"/>
              </a:rPr>
              <a:t>              </a:t>
            </a:r>
            <a:fld id="{C9395B11-7C6C-4DBE-850E-DB8B8393B26D}" type="slidenum">
              <a:rPr lang="en-US" altLang="zh-TW" smtClean="0">
                <a:latin typeface="+mj-ea"/>
                <a:ea typeface="+mj-ea"/>
              </a:rPr>
              <a:pPr>
                <a:defRPr/>
              </a:pPr>
              <a:t>23</a:t>
            </a:fld>
            <a:endParaRPr lang="en-US" altLang="zh-TW" dirty="0"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78148"/>
              </p:ext>
            </p:extLst>
          </p:nvPr>
        </p:nvGraphicFramePr>
        <p:xfrm>
          <a:off x="618067" y="1769533"/>
          <a:ext cx="7878927" cy="36967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0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>
                          <a:effectLst/>
                          <a:latin typeface="+mn-ea"/>
                          <a:ea typeface="+mn-ea"/>
                        </a:rPr>
                        <a:t>時程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>
                          <a:effectLst/>
                          <a:latin typeface="+mn-ea"/>
                          <a:ea typeface="+mn-ea"/>
                        </a:rPr>
                        <a:t>內容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7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2-3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effectLst/>
                          <a:latin typeface="+mn-ea"/>
                          <a:ea typeface="+mn-ea"/>
                        </a:rPr>
                        <a:t>2/21-3/16</a:t>
                      </a: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受理</a:t>
                      </a:r>
                      <a:r>
                        <a:rPr lang="zh-TW" altLang="en-US" sz="2400" kern="100" dirty="0" smtClean="0">
                          <a:effectLst/>
                          <a:latin typeface="+mn-ea"/>
                          <a:ea typeface="+mn-ea"/>
                        </a:rPr>
                        <a:t>報名</a:t>
                      </a:r>
                      <a:endParaRPr lang="en-US" altLang="zh-TW" sz="2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</a:rPr>
                        <a:t>青年教育與就業儲蓄帳戶方案填報系統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altLang="zh-TW" sz="20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2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3-4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月中旬至</a:t>
                      </a:r>
                      <a:r>
                        <a:rPr lang="en-US" altLang="zh-TW" sz="2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月中旬，學校辦理初審與推薦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57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5-6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青年署辦理企劃輔導營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592879"/>
                  </a:ext>
                </a:extLst>
              </a:tr>
              <a:tr h="549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青年署</a:t>
                      </a:r>
                      <a:r>
                        <a:rPr lang="zh-TW" altLang="zh-TW" sz="2400" kern="100" dirty="0">
                          <a:effectLst/>
                          <a:latin typeface="+mn-ea"/>
                          <a:ea typeface="+mn-ea"/>
                        </a:rPr>
                        <a:t>審查作業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TW" altLang="en-US" sz="2400" kern="100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>
                          <a:effectLst/>
                          <a:latin typeface="+mn-ea"/>
                          <a:ea typeface="+mn-ea"/>
                        </a:rPr>
                        <a:t>青年開始體驗學習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88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1543916" y="766470"/>
            <a:ext cx="6019800" cy="487363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、宣導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及輔導配套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zh-TW" altLang="en-US" sz="2000" dirty="0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gray">
          <a:xfrm>
            <a:off x="3679362" y="4921629"/>
            <a:ext cx="1853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</a:p>
          <a:p>
            <a:pPr algn="ctr">
              <a:defRPr/>
            </a:pP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youthtravel.tw/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2"/>
          <p:cNvSpPr>
            <a:spLocks noGrp="1"/>
          </p:cNvSpPr>
          <p:nvPr>
            <p:ph idx="1"/>
          </p:nvPr>
        </p:nvSpPr>
        <p:spPr>
          <a:xfrm>
            <a:off x="1042988" y="1676400"/>
            <a:ext cx="7273925" cy="4648200"/>
          </a:xfrm>
        </p:spPr>
        <p:txBody>
          <a:bodyPr/>
          <a:lstStyle/>
          <a:p>
            <a:pPr lvl="0"/>
            <a:endParaRPr lang="en-US" altLang="zh-TW" b="1" dirty="0" smtClean="0">
              <a:solidFill>
                <a:srgbClr val="000099"/>
              </a:solidFill>
            </a:endParaRPr>
          </a:p>
          <a:p>
            <a:pPr lvl="0"/>
            <a:r>
              <a:rPr lang="zh-TW" altLang="en-US" sz="2200" b="1" dirty="0" smtClean="0">
                <a:solidFill>
                  <a:srgbClr val="000099"/>
                </a:solidFill>
              </a:rPr>
              <a:t>種子教師培訓營：</a:t>
            </a:r>
            <a:r>
              <a:rPr lang="zh-TW" altLang="en-US" sz="2200" dirty="0" smtClean="0"/>
              <a:t>透過青年教育與就業儲蓄帳戶方案種子教師培訓，介紹計畫及申請流程，每年約</a:t>
            </a:r>
            <a:r>
              <a:rPr lang="en-US" altLang="zh-TW" sz="2200" dirty="0" smtClean="0"/>
              <a:t>10</a:t>
            </a:r>
            <a:r>
              <a:rPr lang="zh-TW" altLang="en-US" sz="2200" dirty="0" smtClean="0"/>
              <a:t>月辦</a:t>
            </a:r>
            <a:r>
              <a:rPr lang="zh-TW" altLang="en-US" sz="2200" dirty="0"/>
              <a:t>理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lvl="0"/>
            <a:r>
              <a:rPr lang="zh-TW" altLang="en-US" sz="2200" b="1" dirty="0">
                <a:solidFill>
                  <a:srgbClr val="000099"/>
                </a:solidFill>
              </a:rPr>
              <a:t>學生宣導說明</a:t>
            </a:r>
            <a:r>
              <a:rPr lang="zh-TW" altLang="en-US" sz="2200" b="1" dirty="0" smtClean="0">
                <a:solidFill>
                  <a:srgbClr val="000099"/>
                </a:solidFill>
              </a:rPr>
              <a:t>會：</a:t>
            </a:r>
            <a:r>
              <a:rPr lang="zh-TW" altLang="en-US" sz="2200" dirty="0"/>
              <a:t>透過青年教育與就業儲蓄帳戶</a:t>
            </a:r>
            <a:r>
              <a:rPr lang="zh-TW" altLang="en-US" sz="2200" dirty="0" smtClean="0"/>
              <a:t>方案辦理之學生宣導，介紹計畫及安排青年經驗分享，每年約</a:t>
            </a:r>
            <a:r>
              <a:rPr lang="en-US" altLang="zh-TW" sz="2200" dirty="0" smtClean="0"/>
              <a:t>11-12</a:t>
            </a:r>
            <a:r>
              <a:rPr lang="zh-TW" altLang="en-US" sz="2200" dirty="0" smtClean="0"/>
              <a:t>月期間辦理。</a:t>
            </a:r>
            <a:endParaRPr lang="en-US" altLang="zh-TW" sz="2200" dirty="0" smtClean="0"/>
          </a:p>
          <a:p>
            <a:pPr lvl="0"/>
            <a:r>
              <a:rPr lang="zh-TW" altLang="en-US" sz="2200" b="1" dirty="0">
                <a:solidFill>
                  <a:srgbClr val="000099"/>
                </a:solidFill>
              </a:rPr>
              <a:t>縣</a:t>
            </a:r>
            <a:r>
              <a:rPr lang="zh-TW" altLang="en-US" sz="2200" b="1" dirty="0" smtClean="0">
                <a:solidFill>
                  <a:srgbClr val="000099"/>
                </a:solidFill>
              </a:rPr>
              <a:t>市政</a:t>
            </a:r>
            <a:r>
              <a:rPr lang="zh-TW" altLang="en-US" sz="2200" b="1" dirty="0">
                <a:solidFill>
                  <a:srgbClr val="000099"/>
                </a:solidFill>
              </a:rPr>
              <a:t>府</a:t>
            </a:r>
            <a:r>
              <a:rPr lang="zh-TW" altLang="en-US" sz="2200" b="1" dirty="0" smtClean="0">
                <a:solidFill>
                  <a:srgbClr val="000099"/>
                </a:solidFill>
              </a:rPr>
              <a:t>宣導</a:t>
            </a:r>
            <a:r>
              <a:rPr lang="zh-TW" altLang="en-US" sz="2200" b="1" dirty="0">
                <a:solidFill>
                  <a:srgbClr val="000099"/>
                </a:solidFill>
              </a:rPr>
              <a:t>說明會</a:t>
            </a:r>
            <a:r>
              <a:rPr lang="zh-TW" altLang="en-US" sz="2200" b="1" dirty="0" smtClean="0">
                <a:solidFill>
                  <a:srgbClr val="000099"/>
                </a:solidFill>
              </a:rPr>
              <a:t>：</a:t>
            </a:r>
            <a:r>
              <a:rPr lang="zh-TW" altLang="en-US" sz="2200" dirty="0"/>
              <a:t>本署</a:t>
            </a:r>
            <a:r>
              <a:rPr lang="zh-TW" altLang="en-US" sz="2200" dirty="0" smtClean="0"/>
              <a:t>於計畫申請期間，辦理說明會以提供</a:t>
            </a:r>
            <a:r>
              <a:rPr lang="zh-TW" altLang="en-US" sz="2000" dirty="0" smtClean="0"/>
              <a:t>教育</a:t>
            </a:r>
            <a:r>
              <a:rPr lang="zh-TW" altLang="en-US" sz="2000" dirty="0"/>
              <a:t>行政人員及教師協助學生了解計畫</a:t>
            </a:r>
            <a:r>
              <a:rPr lang="zh-TW" altLang="en-US" sz="2000" dirty="0" smtClean="0"/>
              <a:t>內涵。</a:t>
            </a:r>
            <a:endParaRPr lang="en-US" altLang="zh-TW" sz="2000" dirty="0" smtClean="0"/>
          </a:p>
          <a:p>
            <a:pPr lvl="0"/>
            <a:r>
              <a:rPr lang="zh-TW" altLang="en-US" sz="2200" b="1" dirty="0" smtClean="0">
                <a:solidFill>
                  <a:srgbClr val="000099"/>
                </a:solidFill>
              </a:rPr>
              <a:t>社群媒體宣導：</a:t>
            </a:r>
            <a:r>
              <a:rPr lang="zh-TW" altLang="en-US" sz="2200" dirty="0" smtClean="0"/>
              <a:t>製作青年現身說法的宣導短片，於</a:t>
            </a:r>
            <a:r>
              <a:rPr lang="en-US" altLang="zh-TW" sz="2200" dirty="0" smtClean="0"/>
              <a:t>FB</a:t>
            </a:r>
            <a:r>
              <a:rPr lang="zh-TW" altLang="en-US" sz="2200" dirty="0" smtClean="0"/>
              <a:t>網站及電子報等管道進行宣導。</a:t>
            </a:r>
            <a:endParaRPr lang="en-US" altLang="zh-TW" sz="2200" dirty="0"/>
          </a:p>
          <a:p>
            <a:pPr lvl="0"/>
            <a:endParaRPr lang="en-US" altLang="zh-TW" sz="2200" dirty="0"/>
          </a:p>
          <a:p>
            <a:pPr lvl="0"/>
            <a:endParaRPr lang="en-US" altLang="zh-TW" sz="2200" b="1" dirty="0" smtClean="0">
              <a:solidFill>
                <a:srgbClr val="000099"/>
              </a:solidFill>
            </a:endParaRPr>
          </a:p>
          <a:p>
            <a:pPr lvl="0"/>
            <a:endParaRPr lang="en-US" altLang="zh-TW" b="1" dirty="0" smtClean="0"/>
          </a:p>
          <a:p>
            <a:pPr lvl="0"/>
            <a:endParaRPr lang="zh-TW" altLang="en-US" dirty="0"/>
          </a:p>
          <a:p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 bwMode="auto">
          <a:xfrm>
            <a:off x="1018052" y="1436527"/>
            <a:ext cx="2257803" cy="56298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54057" y="14780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一、宣導措施</a:t>
            </a:r>
            <a:endParaRPr lang="zh-TW" altLang="en-US" sz="2400" dirty="0"/>
          </a:p>
        </p:txBody>
      </p:sp>
      <p:sp>
        <p:nvSpPr>
          <p:cNvPr id="3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289439" y="6560722"/>
            <a:ext cx="838200" cy="26193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latin typeface="+mj-ea"/>
                <a:ea typeface="+mj-ea"/>
              </a:rPr>
              <a:t>              </a:t>
            </a:r>
            <a:r>
              <a:rPr lang="en-US" altLang="zh-TW" dirty="0" smtClean="0">
                <a:latin typeface="+mj-ea"/>
                <a:ea typeface="+mj-ea"/>
              </a:rPr>
              <a:t>24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477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1543916" y="766470"/>
            <a:ext cx="6019800" cy="487363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、宣導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及輔導配套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zh-TW" altLang="en-US" sz="2000" dirty="0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gray">
          <a:xfrm>
            <a:off x="3679362" y="4921629"/>
            <a:ext cx="1853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</a:p>
          <a:p>
            <a:pPr algn="ctr">
              <a:defRPr/>
            </a:pP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youthtravel.tw/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2"/>
          <p:cNvSpPr>
            <a:spLocks noGrp="1"/>
          </p:cNvSpPr>
          <p:nvPr>
            <p:ph idx="1"/>
          </p:nvPr>
        </p:nvSpPr>
        <p:spPr>
          <a:xfrm>
            <a:off x="485364" y="1882610"/>
            <a:ext cx="8263100" cy="4648200"/>
          </a:xfrm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企劃輔導營：</a:t>
            </a:r>
            <a:r>
              <a:rPr lang="zh-TW" altLang="en-US" sz="2000" dirty="0" smtClean="0"/>
              <a:t>提</a:t>
            </a:r>
            <a:r>
              <a:rPr lang="zh-TW" altLang="en-US" sz="2000" dirty="0"/>
              <a:t>供</a:t>
            </a:r>
            <a:r>
              <a:rPr lang="zh-TW" altLang="en-US" sz="2000" dirty="0" smtClean="0"/>
              <a:t>申請計畫之青年，就體驗學習內容有更完善的規劃，每年約</a:t>
            </a:r>
            <a:r>
              <a:rPr lang="en-US" altLang="zh-TW" sz="2000" dirty="0" smtClean="0"/>
              <a:t>5-6</a:t>
            </a:r>
            <a:r>
              <a:rPr lang="zh-TW" altLang="en-US" sz="2000" dirty="0" smtClean="0"/>
              <a:t>月期間辦理。</a:t>
            </a:r>
            <a:endParaRPr lang="en-US" altLang="zh-TW" sz="2000" dirty="0" smtClean="0"/>
          </a:p>
          <a:p>
            <a:pPr lvl="0"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補助保險經</a:t>
            </a:r>
            <a:r>
              <a:rPr lang="zh-TW" altLang="en-US" sz="2000" b="1" dirty="0">
                <a:solidFill>
                  <a:srgbClr val="000099"/>
                </a:solidFill>
              </a:rPr>
              <a:t>費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：</a:t>
            </a:r>
            <a:r>
              <a:rPr lang="zh-TW" altLang="en-US" sz="2000" dirty="0" smtClean="0"/>
              <a:t>於</a:t>
            </a:r>
            <a:r>
              <a:rPr lang="en-US" altLang="zh-TW" sz="2000" dirty="0" smtClean="0"/>
              <a:t>107</a:t>
            </a:r>
            <a:r>
              <a:rPr lang="zh-TW" altLang="en-US" sz="2000" dirty="0" smtClean="0"/>
              <a:t>年起補助參與青年定額保險費。</a:t>
            </a:r>
            <a:endParaRPr lang="en-US" altLang="zh-TW" sz="2000" dirty="0" smtClean="0"/>
          </a:p>
          <a:p>
            <a:pPr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兵役配套：</a:t>
            </a:r>
            <a:r>
              <a:rPr lang="zh-TW" altLang="en-US" sz="2000" dirty="0"/>
              <a:t>協助</a:t>
            </a:r>
            <a:r>
              <a:rPr lang="zh-TW" altLang="en-US" sz="2000" dirty="0" smtClean="0"/>
              <a:t>暫緩徵兵，提供役男順利</a:t>
            </a:r>
            <a:r>
              <a:rPr lang="zh-TW" altLang="en-US" sz="2000" dirty="0"/>
              <a:t>執行計畫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>
              <a:spcBef>
                <a:spcPts val="300"/>
              </a:spcBef>
            </a:pPr>
            <a:r>
              <a:rPr lang="zh-TW" altLang="en-US" sz="2000" b="1" dirty="0">
                <a:solidFill>
                  <a:srgbClr val="000099"/>
                </a:solidFill>
              </a:rPr>
              <a:t>設置諮詢輔導專案窗口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：</a:t>
            </a:r>
            <a:r>
              <a:rPr lang="zh-TW" altLang="en-US" sz="2000" dirty="0" smtClean="0"/>
              <a:t>提</a:t>
            </a:r>
            <a:r>
              <a:rPr lang="zh-TW" altLang="en-US" sz="2000" dirty="0"/>
              <a:t>供</a:t>
            </a:r>
            <a:r>
              <a:rPr lang="zh-TW" altLang="en-US" sz="2000" dirty="0" smtClean="0"/>
              <a:t>參與</a:t>
            </a:r>
            <a:r>
              <a:rPr lang="zh-TW" altLang="en-US" sz="2000" dirty="0"/>
              <a:t>青年計畫</a:t>
            </a:r>
            <a:r>
              <a:rPr lang="zh-TW" altLang="en-US" sz="2000" dirty="0" smtClean="0"/>
              <a:t>執行問題諮詢服務。</a:t>
            </a:r>
            <a:endParaRPr lang="en-US" altLang="zh-TW" sz="2000" dirty="0" smtClean="0"/>
          </a:p>
          <a:p>
            <a:pPr lvl="0">
              <a:spcBef>
                <a:spcPts val="300"/>
              </a:spcBef>
            </a:pPr>
            <a:r>
              <a:rPr lang="zh-TW" altLang="en-US" sz="2000" b="1" dirty="0">
                <a:solidFill>
                  <a:srgbClr val="000099"/>
                </a:solidFill>
              </a:rPr>
              <a:t>諮詢輔導小組委員：</a:t>
            </a:r>
            <a:r>
              <a:rPr lang="zh-TW" altLang="en-US" sz="2000" dirty="0"/>
              <a:t>提供參與青年體驗或教育學習問題諮詢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0"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座談會：</a:t>
            </a:r>
            <a:r>
              <a:rPr lang="zh-TW" altLang="en-US" sz="2000" dirty="0" smtClean="0"/>
              <a:t>邀請參與青年分享執行近況，並由輔導小組委員提供專家建議，每年約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月、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月辦理。</a:t>
            </a:r>
            <a:endParaRPr lang="en-US" altLang="zh-TW" sz="2000" dirty="0" smtClean="0"/>
          </a:p>
          <a:p>
            <a:pPr lvl="0"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透</a:t>
            </a:r>
            <a:r>
              <a:rPr lang="zh-TW" altLang="en-US" sz="2000" b="1" dirty="0">
                <a:solidFill>
                  <a:srgbClr val="000099"/>
                </a:solidFill>
              </a:rPr>
              <a:t>過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雙週誌了解體驗情形：</a:t>
            </a:r>
            <a:r>
              <a:rPr lang="zh-TW" altLang="en-US" sz="2000" dirty="0"/>
              <a:t>參與</a:t>
            </a:r>
            <a:r>
              <a:rPr lang="zh-TW" altLang="en-US" sz="2000" dirty="0" smtClean="0"/>
              <a:t>青年填寫雙週誌，留下體驗過程心得紀錄。青年亦可於線上提問，由輔導</a:t>
            </a:r>
            <a:r>
              <a:rPr lang="zh-TW" altLang="en-US" sz="2000" dirty="0"/>
              <a:t>小組</a:t>
            </a:r>
            <a:r>
              <a:rPr lang="zh-TW" altLang="en-US" sz="2000" dirty="0" smtClean="0"/>
              <a:t>委員協助。</a:t>
            </a:r>
            <a:endParaRPr lang="en-US" altLang="zh-TW" sz="2000" dirty="0" smtClean="0"/>
          </a:p>
          <a:p>
            <a:pPr>
              <a:spcBef>
                <a:spcPts val="300"/>
              </a:spcBef>
            </a:pPr>
            <a:r>
              <a:rPr lang="zh-TW" altLang="en-US" sz="2000" b="1" dirty="0">
                <a:solidFill>
                  <a:srgbClr val="000099"/>
                </a:solidFill>
              </a:rPr>
              <a:t>成果分享：</a:t>
            </a:r>
            <a:r>
              <a:rPr lang="zh-TW" altLang="en-US" sz="2000" dirty="0"/>
              <a:t>邀集參與青年進行分享及傳承體驗學習經驗，深化計畫辦理效益，每年約</a:t>
            </a:r>
            <a:r>
              <a:rPr lang="en-US" altLang="zh-TW" sz="2000" dirty="0"/>
              <a:t>12</a:t>
            </a:r>
            <a:r>
              <a:rPr lang="zh-TW" altLang="en-US" sz="2000" dirty="0"/>
              <a:t>月辦理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0">
              <a:spcBef>
                <a:spcPts val="300"/>
              </a:spcBef>
            </a:pPr>
            <a:r>
              <a:rPr lang="zh-TW" altLang="en-US" sz="2000" b="1" dirty="0" smtClean="0">
                <a:solidFill>
                  <a:srgbClr val="000099"/>
                </a:solidFill>
              </a:rPr>
              <a:t>就學配套</a:t>
            </a:r>
            <a:r>
              <a:rPr lang="zh-TW" altLang="en-US" sz="2000" b="1" dirty="0">
                <a:solidFill>
                  <a:srgbClr val="000099"/>
                </a:solidFill>
              </a:rPr>
              <a:t>：</a:t>
            </a:r>
            <a:r>
              <a:rPr lang="zh-TW" altLang="en-US" sz="2000" dirty="0"/>
              <a:t>提供大學回流教育機制</a:t>
            </a:r>
            <a:r>
              <a:rPr lang="zh-TW" altLang="en-US" sz="2000" dirty="0" smtClean="0"/>
              <a:t>，完成體驗者可獲得參與證明書，作為未來申請入學備審資料。</a:t>
            </a:r>
            <a:endParaRPr lang="en-US" altLang="zh-TW" sz="2000" dirty="0"/>
          </a:p>
          <a:p>
            <a:pPr>
              <a:spcBef>
                <a:spcPts val="600"/>
              </a:spcBef>
            </a:pPr>
            <a:endParaRPr lang="en-US" altLang="zh-TW" sz="2200" dirty="0" smtClean="0"/>
          </a:p>
          <a:p>
            <a:pPr>
              <a:spcBef>
                <a:spcPts val="600"/>
              </a:spcBef>
            </a:pPr>
            <a:endParaRPr lang="en-US" altLang="zh-TW" sz="2200" dirty="0"/>
          </a:p>
          <a:p>
            <a:pPr lvl="0">
              <a:spcBef>
                <a:spcPts val="600"/>
              </a:spcBef>
            </a:pPr>
            <a:endParaRPr lang="en-US" altLang="zh-TW" sz="2200" dirty="0" smtClean="0"/>
          </a:p>
          <a:p>
            <a:pPr lvl="0"/>
            <a:endParaRPr lang="en-US" altLang="zh-TW" sz="2200" dirty="0"/>
          </a:p>
          <a:p>
            <a:pPr lvl="0"/>
            <a:endParaRPr lang="en-US" altLang="zh-TW" sz="2200" dirty="0"/>
          </a:p>
          <a:p>
            <a:pPr lvl="0"/>
            <a:endParaRPr lang="en-US" altLang="zh-TW" sz="2200" b="1" dirty="0" smtClean="0">
              <a:solidFill>
                <a:srgbClr val="000099"/>
              </a:solidFill>
            </a:endParaRPr>
          </a:p>
          <a:p>
            <a:pPr lvl="0"/>
            <a:endParaRPr lang="en-US" altLang="zh-TW" b="1" dirty="0" smtClean="0"/>
          </a:p>
          <a:p>
            <a:pPr lvl="0"/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 bwMode="auto">
          <a:xfrm>
            <a:off x="1019528" y="1319112"/>
            <a:ext cx="2472352" cy="46128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54057" y="1380288"/>
            <a:ext cx="236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二</a:t>
            </a:r>
            <a:r>
              <a:rPr lang="zh-TW" altLang="en-US" sz="2000" dirty="0" smtClean="0"/>
              <a:t>、輔導配套措施</a:t>
            </a:r>
            <a:endParaRPr lang="zh-TW" altLang="en-US" sz="20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289439" y="6560722"/>
            <a:ext cx="838200" cy="26193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latin typeface="+mj-ea"/>
                <a:ea typeface="+mj-ea"/>
              </a:rPr>
              <a:t>              </a:t>
            </a:r>
            <a:r>
              <a:rPr lang="en-US" altLang="zh-TW" dirty="0" smtClean="0">
                <a:latin typeface="+mj-ea"/>
                <a:ea typeface="+mj-ea"/>
              </a:rPr>
              <a:t>25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6599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3600" dirty="0">
                <a:latin typeface="微軟正黑體" pitchFamily="34" charset="-120"/>
              </a:rPr>
              <a:t>貳、青年體驗學習扎根計畫</a:t>
            </a:r>
            <a:endParaRPr lang="en-US" altLang="zh-TW" sz="3600" dirty="0">
              <a:latin typeface="微軟正黑體" pitchFamily="34" charset="-120"/>
            </a:endParaRPr>
          </a:p>
        </p:txBody>
      </p:sp>
      <p:sp>
        <p:nvSpPr>
          <p:cNvPr id="194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513516-3E52-423A-B515-93122BF51030}" type="slidenum">
              <a:rPr lang="en-US" altLang="zh-TW" sz="10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TW" sz="1000" dirty="0">
              <a:ea typeface="新細明體" pitchFamily="18" charset="-120"/>
            </a:endParaRPr>
          </a:p>
        </p:txBody>
      </p:sp>
      <p:pic>
        <p:nvPicPr>
          <p:cNvPr id="30" name="Picture 10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9903889">
            <a:off x="195224" y="5742857"/>
            <a:ext cx="1113867" cy="1256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xmlns="" id="{627D2AAF-01D3-41F4-A1D6-1ED5FA74F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752260"/>
              </p:ext>
            </p:extLst>
          </p:nvPr>
        </p:nvGraphicFramePr>
        <p:xfrm>
          <a:off x="1369368" y="1772816"/>
          <a:ext cx="6936432" cy="432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81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sz="3600" dirty="0"/>
              <a:t>一、目的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95205"/>
              </p:ext>
            </p:extLst>
          </p:nvPr>
        </p:nvGraphicFramePr>
        <p:xfrm>
          <a:off x="1042988" y="1676400"/>
          <a:ext cx="6841379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8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zh-TW" altLang="zh-TW" b="1" dirty="0"/>
              <a:t>徵件</a:t>
            </a:r>
            <a:r>
              <a:rPr lang="zh-TW" altLang="en-US" b="1" dirty="0"/>
              <a:t>體驗</a:t>
            </a:r>
            <a:r>
              <a:rPr lang="zh-TW" altLang="zh-TW" b="1" dirty="0" smtClean="0"/>
              <a:t>內容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360363" indent="0" algn="just">
              <a:buNone/>
            </a:pPr>
            <a:r>
              <a:rPr lang="zh-TW" altLang="zh-TW" dirty="0"/>
              <a:t>志願服務、壯遊探索、達人見習及其它符合體驗學習精神的內容。</a:t>
            </a:r>
            <a:endParaRPr lang="zh-TW" altLang="en-US" dirty="0"/>
          </a:p>
          <a:p>
            <a:pPr algn="just"/>
            <a:r>
              <a:rPr lang="zh-TW" altLang="zh-TW" b="1" dirty="0" smtClean="0"/>
              <a:t>申請</a:t>
            </a:r>
            <a:r>
              <a:rPr lang="zh-TW" altLang="zh-TW" b="1" dirty="0"/>
              <a:t>資格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+mn-ea"/>
              </a:rPr>
              <a:t>高中</a:t>
            </a:r>
            <a:r>
              <a:rPr lang="zh-TW" altLang="zh-TW" dirty="0">
                <a:latin typeface="+mn-ea"/>
              </a:rPr>
              <a:t>職在學學生（含應屆畢業生）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zh-TW" dirty="0">
                <a:latin typeface="+mn-ea"/>
              </a:rPr>
              <a:t>至</a:t>
            </a:r>
            <a:r>
              <a:rPr lang="en-US" altLang="zh-TW" dirty="0">
                <a:latin typeface="+mn-ea"/>
              </a:rPr>
              <a:t>6</a:t>
            </a:r>
            <a:r>
              <a:rPr lang="zh-TW" altLang="zh-TW" dirty="0">
                <a:latin typeface="+mn-ea"/>
              </a:rPr>
              <a:t>人組成</a:t>
            </a:r>
            <a:r>
              <a:rPr lang="zh-TW" altLang="zh-TW" dirty="0" smtClean="0">
                <a:latin typeface="+mn-ea"/>
              </a:rPr>
              <a:t>團隊</a:t>
            </a:r>
            <a:endParaRPr lang="en-US" altLang="zh-TW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+mn-ea"/>
              </a:rPr>
              <a:t>本國</a:t>
            </a:r>
            <a:r>
              <a:rPr lang="zh-TW" altLang="zh-TW" dirty="0">
                <a:latin typeface="+mn-ea"/>
              </a:rPr>
              <a:t>學生可與境外學生共同組隊參加，但至少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zh-TW" dirty="0">
                <a:latin typeface="+mn-ea"/>
              </a:rPr>
              <a:t>人為本國學生</a:t>
            </a:r>
            <a:r>
              <a:rPr lang="zh-TW" altLang="zh-TW" dirty="0" smtClean="0">
                <a:latin typeface="+mn-ea"/>
              </a:rPr>
              <a:t>。</a:t>
            </a:r>
            <a:endParaRPr lang="en-US" altLang="zh-TW" b="1" dirty="0" smtClean="0">
              <a:latin typeface="+mj-ea"/>
            </a:endParaRPr>
          </a:p>
          <a:p>
            <a:pPr algn="just"/>
            <a:r>
              <a:rPr lang="zh-TW" altLang="en-US" b="1" dirty="0"/>
              <a:t>申請</a:t>
            </a:r>
            <a:r>
              <a:rPr lang="zh-TW" altLang="en-US" b="1" dirty="0" smtClean="0"/>
              <a:t>日期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360363" lvl="0" indent="0" algn="just">
              <a:buNone/>
            </a:pPr>
            <a:r>
              <a:rPr lang="zh-TW" altLang="en-US" dirty="0" smtClean="0">
                <a:latin typeface="+mn-ea"/>
              </a:rPr>
              <a:t>自</a:t>
            </a:r>
            <a:r>
              <a:rPr lang="zh-TW" altLang="zh-TW" dirty="0" smtClean="0">
                <a:latin typeface="+mn-ea"/>
              </a:rPr>
              <a:t>公告</a:t>
            </a:r>
            <a:r>
              <a:rPr lang="zh-TW" altLang="zh-TW" dirty="0">
                <a:latin typeface="+mn-ea"/>
              </a:rPr>
              <a:t>日起至</a:t>
            </a:r>
            <a:r>
              <a:rPr lang="en-US" altLang="zh-TW" dirty="0">
                <a:latin typeface="+mn-ea"/>
              </a:rPr>
              <a:t>107</a:t>
            </a:r>
            <a:r>
              <a:rPr lang="zh-TW" altLang="zh-TW" dirty="0">
                <a:latin typeface="+mn-ea"/>
              </a:rPr>
              <a:t>年</a:t>
            </a:r>
            <a:r>
              <a:rPr lang="en-US" altLang="zh-TW" dirty="0">
                <a:latin typeface="+mn-ea"/>
              </a:rPr>
              <a:t>4</a:t>
            </a:r>
            <a:r>
              <a:rPr lang="zh-TW" altLang="zh-TW" dirty="0">
                <a:latin typeface="+mn-ea"/>
              </a:rPr>
              <a:t>月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zh-TW" dirty="0">
                <a:latin typeface="+mn-ea"/>
              </a:rPr>
              <a:t>日止。</a:t>
            </a:r>
            <a:endParaRPr lang="zh-TW" altLang="en-US" dirty="0">
              <a:latin typeface="+mn-ea"/>
            </a:endParaRPr>
          </a:p>
          <a:p>
            <a:pPr marL="0" lvl="0" indent="0" algn="just">
              <a:buNone/>
            </a:pPr>
            <a:endParaRPr lang="zh-TW" altLang="en-US" dirty="0"/>
          </a:p>
          <a:p>
            <a:pPr lvl="0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8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zh-TW" altLang="en-US" b="1" dirty="0" smtClean="0">
                <a:latin typeface="+mj-ea"/>
              </a:rPr>
              <a:t>申請方式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268288" lvl="0" indent="0">
              <a:buNone/>
            </a:pPr>
            <a:r>
              <a:rPr lang="zh-TW" altLang="zh-TW" dirty="0"/>
              <a:t>申請資料包含基本資料表、企劃書、學生證及家長同意書等相關資料，表格請至壯遊體驗學習網（</a:t>
            </a:r>
            <a:r>
              <a:rPr lang="en-US" altLang="zh-TW" dirty="0"/>
              <a:t>http://youthtravel.tw/</a:t>
            </a:r>
            <a:r>
              <a:rPr lang="zh-TW" altLang="zh-TW" dirty="0"/>
              <a:t>）下載。</a:t>
            </a:r>
            <a:endParaRPr lang="zh-TW" altLang="en-US" dirty="0"/>
          </a:p>
          <a:p>
            <a:pPr marL="268288" lvl="0" indent="0">
              <a:buNone/>
            </a:pPr>
            <a:r>
              <a:rPr lang="zh-TW" altLang="zh-TW" dirty="0"/>
              <a:t>將申請企劃送達本署（</a:t>
            </a:r>
            <a:r>
              <a:rPr lang="en-US" altLang="zh-TW" dirty="0"/>
              <a:t>10055</a:t>
            </a:r>
            <a:r>
              <a:rPr lang="zh-TW" altLang="zh-TW" dirty="0"/>
              <a:t>臺北市中正區徐州路</a:t>
            </a:r>
            <a:r>
              <a:rPr lang="en-US" altLang="zh-TW" dirty="0"/>
              <a:t>5</a:t>
            </a:r>
            <a:r>
              <a:rPr lang="zh-TW" altLang="zh-TW" dirty="0"/>
              <a:t>號</a:t>
            </a:r>
            <a:r>
              <a:rPr lang="en-US" altLang="zh-TW" dirty="0"/>
              <a:t>14</a:t>
            </a:r>
            <a:r>
              <a:rPr lang="zh-TW" altLang="zh-TW" dirty="0"/>
              <a:t>樓，青年體驗學習計畫小組），併附申請企劃電子檔（</a:t>
            </a:r>
            <a:r>
              <a:rPr lang="en-US" altLang="zh-TW" dirty="0"/>
              <a:t>1</a:t>
            </a:r>
            <a:r>
              <a:rPr lang="zh-TW" altLang="zh-TW" dirty="0"/>
              <a:t>個</a:t>
            </a:r>
            <a:r>
              <a:rPr lang="en-US" altLang="zh-TW" dirty="0"/>
              <a:t>PDF</a:t>
            </a:r>
            <a:r>
              <a:rPr lang="zh-TW" altLang="zh-TW" dirty="0"/>
              <a:t>檔及</a:t>
            </a:r>
            <a:r>
              <a:rPr lang="en-US" altLang="zh-TW" dirty="0"/>
              <a:t>1</a:t>
            </a:r>
            <a:r>
              <a:rPr lang="zh-TW" altLang="zh-TW" dirty="0"/>
              <a:t>個</a:t>
            </a:r>
            <a:r>
              <a:rPr lang="en-US" altLang="zh-TW" dirty="0"/>
              <a:t>Word</a:t>
            </a:r>
            <a:r>
              <a:rPr lang="zh-TW" altLang="zh-TW" dirty="0"/>
              <a:t>檔）。</a:t>
            </a:r>
            <a:endParaRPr lang="en-US" altLang="zh-TW" dirty="0"/>
          </a:p>
          <a:p>
            <a:pPr algn="just"/>
            <a:r>
              <a:rPr lang="zh-TW" altLang="en-US" b="1" dirty="0" smtClean="0">
                <a:latin typeface="+mj-ea"/>
              </a:rPr>
              <a:t>企劃內容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268288" lvl="6" indent="0" eaLnBrk="0" hangingPunct="0">
              <a:spcBef>
                <a:spcPts val="1200"/>
              </a:spcBef>
              <a:buClr>
                <a:schemeClr val="tx2"/>
              </a:buClr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內容包含企劃發想、執行方法、執行期程、經費規劃及來源、預期效益等。</a:t>
            </a:r>
          </a:p>
          <a:p>
            <a:pPr marL="0" indent="0">
              <a:buNone/>
            </a:pPr>
            <a:endParaRPr lang="zh-TW" altLang="en-US" dirty="0">
              <a:latin typeface="+mn-ea"/>
            </a:endParaRPr>
          </a:p>
          <a:p>
            <a:pPr marL="0" lvl="0" indent="0" algn="just">
              <a:buNone/>
            </a:pPr>
            <a:endParaRPr lang="zh-TW" altLang="en-US" dirty="0"/>
          </a:p>
          <a:p>
            <a:pPr lvl="0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11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>
                <a:latin typeface="微軟正黑體" pitchFamily="34" charset="-120"/>
              </a:rPr>
              <a:t>壹、青年體驗學習計畫</a:t>
            </a:r>
            <a:endParaRPr lang="en-US" altLang="zh-TW" sz="3600" dirty="0">
              <a:latin typeface="微軟正黑體" pitchFamily="34" charset="-120"/>
            </a:endParaRPr>
          </a:p>
        </p:txBody>
      </p:sp>
      <p:sp>
        <p:nvSpPr>
          <p:cNvPr id="194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513516-3E52-423A-B515-93122BF51030}" type="slidenum">
              <a:rPr lang="en-US" altLang="zh-TW" sz="10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000">
              <a:ea typeface="新細明體" pitchFamily="18" charset="-120"/>
            </a:endParaRPr>
          </a:p>
        </p:txBody>
      </p:sp>
      <p:pic>
        <p:nvPicPr>
          <p:cNvPr id="30" name="Picture 10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9903889">
            <a:off x="195224" y="5742857"/>
            <a:ext cx="1113867" cy="1256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331871682"/>
              </p:ext>
            </p:extLst>
          </p:nvPr>
        </p:nvGraphicFramePr>
        <p:xfrm>
          <a:off x="1443060" y="1700809"/>
          <a:ext cx="5793236" cy="342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497255" y="5087063"/>
            <a:ext cx="474048" cy="725210"/>
            <a:chOff x="0" y="2406412"/>
            <a:chExt cx="507648" cy="725210"/>
          </a:xfrm>
        </p:grpSpPr>
        <p:sp>
          <p:nvSpPr>
            <p:cNvPr id="20" name="＞形箭號 19"/>
            <p:cNvSpPr/>
            <p:nvPr/>
          </p:nvSpPr>
          <p:spPr>
            <a:xfrm rot="5400000">
              <a:off x="-108781" y="2515193"/>
              <a:ext cx="725210" cy="507647"/>
            </a:xfrm>
            <a:prstGeom prst="chevron">
              <a:avLst/>
            </a:prstGeom>
            <a:solidFill>
              <a:srgbClr val="FF9933"/>
            </a:solidFill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＞形箭號 4"/>
            <p:cNvSpPr/>
            <p:nvPr/>
          </p:nvSpPr>
          <p:spPr>
            <a:xfrm>
              <a:off x="1" y="2660236"/>
              <a:ext cx="507647" cy="217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latin typeface="+mj-ea"/>
                  <a:ea typeface="+mj-ea"/>
                </a:rPr>
                <a:t>六</a:t>
              </a:r>
              <a:endParaRPr lang="zh-TW" altLang="en-US" sz="2000" b="1" kern="1200" dirty="0">
                <a:latin typeface="+mj-ea"/>
                <a:ea typeface="+mj-ea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004903" y="5084440"/>
            <a:ext cx="5231394" cy="471386"/>
            <a:chOff x="487129" y="2031175"/>
            <a:chExt cx="2787509" cy="471386"/>
          </a:xfrm>
        </p:grpSpPr>
        <p:sp>
          <p:nvSpPr>
            <p:cNvPr id="23" name="圓角化同側角落矩形 22"/>
            <p:cNvSpPr/>
            <p:nvPr/>
          </p:nvSpPr>
          <p:spPr>
            <a:xfrm rot="5400000">
              <a:off x="1655449" y="883372"/>
              <a:ext cx="471386" cy="2766992"/>
            </a:xfrm>
            <a:prstGeom prst="round2SameRect">
              <a:avLst/>
            </a:prstGeom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圓角化同側角落矩形 4"/>
            <p:cNvSpPr/>
            <p:nvPr/>
          </p:nvSpPr>
          <p:spPr>
            <a:xfrm>
              <a:off x="487129" y="2077197"/>
              <a:ext cx="2743981" cy="42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TW" sz="2200" b="1" kern="1200" dirty="0" smtClean="0">
                  <a:latin typeface="+mj-ea"/>
                  <a:ea typeface="+mj-ea"/>
                </a:rPr>
                <a:t>107</a:t>
              </a:r>
              <a:r>
                <a:rPr lang="zh-TW" altLang="en-US" sz="2200" b="1" kern="1200" dirty="0" smtClean="0">
                  <a:latin typeface="+mj-ea"/>
                  <a:ea typeface="+mj-ea"/>
                </a:rPr>
                <a:t>年計畫重要時程</a:t>
              </a:r>
              <a:endParaRPr lang="zh-TW" altLang="en-US" sz="2200" b="1" kern="1200" dirty="0">
                <a:latin typeface="+mj-ea"/>
                <a:ea typeface="+mj-ea"/>
              </a:endParaRPr>
            </a:p>
          </p:txBody>
        </p:sp>
      </p:grpSp>
      <p:sp>
        <p:nvSpPr>
          <p:cNvPr id="26" name="＞形箭號 4"/>
          <p:cNvSpPr/>
          <p:nvPr/>
        </p:nvSpPr>
        <p:spPr>
          <a:xfrm>
            <a:off x="1784924" y="5723440"/>
            <a:ext cx="507647" cy="2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latin typeface="+mj-ea"/>
                <a:ea typeface="+mj-ea"/>
              </a:rPr>
              <a:t>六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sp>
        <p:nvSpPr>
          <p:cNvPr id="29" name="＞形箭號 4"/>
          <p:cNvSpPr/>
          <p:nvPr/>
        </p:nvSpPr>
        <p:spPr>
          <a:xfrm>
            <a:off x="1457367" y="5931248"/>
            <a:ext cx="507647" cy="1932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latin typeface="+mj-ea"/>
                <a:ea typeface="+mj-ea"/>
              </a:rPr>
              <a:t>七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sp>
        <p:nvSpPr>
          <p:cNvPr id="25" name="＞形箭號 24"/>
          <p:cNvSpPr/>
          <p:nvPr/>
        </p:nvSpPr>
        <p:spPr>
          <a:xfrm rot="5400000">
            <a:off x="1386440" y="5766705"/>
            <a:ext cx="721603" cy="507647"/>
          </a:xfrm>
          <a:prstGeom prst="chevron">
            <a:avLst/>
          </a:prstGeom>
          <a:solidFill>
            <a:srgbClr val="000099"/>
          </a:solidFill>
        </p:spPr>
        <p:style>
          <a:lnRef idx="2">
            <a:schemeClr val="accent3">
              <a:hueOff val="-16539272"/>
              <a:satOff val="26822"/>
              <a:lumOff val="197"/>
              <a:alphaOff val="0"/>
            </a:schemeClr>
          </a:lnRef>
          <a:fillRef idx="1">
            <a:schemeClr val="accent3">
              <a:hueOff val="-16539272"/>
              <a:satOff val="26822"/>
              <a:lumOff val="197"/>
              <a:alphaOff val="0"/>
            </a:schemeClr>
          </a:fillRef>
          <a:effectRef idx="0">
            <a:schemeClr val="accent3">
              <a:hueOff val="-16539272"/>
              <a:satOff val="26822"/>
              <a:lumOff val="19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群組 26"/>
          <p:cNvGrpSpPr/>
          <p:nvPr/>
        </p:nvGrpSpPr>
        <p:grpSpPr>
          <a:xfrm>
            <a:off x="2011501" y="5665858"/>
            <a:ext cx="5656843" cy="566059"/>
            <a:chOff x="776950" y="2449435"/>
            <a:chExt cx="3005431" cy="524512"/>
          </a:xfrm>
        </p:grpSpPr>
        <p:sp>
          <p:nvSpPr>
            <p:cNvPr id="31" name="圓角化同側角落矩形 30"/>
            <p:cNvSpPr/>
            <p:nvPr/>
          </p:nvSpPr>
          <p:spPr>
            <a:xfrm rot="5400000">
              <a:off x="1924753" y="1301632"/>
              <a:ext cx="471386" cy="2766992"/>
            </a:xfrm>
            <a:prstGeom prst="round2SameRect">
              <a:avLst/>
            </a:prstGeom>
          </p:spPr>
          <p:style>
            <a:lnRef idx="2">
              <a:schemeClr val="accent3">
                <a:hueOff val="-16539272"/>
                <a:satOff val="26822"/>
                <a:lumOff val="1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圓角化同側角落矩形 4"/>
            <p:cNvSpPr/>
            <p:nvPr/>
          </p:nvSpPr>
          <p:spPr>
            <a:xfrm>
              <a:off x="790507" y="2548583"/>
              <a:ext cx="2991874" cy="42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200" dirty="0" smtClean="0">
                  <a:latin typeface="+mj-ea"/>
                  <a:ea typeface="+mj-ea"/>
                </a:rPr>
                <a:t>宣導及輔導配套</a:t>
              </a:r>
              <a:r>
                <a:rPr lang="zh-TW" altLang="en-US" sz="2200" dirty="0" smtClean="0">
                  <a:latin typeface="+mj-ea"/>
                  <a:ea typeface="+mj-ea"/>
                </a:rPr>
                <a:t>措</a:t>
              </a:r>
              <a:r>
                <a:rPr lang="zh-TW" altLang="en-US" sz="2200" dirty="0">
                  <a:latin typeface="+mj-ea"/>
                  <a:ea typeface="+mj-ea"/>
                </a:rPr>
                <a:t>施</a:t>
              </a:r>
              <a:endParaRPr lang="zh-TW" altLang="en-US" sz="2200" b="1" kern="1200" dirty="0">
                <a:latin typeface="+mj-ea"/>
                <a:ea typeface="+mj-ea"/>
              </a:endParaRPr>
            </a:p>
          </p:txBody>
        </p:sp>
      </p:grpSp>
      <p:sp>
        <p:nvSpPr>
          <p:cNvPr id="36" name="＞形箭號 4"/>
          <p:cNvSpPr/>
          <p:nvPr/>
        </p:nvSpPr>
        <p:spPr>
          <a:xfrm>
            <a:off x="1503854" y="5925607"/>
            <a:ext cx="474047" cy="2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latin typeface="+mj-ea"/>
                <a:ea typeface="+mj-ea"/>
              </a:rPr>
              <a:t>七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5900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19800" cy="487363"/>
          </a:xfrm>
        </p:spPr>
        <p:txBody>
          <a:bodyPr/>
          <a:lstStyle/>
          <a:p>
            <a:r>
              <a:rPr lang="zh-TW" altLang="en-US" sz="3600" dirty="0"/>
              <a:t>三</a:t>
            </a:r>
            <a:r>
              <a:rPr lang="zh-TW" altLang="en-US" sz="3600" dirty="0" smtClean="0"/>
              <a:t>、計畫審查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EC842C4-143A-44B3-B8DF-FB49878A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56792"/>
            <a:ext cx="7273925" cy="4896544"/>
          </a:xfrm>
        </p:spPr>
        <p:txBody>
          <a:bodyPr/>
          <a:lstStyle/>
          <a:p>
            <a:pPr marL="0" lvl="6" indent="0" eaLnBrk="0" hangingPunc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altLang="zh-TW" sz="24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</a:rPr>
              <a:t>一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)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審查方式</a:t>
            </a:r>
            <a:r>
              <a:rPr lang="zh-TW" altLang="zh-TW" sz="2400" b="1" dirty="0" smtClean="0">
                <a:solidFill>
                  <a:srgbClr val="7030A0"/>
                </a:solidFill>
              </a:rPr>
              <a:t>：</a:t>
            </a:r>
            <a:r>
              <a:rPr lang="zh-TW" altLang="zh-TW" sz="2400" dirty="0"/>
              <a:t>進行書面審查，必要時得辦理</a:t>
            </a:r>
            <a:r>
              <a:rPr lang="zh-TW" altLang="zh-TW" sz="2400" dirty="0" smtClean="0"/>
              <a:t>面</a:t>
            </a:r>
            <a:r>
              <a:rPr lang="zh-TW" altLang="en-US" sz="2400" dirty="0"/>
              <a:t>審</a:t>
            </a:r>
            <a:r>
              <a:rPr lang="zh-TW" altLang="zh-TW" sz="2400" dirty="0" smtClean="0"/>
              <a:t>。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7030A0"/>
                </a:solidFill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</a:rPr>
              <a:t>二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  <a:r>
              <a:rPr lang="zh-TW" altLang="zh-TW" b="1" dirty="0" smtClean="0">
                <a:solidFill>
                  <a:srgbClr val="7030A0"/>
                </a:solidFill>
              </a:rPr>
              <a:t>審查</a:t>
            </a:r>
            <a:r>
              <a:rPr lang="zh-TW" altLang="zh-TW" b="1" dirty="0">
                <a:solidFill>
                  <a:srgbClr val="7030A0"/>
                </a:solidFill>
              </a:rPr>
              <a:t>項目及標準：</a:t>
            </a:r>
            <a:endParaRPr lang="en-US" altLang="zh-TW" b="1" dirty="0">
              <a:solidFill>
                <a:srgbClr val="7030A0"/>
              </a:solidFill>
            </a:endParaRPr>
          </a:p>
          <a:p>
            <a:pPr marL="354013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2322107339"/>
              </p:ext>
            </p:extLst>
          </p:nvPr>
        </p:nvGraphicFramePr>
        <p:xfrm>
          <a:off x="1835696" y="2204864"/>
          <a:ext cx="49685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25116" y="5626591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0">
              <a:buNone/>
            </a:pPr>
            <a:r>
              <a:rPr lang="zh-TW" altLang="zh-TW" sz="1600" dirty="0">
                <a:latin typeface="+mn-ea"/>
                <a:ea typeface="+mn-ea"/>
              </a:rPr>
              <a:t>另如團隊成員具原住民、新住民（含子女）或經濟弱勢家庭等身分</a:t>
            </a:r>
            <a:r>
              <a:rPr lang="zh-TW" altLang="zh-TW" sz="1600" dirty="0" smtClean="0">
                <a:latin typeface="+mn-ea"/>
                <a:ea typeface="+mn-ea"/>
              </a:rPr>
              <a:t>學生，將</a:t>
            </a:r>
            <a:r>
              <a:rPr lang="zh-TW" altLang="zh-TW" sz="1600" dirty="0">
                <a:latin typeface="+mn-ea"/>
                <a:ea typeface="+mn-ea"/>
              </a:rPr>
              <a:t>優予考量</a:t>
            </a:r>
            <a:r>
              <a:rPr lang="zh-TW" altLang="en-US" sz="1600" dirty="0">
                <a:latin typeface="+mn-ea"/>
                <a:ea typeface="+mn-ea"/>
              </a:rPr>
              <a:t>。</a:t>
            </a:r>
            <a:endParaRPr lang="en-US" altLang="zh-TW" sz="1600" dirty="0">
              <a:solidFill>
                <a:srgbClr val="7030A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4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19800" cy="4873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、計畫執行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zh-TW" altLang="en-US" b="1" dirty="0" smtClean="0">
                <a:latin typeface="+mj-ea"/>
              </a:rPr>
              <a:t>執行期間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360363" lvl="0" indent="0">
              <a:buNone/>
            </a:pPr>
            <a:r>
              <a:rPr lang="zh-TW" altLang="zh-TW" dirty="0">
                <a:latin typeface="+mn-ea"/>
              </a:rPr>
              <a:t>於</a:t>
            </a:r>
            <a:r>
              <a:rPr lang="en-US" altLang="zh-TW" dirty="0">
                <a:solidFill>
                  <a:srgbClr val="C00000"/>
                </a:solidFill>
                <a:latin typeface="+mn-ea"/>
              </a:rPr>
              <a:t>107</a:t>
            </a:r>
            <a:r>
              <a:rPr lang="zh-TW" altLang="zh-TW" dirty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dirty="0">
                <a:solidFill>
                  <a:srgbClr val="C00000"/>
                </a:solidFill>
                <a:latin typeface="+mn-ea"/>
              </a:rPr>
              <a:t>6</a:t>
            </a:r>
            <a:r>
              <a:rPr lang="zh-TW" altLang="zh-TW" dirty="0">
                <a:solidFill>
                  <a:srgbClr val="C00000"/>
                </a:solidFill>
                <a:latin typeface="+mn-ea"/>
              </a:rPr>
              <a:t>至</a:t>
            </a:r>
            <a:r>
              <a:rPr lang="en-US" altLang="zh-TW" dirty="0">
                <a:solidFill>
                  <a:srgbClr val="C00000"/>
                </a:solidFill>
                <a:latin typeface="+mn-ea"/>
              </a:rPr>
              <a:t>8</a:t>
            </a:r>
            <a:r>
              <a:rPr lang="zh-TW" altLang="zh-TW" dirty="0">
                <a:solidFill>
                  <a:srgbClr val="C00000"/>
                </a:solidFill>
                <a:latin typeface="+mn-ea"/>
              </a:rPr>
              <a:t>月間</a:t>
            </a:r>
            <a:r>
              <a:rPr lang="zh-TW" altLang="zh-TW" dirty="0">
                <a:latin typeface="+mn-ea"/>
              </a:rPr>
              <a:t>執行，天數至少</a:t>
            </a:r>
            <a:r>
              <a:rPr lang="en-US" altLang="zh-TW" dirty="0">
                <a:solidFill>
                  <a:srgbClr val="C00000"/>
                </a:solidFill>
                <a:latin typeface="+mn-ea"/>
              </a:rPr>
              <a:t>7</a:t>
            </a:r>
            <a:r>
              <a:rPr lang="zh-TW" altLang="zh-TW" dirty="0">
                <a:solidFill>
                  <a:srgbClr val="C00000"/>
                </a:solidFill>
                <a:latin typeface="+mn-ea"/>
              </a:rPr>
              <a:t>天以上</a:t>
            </a:r>
            <a:r>
              <a:rPr lang="zh-TW" altLang="zh-TW" dirty="0">
                <a:latin typeface="+mn-ea"/>
              </a:rPr>
              <a:t>（可分段執行）。</a:t>
            </a:r>
            <a:endParaRPr lang="en-US" altLang="zh-TW" dirty="0">
              <a:latin typeface="+mn-ea"/>
            </a:endParaRPr>
          </a:p>
          <a:p>
            <a:pPr algn="just"/>
            <a:r>
              <a:rPr lang="zh-TW" altLang="en-US" b="1" dirty="0" smtClean="0">
                <a:latin typeface="+mj-ea"/>
              </a:rPr>
              <a:t>實踐獎金</a:t>
            </a:r>
            <a:r>
              <a:rPr lang="zh-TW" altLang="zh-TW" b="1" dirty="0" smtClean="0">
                <a:latin typeface="+mj-ea"/>
              </a:rPr>
              <a:t>：</a:t>
            </a:r>
            <a:endParaRPr lang="en-US" altLang="zh-TW" b="1" dirty="0" smtClean="0">
              <a:latin typeface="+mj-ea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新</a:t>
            </a:r>
            <a:r>
              <a:rPr lang="zh-TW" altLang="zh-TW" dirty="0">
                <a:latin typeface="+mn-ea"/>
              </a:rPr>
              <a:t>臺幣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2-6</a:t>
            </a:r>
            <a:r>
              <a:rPr lang="zh-TW" altLang="zh-TW" dirty="0">
                <a:solidFill>
                  <a:srgbClr val="FF0000"/>
                </a:solidFill>
                <a:latin typeface="+mn-ea"/>
              </a:rPr>
              <a:t>萬</a:t>
            </a:r>
            <a:r>
              <a:rPr lang="zh-TW" altLang="zh-TW" dirty="0">
                <a:latin typeface="+mn-ea"/>
              </a:rPr>
              <a:t>元</a:t>
            </a:r>
            <a:endParaRPr lang="zh-TW" altLang="en-US" dirty="0">
              <a:latin typeface="+mn-ea"/>
            </a:endParaRPr>
          </a:p>
          <a:p>
            <a:pPr marL="360363" lvl="0" indent="0">
              <a:buNone/>
            </a:pPr>
            <a:r>
              <a:rPr lang="en-US" altLang="zh-TW" dirty="0" smtClean="0">
                <a:latin typeface="+mn-ea"/>
              </a:rPr>
              <a:t>(</a:t>
            </a:r>
            <a:r>
              <a:rPr lang="zh-TW" altLang="zh-TW" dirty="0">
                <a:latin typeface="+mn-ea"/>
              </a:rPr>
              <a:t>若有原住民、新住民</a:t>
            </a:r>
            <a:r>
              <a:rPr lang="zh-TW" altLang="en-US" dirty="0">
                <a:latin typeface="+mn-ea"/>
              </a:rPr>
              <a:t>子女</a:t>
            </a:r>
            <a:r>
              <a:rPr lang="zh-TW" altLang="zh-TW" dirty="0">
                <a:latin typeface="+mn-ea"/>
              </a:rPr>
              <a:t>或經濟弱勢家庭身分者參加，檢附證明文件，具上開身分者可再補助每人新臺幣</a:t>
            </a:r>
            <a:r>
              <a:rPr lang="en-US" altLang="zh-TW" dirty="0">
                <a:latin typeface="+mn-ea"/>
              </a:rPr>
              <a:t>5</a:t>
            </a:r>
            <a:r>
              <a:rPr lang="zh-TW" altLang="zh-TW" dirty="0">
                <a:latin typeface="+mn-ea"/>
              </a:rPr>
              <a:t>千元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zh-TW" dirty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  <a:p>
            <a:pPr marL="0" indent="0">
              <a:buNone/>
            </a:pPr>
            <a:endParaRPr lang="zh-TW" altLang="en-US" dirty="0">
              <a:latin typeface="+mn-ea"/>
            </a:endParaRPr>
          </a:p>
          <a:p>
            <a:pPr marL="0" lvl="0" indent="0" algn="just">
              <a:buNone/>
            </a:pPr>
            <a:endParaRPr lang="zh-TW" altLang="en-US" dirty="0"/>
          </a:p>
          <a:p>
            <a:pPr lvl="0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90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資料庫圖表 37"/>
          <p:cNvGraphicFramePr/>
          <p:nvPr>
            <p:extLst>
              <p:ext uri="{D42A27DB-BD31-4B8C-83A1-F6EECF244321}">
                <p14:modId xmlns:p14="http://schemas.microsoft.com/office/powerpoint/2010/main" val="2205763816"/>
              </p:ext>
            </p:extLst>
          </p:nvPr>
        </p:nvGraphicFramePr>
        <p:xfrm>
          <a:off x="1331640" y="1556792"/>
          <a:ext cx="652804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019800" cy="487363"/>
          </a:xfrm>
        </p:spPr>
        <p:txBody>
          <a:bodyPr/>
          <a:lstStyle/>
          <a:p>
            <a:r>
              <a:rPr lang="zh-TW" altLang="en-US" sz="3600" dirty="0"/>
              <a:t>五</a:t>
            </a:r>
            <a:r>
              <a:rPr lang="zh-TW" altLang="en-US" sz="3600" dirty="0" smtClean="0"/>
              <a:t>、配套措施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9" name="矩形圖說文字 38"/>
          <p:cNvSpPr/>
          <p:nvPr/>
        </p:nvSpPr>
        <p:spPr bwMode="auto">
          <a:xfrm>
            <a:off x="6444208" y="1556792"/>
            <a:ext cx="2016224" cy="1584176"/>
          </a:xfrm>
          <a:prstGeom prst="wedgeRectCallout">
            <a:avLst>
              <a:gd name="adj1" fmla="val -96567"/>
              <a:gd name="adj2" fmla="val -1580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zh-TW" sz="1600" dirty="0">
                <a:latin typeface="+mn-ea"/>
              </a:rPr>
              <a:t>宣導說明會暫訂</a:t>
            </a:r>
            <a:r>
              <a:rPr lang="en-US" altLang="zh-TW" sz="1600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月</a:t>
            </a:r>
            <a:r>
              <a:rPr lang="zh-TW" altLang="zh-TW" sz="1600" dirty="0">
                <a:latin typeface="+mn-ea"/>
              </a:rPr>
              <a:t>於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北</a:t>
            </a:r>
            <a:r>
              <a:rPr lang="zh-TW" altLang="zh-TW" sz="1600" dirty="0">
                <a:latin typeface="+mn-ea"/>
              </a:rPr>
              <a:t>、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中</a:t>
            </a:r>
            <a:r>
              <a:rPr lang="zh-TW" altLang="zh-TW" sz="1600" dirty="0">
                <a:latin typeface="+mn-ea"/>
              </a:rPr>
              <a:t>、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南</a:t>
            </a:r>
            <a:r>
              <a:rPr lang="zh-TW" altLang="zh-TW" sz="1600" dirty="0">
                <a:latin typeface="+mn-ea"/>
              </a:rPr>
              <a:t>、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東</a:t>
            </a:r>
            <a:r>
              <a:rPr lang="zh-TW" altLang="zh-TW" sz="1600" dirty="0">
                <a:latin typeface="+mn-ea"/>
              </a:rPr>
              <a:t>各辦</a:t>
            </a:r>
            <a:r>
              <a:rPr lang="en-US" altLang="zh-TW" sz="1600" dirty="0">
                <a:latin typeface="+mn-ea"/>
              </a:rPr>
              <a:t>1</a:t>
            </a:r>
            <a:r>
              <a:rPr lang="zh-TW" altLang="zh-TW" sz="1600" dirty="0">
                <a:latin typeface="+mn-ea"/>
              </a:rPr>
              <a:t>場次，讓有興趣提案學生了解本計畫精神、目標、企劃發想及撰寫概念。</a:t>
            </a:r>
            <a:endParaRPr lang="en-US" altLang="zh-TW" sz="1600" dirty="0">
              <a:solidFill>
                <a:srgbClr val="7030A0"/>
              </a:solidFill>
              <a:latin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2" name="矩形圖說文字 41"/>
          <p:cNvSpPr/>
          <p:nvPr/>
        </p:nvSpPr>
        <p:spPr bwMode="auto">
          <a:xfrm>
            <a:off x="7452320" y="3933056"/>
            <a:ext cx="1584176" cy="1872208"/>
          </a:xfrm>
          <a:prstGeom prst="wedgeRectCallout">
            <a:avLst>
              <a:gd name="adj1" fmla="val -72950"/>
              <a:gd name="adj2" fmla="val -11472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zh-TW" sz="1600" dirty="0">
                <a:latin typeface="+mn-ea"/>
              </a:rPr>
              <a:t>暫訂</a:t>
            </a:r>
            <a:r>
              <a:rPr lang="en-US" altLang="zh-TW" sz="1600" dirty="0">
                <a:latin typeface="+mn-ea"/>
              </a:rPr>
              <a:t>107</a:t>
            </a:r>
            <a:r>
              <a:rPr lang="zh-TW" altLang="zh-TW" sz="1600" dirty="0">
                <a:latin typeface="+mn-ea"/>
              </a:rPr>
              <a:t>年</a:t>
            </a:r>
            <a:r>
              <a:rPr lang="en-US" altLang="zh-TW" sz="1600" dirty="0">
                <a:latin typeface="+mn-ea"/>
              </a:rPr>
              <a:t>5</a:t>
            </a:r>
            <a:r>
              <a:rPr lang="zh-TW" altLang="zh-TW" sz="1600" dirty="0">
                <a:latin typeface="+mn-ea"/>
              </a:rPr>
              <a:t>月辦理</a:t>
            </a:r>
            <a:r>
              <a:rPr lang="en-US" altLang="zh-TW" sz="1600" dirty="0">
                <a:latin typeface="+mn-ea"/>
              </a:rPr>
              <a:t>1</a:t>
            </a:r>
            <a:r>
              <a:rPr lang="zh-TW" altLang="zh-TW" sz="1600" dirty="0">
                <a:latin typeface="+mn-ea"/>
              </a:rPr>
              <a:t>場，規劃課程協助入選團隊執行企劃，入選團隊應至少派</a:t>
            </a:r>
            <a:r>
              <a:rPr lang="en-US" altLang="zh-TW" sz="1600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至</a:t>
            </a:r>
            <a:r>
              <a:rPr lang="en-US" altLang="zh-TW" sz="1600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zh-TW" sz="1600" dirty="0">
                <a:latin typeface="+mn-ea"/>
              </a:rPr>
              <a:t>成員參加。</a:t>
            </a:r>
            <a:endParaRPr lang="en-US" altLang="zh-TW" sz="1600" dirty="0">
              <a:latin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3" name="矩形圖說文字 42"/>
          <p:cNvSpPr/>
          <p:nvPr/>
        </p:nvSpPr>
        <p:spPr bwMode="auto">
          <a:xfrm>
            <a:off x="467544" y="1484784"/>
            <a:ext cx="1944216" cy="2448272"/>
          </a:xfrm>
          <a:prstGeom prst="wedgeRectCallout">
            <a:avLst>
              <a:gd name="adj1" fmla="val 44080"/>
              <a:gd name="adj2" fmla="val 7303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zh-TW" sz="1600" dirty="0">
                <a:latin typeface="+mn-ea"/>
              </a:rPr>
              <a:t>應於</a:t>
            </a:r>
            <a:r>
              <a:rPr lang="en-US" altLang="zh-TW" sz="1600" dirty="0">
                <a:latin typeface="+mn-ea"/>
              </a:rPr>
              <a:t>107</a:t>
            </a:r>
            <a:r>
              <a:rPr lang="zh-TW" altLang="zh-TW" sz="1600" dirty="0">
                <a:latin typeface="+mn-ea"/>
              </a:rPr>
              <a:t>年</a:t>
            </a:r>
            <a:r>
              <a:rPr lang="en-US" altLang="zh-TW" sz="1600" dirty="0">
                <a:latin typeface="+mn-ea"/>
              </a:rPr>
              <a:t>9</a:t>
            </a:r>
            <a:r>
              <a:rPr lang="zh-TW" altLang="zh-TW" sz="1600" dirty="0">
                <a:latin typeface="+mn-ea"/>
              </a:rPr>
              <a:t>月前繳交成果報告書</a:t>
            </a:r>
            <a:r>
              <a:rPr lang="zh-TW" altLang="en-US" sz="1600" dirty="0">
                <a:latin typeface="+mn-ea"/>
              </a:rPr>
              <a:t>、</a:t>
            </a:r>
            <a:r>
              <a:rPr lang="zh-TW" altLang="zh-TW" sz="1600" dirty="0">
                <a:latin typeface="+mn-ea"/>
              </a:rPr>
              <a:t>活動照片</a:t>
            </a:r>
            <a:r>
              <a:rPr lang="zh-TW" altLang="en-US" sz="1600" dirty="0">
                <a:latin typeface="+mn-ea"/>
              </a:rPr>
              <a:t>、</a:t>
            </a:r>
            <a:r>
              <a:rPr lang="zh-TW" altLang="zh-TW" sz="1600" dirty="0">
                <a:latin typeface="+mn-ea"/>
              </a:rPr>
              <a:t>活動影片</a:t>
            </a:r>
            <a:r>
              <a:rPr lang="zh-TW" altLang="en-US" sz="1600" dirty="0">
                <a:latin typeface="+mn-ea"/>
              </a:rPr>
              <a:t>等</a:t>
            </a:r>
            <a:r>
              <a:rPr lang="zh-TW" altLang="zh-TW" sz="1600" dirty="0">
                <a:latin typeface="+mn-ea"/>
              </a:rPr>
              <a:t>結案資料，且作為成果競賽作品</a:t>
            </a:r>
            <a:r>
              <a:rPr lang="zh-TW" altLang="en-US" sz="1600" dirty="0">
                <a:latin typeface="+mn-ea"/>
              </a:rPr>
              <a:t>。經審查</a:t>
            </a:r>
            <a:r>
              <a:rPr lang="zh-TW" altLang="zh-TW" sz="1600" dirty="0">
                <a:latin typeface="+mn-ea"/>
              </a:rPr>
              <a:t>優勝團隊預計選出</a:t>
            </a:r>
            <a:r>
              <a:rPr lang="en-US" altLang="zh-TW" sz="1600" dirty="0">
                <a:latin typeface="+mn-ea"/>
              </a:rPr>
              <a:t>3</a:t>
            </a:r>
            <a:r>
              <a:rPr lang="zh-TW" altLang="zh-TW" sz="1600" dirty="0" smtClean="0">
                <a:latin typeface="+mn-ea"/>
              </a:rPr>
              <a:t>組獎金</a:t>
            </a:r>
            <a:r>
              <a:rPr lang="en-US" altLang="zh-TW" sz="1600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萬元</a:t>
            </a:r>
            <a:r>
              <a:rPr lang="zh-TW" altLang="zh-TW" sz="1600" dirty="0">
                <a:latin typeface="+mn-ea"/>
              </a:rPr>
              <a:t>，佳作</a:t>
            </a:r>
            <a:r>
              <a:rPr lang="en-US" altLang="zh-TW" sz="1600" dirty="0">
                <a:latin typeface="+mn-ea"/>
              </a:rPr>
              <a:t>5</a:t>
            </a:r>
            <a:r>
              <a:rPr lang="zh-TW" altLang="zh-TW" sz="1600" dirty="0" smtClean="0">
                <a:latin typeface="+mn-ea"/>
              </a:rPr>
              <a:t>組獎金</a:t>
            </a:r>
            <a:r>
              <a:rPr lang="en-US" altLang="zh-TW" sz="16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zh-TW" sz="1600" dirty="0">
                <a:solidFill>
                  <a:srgbClr val="C00000"/>
                </a:solidFill>
                <a:latin typeface="+mn-ea"/>
              </a:rPr>
              <a:t>千元</a:t>
            </a:r>
            <a:r>
              <a:rPr lang="zh-TW" altLang="en-US" sz="1600" dirty="0">
                <a:latin typeface="+mn-ea"/>
              </a:rPr>
              <a:t>。</a:t>
            </a:r>
            <a:endParaRPr lang="zh-TW" altLang="zh-TW" sz="1600" dirty="0">
              <a:latin typeface="+mn-ea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計畫網址、諮詢資訊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7449" y="4121077"/>
            <a:ext cx="3528392" cy="576064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諮詢窗口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02-77365582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  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b="1" dirty="0" smtClean="0">
              <a:latin typeface="+mn-ea"/>
            </a:endParaRPr>
          </a:p>
          <a:p>
            <a:pPr marL="0" indent="0">
              <a:buNone/>
            </a:pP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 </a:t>
            </a:r>
            <a:endParaRPr lang="zh-TW" altLang="en-US" b="1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5" y="3933056"/>
            <a:ext cx="990771" cy="98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0" y="5445224"/>
            <a:ext cx="991406" cy="99140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563888" y="5755640"/>
            <a:ext cx="411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TW" sz="2400" dirty="0">
                <a:solidFill>
                  <a:srgbClr val="0070C0"/>
                </a:solidFill>
                <a:latin typeface="+mn-ea"/>
              </a:rPr>
              <a:t>youthee@mail.yda.gov.tw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2430780" cy="64008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851920" y="2654111"/>
            <a:ext cx="359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  <a:latin typeface="+mn-ea"/>
                <a:ea typeface="+mn-ea"/>
              </a:rPr>
              <a:t>https://youthtravel.tw/</a:t>
            </a:r>
            <a:endParaRPr lang="zh-TW" altLang="en-US" sz="24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4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3"/>
          <p:cNvSpPr>
            <a:spLocks/>
          </p:cNvSpPr>
          <p:nvPr/>
        </p:nvSpPr>
        <p:spPr bwMode="gray">
          <a:xfrm>
            <a:off x="2432050" y="-9525"/>
            <a:ext cx="3595688" cy="4429125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299" name="Freeform 4"/>
          <p:cNvSpPr>
            <a:spLocks/>
          </p:cNvSpPr>
          <p:nvPr/>
        </p:nvSpPr>
        <p:spPr bwMode="gray">
          <a:xfrm>
            <a:off x="4763" y="12700"/>
            <a:ext cx="5719762" cy="4495800"/>
          </a:xfrm>
          <a:custGeom>
            <a:avLst/>
            <a:gdLst>
              <a:gd name="T0" fmla="*/ 2147483647 w 3603"/>
              <a:gd name="T1" fmla="*/ 2147483647 h 2832"/>
              <a:gd name="T2" fmla="*/ 2147483647 w 3603"/>
              <a:gd name="T3" fmla="*/ 2147483647 h 2832"/>
              <a:gd name="T4" fmla="*/ 2147483647 w 3603"/>
              <a:gd name="T5" fmla="*/ 2147483647 h 2832"/>
              <a:gd name="T6" fmla="*/ 0 w 3603"/>
              <a:gd name="T7" fmla="*/ 0 h 2832"/>
              <a:gd name="T8" fmla="*/ 2147483647 w 3603"/>
              <a:gd name="T9" fmla="*/ 0 h 2832"/>
              <a:gd name="T10" fmla="*/ 2147483647 w 3603"/>
              <a:gd name="T11" fmla="*/ 2147483647 h 2832"/>
              <a:gd name="T12" fmla="*/ 2147483647 w 3603"/>
              <a:gd name="T13" fmla="*/ 2147483647 h 2832"/>
              <a:gd name="T14" fmla="*/ 2147483647 w 3603"/>
              <a:gd name="T15" fmla="*/ 2147483647 h 28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03"/>
              <a:gd name="T25" fmla="*/ 0 h 2832"/>
              <a:gd name="T26" fmla="*/ 3603 w 3603"/>
              <a:gd name="T27" fmla="*/ 2832 h 28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03" h="2832">
                <a:moveTo>
                  <a:pt x="3395" y="2832"/>
                </a:moveTo>
                <a:cubicBezTo>
                  <a:pt x="3514" y="2657"/>
                  <a:pt x="3539" y="2194"/>
                  <a:pt x="3450" y="1888"/>
                </a:cubicBezTo>
                <a:cubicBezTo>
                  <a:pt x="3361" y="1581"/>
                  <a:pt x="2487" y="1524"/>
                  <a:pt x="1918" y="1188"/>
                </a:cubicBezTo>
                <a:cubicBezTo>
                  <a:pt x="1350" y="851"/>
                  <a:pt x="128" y="228"/>
                  <a:pt x="0" y="0"/>
                </a:cubicBezTo>
                <a:lnTo>
                  <a:pt x="1145" y="0"/>
                </a:lnTo>
                <a:cubicBezTo>
                  <a:pt x="1248" y="271"/>
                  <a:pt x="1793" y="730"/>
                  <a:pt x="1995" y="891"/>
                </a:cubicBezTo>
                <a:cubicBezTo>
                  <a:pt x="2197" y="1052"/>
                  <a:pt x="3405" y="1416"/>
                  <a:pt x="3504" y="1817"/>
                </a:cubicBezTo>
                <a:cubicBezTo>
                  <a:pt x="3603" y="2218"/>
                  <a:pt x="3486" y="2743"/>
                  <a:pt x="3395" y="2832"/>
                </a:cubicBezTo>
                <a:close/>
              </a:path>
            </a:pathLst>
          </a:custGeom>
          <a:solidFill>
            <a:srgbClr val="FFCC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1115616" y="1069268"/>
            <a:ext cx="3744416" cy="1495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endParaRPr lang="en-US" altLang="zh-TW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+mn-ea"/>
              </a:rPr>
              <a:t>  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謝謝聆聽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6513513" y="404813"/>
            <a:ext cx="2630487" cy="3328987"/>
          </a:xfrm>
          <a:custGeom>
            <a:avLst/>
            <a:gdLst>
              <a:gd name="T0" fmla="*/ 0 w 1657"/>
              <a:gd name="T1" fmla="*/ 2147483647 h 2583"/>
              <a:gd name="T2" fmla="*/ 2147483647 w 1657"/>
              <a:gd name="T3" fmla="*/ 2147483647 h 2583"/>
              <a:gd name="T4" fmla="*/ 2147483647 w 1657"/>
              <a:gd name="T5" fmla="*/ 2147483647 h 2583"/>
              <a:gd name="T6" fmla="*/ 2147483647 w 1657"/>
              <a:gd name="T7" fmla="*/ 0 h 2583"/>
              <a:gd name="T8" fmla="*/ 2147483647 w 1657"/>
              <a:gd name="T9" fmla="*/ 2147483647 h 2583"/>
              <a:gd name="T10" fmla="*/ 0 w 1657"/>
              <a:gd name="T11" fmla="*/ 2147483647 h 2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"/>
              <a:gd name="T19" fmla="*/ 0 h 2583"/>
              <a:gd name="T20" fmla="*/ 1657 w 1657"/>
              <a:gd name="T21" fmla="*/ 2583 h 25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" h="2583">
                <a:moveTo>
                  <a:pt x="0" y="2583"/>
                </a:moveTo>
                <a:cubicBezTo>
                  <a:pt x="558" y="2524"/>
                  <a:pt x="852" y="2300"/>
                  <a:pt x="1129" y="1978"/>
                </a:cubicBezTo>
                <a:cubicBezTo>
                  <a:pt x="1406" y="1656"/>
                  <a:pt x="1528" y="1439"/>
                  <a:pt x="1657" y="1117"/>
                </a:cubicBezTo>
                <a:lnTo>
                  <a:pt x="1645" y="0"/>
                </a:lnTo>
                <a:cubicBezTo>
                  <a:pt x="1598" y="291"/>
                  <a:pt x="1225" y="1470"/>
                  <a:pt x="950" y="1877"/>
                </a:cubicBezTo>
                <a:cubicBezTo>
                  <a:pt x="675" y="2284"/>
                  <a:pt x="499" y="2494"/>
                  <a:pt x="0" y="2583"/>
                </a:cubicBezTo>
                <a:close/>
              </a:path>
            </a:pathLst>
          </a:custGeom>
          <a:solidFill>
            <a:srgbClr val="99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2" name="Freeform 7"/>
          <p:cNvSpPr>
            <a:spLocks/>
          </p:cNvSpPr>
          <p:nvPr/>
        </p:nvSpPr>
        <p:spPr bwMode="gray">
          <a:xfrm>
            <a:off x="-9525" y="609600"/>
            <a:ext cx="5418138" cy="3808413"/>
          </a:xfrm>
          <a:custGeom>
            <a:avLst/>
            <a:gdLst>
              <a:gd name="T0" fmla="*/ 2147483647 w 3413"/>
              <a:gd name="T1" fmla="*/ 2147483647 h 2399"/>
              <a:gd name="T2" fmla="*/ 2147483647 w 3413"/>
              <a:gd name="T3" fmla="*/ 2147483647 h 2399"/>
              <a:gd name="T4" fmla="*/ 2147483647 w 3413"/>
              <a:gd name="T5" fmla="*/ 2147483647 h 2399"/>
              <a:gd name="T6" fmla="*/ 0 w 3413"/>
              <a:gd name="T7" fmla="*/ 2147483647 h 2399"/>
              <a:gd name="T8" fmla="*/ 2147483647 w 3413"/>
              <a:gd name="T9" fmla="*/ 0 h 2399"/>
              <a:gd name="T10" fmla="*/ 2147483647 w 3413"/>
              <a:gd name="T11" fmla="*/ 2147483647 h 2399"/>
              <a:gd name="T12" fmla="*/ 2147483647 w 3413"/>
              <a:gd name="T13" fmla="*/ 2147483647 h 2399"/>
              <a:gd name="T14" fmla="*/ 2147483647 w 3413"/>
              <a:gd name="T15" fmla="*/ 2147483647 h 2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13"/>
              <a:gd name="T25" fmla="*/ 0 h 2399"/>
              <a:gd name="T26" fmla="*/ 3413 w 3413"/>
              <a:gd name="T27" fmla="*/ 2399 h 2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13" h="2399">
                <a:moveTo>
                  <a:pt x="3413" y="2399"/>
                </a:moveTo>
                <a:cubicBezTo>
                  <a:pt x="3361" y="2324"/>
                  <a:pt x="3246" y="2028"/>
                  <a:pt x="2928" y="1962"/>
                </a:cubicBezTo>
                <a:cubicBezTo>
                  <a:pt x="2610" y="1896"/>
                  <a:pt x="1990" y="2131"/>
                  <a:pt x="1502" y="2003"/>
                </a:cubicBezTo>
                <a:cubicBezTo>
                  <a:pt x="937" y="1819"/>
                  <a:pt x="386" y="1510"/>
                  <a:pt x="0" y="1196"/>
                </a:cubicBezTo>
                <a:lnTo>
                  <a:pt x="6" y="0"/>
                </a:lnTo>
                <a:cubicBezTo>
                  <a:pt x="109" y="271"/>
                  <a:pt x="893" y="1158"/>
                  <a:pt x="1461" y="1558"/>
                </a:cubicBezTo>
                <a:cubicBezTo>
                  <a:pt x="1906" y="1919"/>
                  <a:pt x="2644" y="1780"/>
                  <a:pt x="2969" y="1920"/>
                </a:cubicBezTo>
                <a:cubicBezTo>
                  <a:pt x="3294" y="2060"/>
                  <a:pt x="3349" y="2288"/>
                  <a:pt x="3413" y="2399"/>
                </a:cubicBezTo>
                <a:close/>
              </a:path>
            </a:pathLst>
          </a:custGeom>
          <a:solidFill>
            <a:srgbClr val="FF66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7800515" y="1752882"/>
            <a:ext cx="295676" cy="246984"/>
            <a:chOff x="797" y="2258"/>
            <a:chExt cx="109" cy="91"/>
          </a:xfrm>
          <a:solidFill>
            <a:srgbClr val="B2B2B2"/>
          </a:solidFill>
        </p:grpSpPr>
        <p:sp>
          <p:nvSpPr>
            <p:cNvPr id="57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 rot="20596004">
            <a:off x="888996" y="3079038"/>
            <a:ext cx="1722964" cy="853694"/>
            <a:chOff x="1152" y="584"/>
            <a:chExt cx="3946" cy="1960"/>
          </a:xfrm>
          <a:solidFill>
            <a:srgbClr val="B2B2B2"/>
          </a:solidFill>
        </p:grpSpPr>
        <p:sp>
          <p:nvSpPr>
            <p:cNvPr id="16" name="Freeform 68"/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2" name="Freeform 74"/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3" name="Freeform 75"/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5" name="Freeform 77"/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55305" name="Freeform 6"/>
          <p:cNvSpPr>
            <a:spLocks/>
          </p:cNvSpPr>
          <p:nvPr/>
        </p:nvSpPr>
        <p:spPr bwMode="gray">
          <a:xfrm>
            <a:off x="6589713" y="7938"/>
            <a:ext cx="1676400" cy="3743325"/>
          </a:xfrm>
          <a:custGeom>
            <a:avLst/>
            <a:gdLst>
              <a:gd name="T0" fmla="*/ 0 w 1110"/>
              <a:gd name="T1" fmla="*/ 2147483647 h 2877"/>
              <a:gd name="T2" fmla="*/ 2147483647 w 1110"/>
              <a:gd name="T3" fmla="*/ 2147483647 h 2877"/>
              <a:gd name="T4" fmla="*/ 2147483647 w 1110"/>
              <a:gd name="T5" fmla="*/ 0 h 2877"/>
              <a:gd name="T6" fmla="*/ 2147483647 w 1110"/>
              <a:gd name="T7" fmla="*/ 0 h 2877"/>
              <a:gd name="T8" fmla="*/ 2147483647 w 1110"/>
              <a:gd name="T9" fmla="*/ 2147483647 h 2877"/>
              <a:gd name="T10" fmla="*/ 0 w 1110"/>
              <a:gd name="T11" fmla="*/ 2147483647 h 2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0"/>
              <a:gd name="T19" fmla="*/ 0 h 2877"/>
              <a:gd name="T20" fmla="*/ 1110 w 1110"/>
              <a:gd name="T21" fmla="*/ 2877 h 28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0" h="2877">
                <a:moveTo>
                  <a:pt x="0" y="2877"/>
                </a:moveTo>
                <a:cubicBezTo>
                  <a:pt x="558" y="2818"/>
                  <a:pt x="878" y="2138"/>
                  <a:pt x="979" y="1734"/>
                </a:cubicBezTo>
                <a:cubicBezTo>
                  <a:pt x="1080" y="1330"/>
                  <a:pt x="1110" y="368"/>
                  <a:pt x="1110" y="0"/>
                </a:cubicBezTo>
                <a:lnTo>
                  <a:pt x="296" y="0"/>
                </a:lnTo>
                <a:cubicBezTo>
                  <a:pt x="593" y="445"/>
                  <a:pt x="803" y="1297"/>
                  <a:pt x="754" y="1776"/>
                </a:cubicBezTo>
                <a:cubicBezTo>
                  <a:pt x="705" y="2255"/>
                  <a:pt x="635" y="2613"/>
                  <a:pt x="0" y="2877"/>
                </a:cubicBezTo>
                <a:close/>
              </a:path>
            </a:pathLst>
          </a:custGeom>
          <a:solidFill>
            <a:srgbClr val="33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5306" name="圖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84213"/>
            <a:ext cx="8937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Freeform 3"/>
          <p:cNvSpPr>
            <a:spLocks/>
          </p:cNvSpPr>
          <p:nvPr/>
        </p:nvSpPr>
        <p:spPr bwMode="gray">
          <a:xfrm>
            <a:off x="4719638" y="-9525"/>
            <a:ext cx="2616200" cy="3652838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66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 rot="18601815">
            <a:off x="5635853" y="2446782"/>
            <a:ext cx="812546" cy="1356118"/>
            <a:chOff x="256" y="1484"/>
            <a:chExt cx="369" cy="609"/>
          </a:xfrm>
          <a:solidFill>
            <a:srgbClr val="B2B2B2"/>
          </a:solidFill>
        </p:grpSpPr>
        <p:sp>
          <p:nvSpPr>
            <p:cNvPr id="60" name="Oval 13"/>
            <p:cNvSpPr>
              <a:spLocks noChangeArrowheads="1"/>
            </p:cNvSpPr>
            <p:nvPr/>
          </p:nvSpPr>
          <p:spPr bwMode="gray">
            <a:xfrm>
              <a:off x="276" y="1484"/>
              <a:ext cx="111" cy="105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gray">
            <a:xfrm>
              <a:off x="372" y="1675"/>
              <a:ext cx="117" cy="111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gray">
            <a:xfrm flipH="1" flipV="1">
              <a:off x="358" y="1593"/>
              <a:ext cx="69" cy="93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gray">
            <a:xfrm>
              <a:off x="543" y="1552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gray">
            <a:xfrm>
              <a:off x="432" y="1910"/>
              <a:ext cx="94" cy="89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gray">
            <a:xfrm>
              <a:off x="444" y="1786"/>
              <a:ext cx="29" cy="134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gray">
            <a:xfrm flipV="1">
              <a:off x="460" y="1632"/>
              <a:ext cx="87" cy="7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gray">
            <a:xfrm flipH="1">
              <a:off x="320" y="1970"/>
              <a:ext cx="127" cy="36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gray">
            <a:xfrm>
              <a:off x="256" y="1958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gray">
            <a:xfrm>
              <a:off x="503" y="2002"/>
              <a:ext cx="29" cy="3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6" name="Oval 29"/>
            <p:cNvSpPr>
              <a:spLocks noChangeArrowheads="1"/>
            </p:cNvSpPr>
            <p:nvPr/>
          </p:nvSpPr>
          <p:spPr bwMode="gray">
            <a:xfrm>
              <a:off x="523" y="2015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grpSp>
        <p:nvGrpSpPr>
          <p:cNvPr id="158" name="Group 79"/>
          <p:cNvGrpSpPr>
            <a:grpSpLocks/>
          </p:cNvGrpSpPr>
          <p:nvPr/>
        </p:nvGrpSpPr>
        <p:grpSpPr bwMode="auto">
          <a:xfrm rot="377024">
            <a:off x="7782419" y="3660749"/>
            <a:ext cx="741455" cy="280224"/>
            <a:chOff x="4071" y="1962"/>
            <a:chExt cx="1414" cy="588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9" name="Freeform 80"/>
            <p:cNvSpPr>
              <a:spLocks/>
            </p:cNvSpPr>
            <p:nvPr/>
          </p:nvSpPr>
          <p:spPr bwMode="gray">
            <a:xfrm>
              <a:off x="4818" y="1962"/>
              <a:ext cx="667" cy="556"/>
            </a:xfrm>
            <a:custGeom>
              <a:avLst/>
              <a:gdLst>
                <a:gd name="T0" fmla="*/ 368 w 667"/>
                <a:gd name="T1" fmla="*/ 51 h 556"/>
                <a:gd name="T2" fmla="*/ 567 w 667"/>
                <a:gd name="T3" fmla="*/ 51 h 556"/>
                <a:gd name="T4" fmla="*/ 618 w 667"/>
                <a:gd name="T5" fmla="*/ 266 h 556"/>
                <a:gd name="T6" fmla="*/ 350 w 667"/>
                <a:gd name="T7" fmla="*/ 440 h 556"/>
                <a:gd name="T8" fmla="*/ 221 w 667"/>
                <a:gd name="T9" fmla="*/ 491 h 556"/>
                <a:gd name="T10" fmla="*/ 63 w 667"/>
                <a:gd name="T11" fmla="*/ 444 h 556"/>
                <a:gd name="T12" fmla="*/ 54 w 667"/>
                <a:gd name="T13" fmla="*/ 426 h 556"/>
                <a:gd name="T14" fmla="*/ 32 w 667"/>
                <a:gd name="T15" fmla="*/ 359 h 556"/>
                <a:gd name="T16" fmla="*/ 158 w 667"/>
                <a:gd name="T17" fmla="*/ 270 h 556"/>
                <a:gd name="T18" fmla="*/ 219 w 667"/>
                <a:gd name="T19" fmla="*/ 295 h 556"/>
                <a:gd name="T20" fmla="*/ 321 w 667"/>
                <a:gd name="T21" fmla="*/ 450 h 556"/>
                <a:gd name="T22" fmla="*/ 232 w 667"/>
                <a:gd name="T23" fmla="*/ 282 h 556"/>
                <a:gd name="T24" fmla="*/ 149 w 667"/>
                <a:gd name="T25" fmla="*/ 241 h 556"/>
                <a:gd name="T26" fmla="*/ 23 w 667"/>
                <a:gd name="T27" fmla="*/ 323 h 556"/>
                <a:gd name="T28" fmla="*/ 4 w 667"/>
                <a:gd name="T29" fmla="*/ 401 h 556"/>
                <a:gd name="T30" fmla="*/ 59 w 667"/>
                <a:gd name="T31" fmla="*/ 500 h 556"/>
                <a:gd name="T32" fmla="*/ 94 w 667"/>
                <a:gd name="T33" fmla="*/ 530 h 556"/>
                <a:gd name="T34" fmla="*/ 130 w 667"/>
                <a:gd name="T35" fmla="*/ 551 h 556"/>
                <a:gd name="T36" fmla="*/ 159 w 667"/>
                <a:gd name="T37" fmla="*/ 556 h 556"/>
                <a:gd name="T38" fmla="*/ 203 w 667"/>
                <a:gd name="T39" fmla="*/ 544 h 556"/>
                <a:gd name="T40" fmla="*/ 365 w 667"/>
                <a:gd name="T41" fmla="*/ 472 h 556"/>
                <a:gd name="T42" fmla="*/ 418 w 667"/>
                <a:gd name="T43" fmla="*/ 449 h 556"/>
                <a:gd name="T44" fmla="*/ 494 w 667"/>
                <a:gd name="T45" fmla="*/ 414 h 556"/>
                <a:gd name="T46" fmla="*/ 539 w 667"/>
                <a:gd name="T47" fmla="*/ 388 h 556"/>
                <a:gd name="T48" fmla="*/ 590 w 667"/>
                <a:gd name="T49" fmla="*/ 351 h 556"/>
                <a:gd name="T50" fmla="*/ 622 w 667"/>
                <a:gd name="T51" fmla="*/ 313 h 556"/>
                <a:gd name="T52" fmla="*/ 646 w 667"/>
                <a:gd name="T53" fmla="*/ 261 h 556"/>
                <a:gd name="T54" fmla="*/ 657 w 667"/>
                <a:gd name="T55" fmla="*/ 232 h 556"/>
                <a:gd name="T56" fmla="*/ 667 w 667"/>
                <a:gd name="T57" fmla="*/ 159 h 556"/>
                <a:gd name="T58" fmla="*/ 587 w 667"/>
                <a:gd name="T59" fmla="*/ 38 h 556"/>
                <a:gd name="T60" fmla="*/ 528 w 667"/>
                <a:gd name="T61" fmla="*/ 10 h 556"/>
                <a:gd name="T62" fmla="*/ 488 w 667"/>
                <a:gd name="T63" fmla="*/ 1 h 556"/>
                <a:gd name="T64" fmla="*/ 450 w 667"/>
                <a:gd name="T65" fmla="*/ 1 h 556"/>
                <a:gd name="T66" fmla="*/ 414 w 667"/>
                <a:gd name="T67" fmla="*/ 9 h 556"/>
                <a:gd name="T68" fmla="*/ 381 w 667"/>
                <a:gd name="T69" fmla="*/ 23 h 556"/>
                <a:gd name="T70" fmla="*/ 334 w 667"/>
                <a:gd name="T71" fmla="*/ 46 h 556"/>
                <a:gd name="T72" fmla="*/ 296 w 667"/>
                <a:gd name="T73" fmla="*/ 68 h 556"/>
                <a:gd name="T74" fmla="*/ 260 w 667"/>
                <a:gd name="T75" fmla="*/ 94 h 556"/>
                <a:gd name="T76" fmla="*/ 237 w 667"/>
                <a:gd name="T77" fmla="*/ 114 h 556"/>
                <a:gd name="T78" fmla="*/ 206 w 667"/>
                <a:gd name="T79" fmla="*/ 144 h 556"/>
                <a:gd name="T80" fmla="*/ 149 w 667"/>
                <a:gd name="T81" fmla="*/ 198 h 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7"/>
                <a:gd name="T124" fmla="*/ 0 h 556"/>
                <a:gd name="T125" fmla="*/ 667 w 667"/>
                <a:gd name="T126" fmla="*/ 556 h 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gray">
            <a:xfrm>
              <a:off x="4071" y="2410"/>
              <a:ext cx="781" cy="140"/>
            </a:xfrm>
            <a:custGeom>
              <a:avLst/>
              <a:gdLst>
                <a:gd name="T0" fmla="*/ 1 w 781"/>
                <a:gd name="T1" fmla="*/ 118 h 140"/>
                <a:gd name="T2" fmla="*/ 193 w 781"/>
                <a:gd name="T3" fmla="*/ 22 h 140"/>
                <a:gd name="T4" fmla="*/ 577 w 781"/>
                <a:gd name="T5" fmla="*/ 118 h 140"/>
                <a:gd name="T6" fmla="*/ 768 w 781"/>
                <a:gd name="T7" fmla="*/ 0 h 140"/>
                <a:gd name="T8" fmla="*/ 781 w 781"/>
                <a:gd name="T9" fmla="*/ 18 h 140"/>
                <a:gd name="T10" fmla="*/ 586 w 781"/>
                <a:gd name="T11" fmla="*/ 138 h 140"/>
                <a:gd name="T12" fmla="*/ 198 w 781"/>
                <a:gd name="T13" fmla="*/ 40 h 140"/>
                <a:gd name="T14" fmla="*/ 1 w 781"/>
                <a:gd name="T15" fmla="*/ 11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40"/>
                <a:gd name="T26" fmla="*/ 781 w 781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55310" name="Rectangle 39"/>
          <p:cNvSpPr>
            <a:spLocks noChangeArrowheads="1"/>
          </p:cNvSpPr>
          <p:nvPr/>
        </p:nvSpPr>
        <p:spPr bwMode="ltGray">
          <a:xfrm>
            <a:off x="3175" y="6308725"/>
            <a:ext cx="9144000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ea typeface="微軟正黑體" pitchFamily="34" charset="-120"/>
            </a:endParaRPr>
          </a:p>
        </p:txBody>
      </p:sp>
      <p:sp>
        <p:nvSpPr>
          <p:cNvPr id="55312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089900" y="6564313"/>
            <a:ext cx="1054100" cy="215900"/>
          </a:xfrm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745A84-C122-472B-81E4-E0E67FA8FA6F}" type="slidenum">
              <a:rPr lang="en-US" altLang="zh-TW" sz="12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TW" sz="120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764704"/>
            <a:ext cx="6019800" cy="487363"/>
          </a:xfrm>
        </p:spPr>
        <p:txBody>
          <a:bodyPr/>
          <a:lstStyle/>
          <a:p>
            <a:r>
              <a:rPr lang="zh-TW" altLang="en-US" sz="3600" dirty="0"/>
              <a:t>一、目的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540823"/>
              </p:ext>
            </p:extLst>
          </p:nvPr>
        </p:nvGraphicFramePr>
        <p:xfrm>
          <a:off x="1042988" y="1676400"/>
          <a:ext cx="727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5765" y="676932"/>
            <a:ext cx="6019800" cy="487363"/>
          </a:xfrm>
        </p:spPr>
        <p:txBody>
          <a:bodyPr/>
          <a:lstStyle/>
          <a:p>
            <a:r>
              <a:rPr lang="zh-TW" altLang="en-US" sz="3600" dirty="0"/>
              <a:t>二、青年體驗學習內容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1875" y="1252531"/>
            <a:ext cx="7273925" cy="1080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sz="1800" dirty="0"/>
              <a:t>由</a:t>
            </a:r>
            <a:r>
              <a:rPr lang="zh-TW" altLang="zh-TW" sz="1800" b="1" dirty="0">
                <a:solidFill>
                  <a:srgbClr val="FF6600"/>
                </a:solidFill>
              </a:rPr>
              <a:t>青年自行</a:t>
            </a:r>
            <a:r>
              <a:rPr lang="zh-TW" altLang="en-US" sz="1800" b="1" dirty="0">
                <a:solidFill>
                  <a:srgbClr val="FF6600"/>
                </a:solidFill>
              </a:rPr>
              <a:t>規劃或參考運用本部提供之體驗學習管道及資源</a:t>
            </a:r>
            <a:r>
              <a:rPr lang="zh-TW" altLang="en-US" sz="1800" dirty="0"/>
              <a:t>，研提</a:t>
            </a:r>
            <a:r>
              <a:rPr lang="en-US" altLang="zh-TW" sz="1800" dirty="0"/>
              <a:t>2</a:t>
            </a:r>
            <a:r>
              <a:rPr lang="zh-TW" altLang="en-US" sz="1800" dirty="0"/>
              <a:t>至</a:t>
            </a:r>
            <a:r>
              <a:rPr lang="en-US" altLang="zh-TW" sz="1800" dirty="0"/>
              <a:t>3</a:t>
            </a:r>
            <a:r>
              <a:rPr lang="zh-TW" altLang="en-US" sz="1800" dirty="0"/>
              <a:t>年</a:t>
            </a:r>
            <a:r>
              <a:rPr lang="zh-TW" altLang="zh-TW" sz="1800" dirty="0"/>
              <a:t>體驗學習企劃，</a:t>
            </a:r>
            <a:r>
              <a:rPr lang="zh-TW" altLang="en-US" sz="1800" dirty="0"/>
              <a:t>可規劃單一或結合數種體驗類型，於國內或國外實踐：</a:t>
            </a: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 bwMode="auto">
          <a:xfrm>
            <a:off x="2483768" y="3071181"/>
            <a:ext cx="3672408" cy="66430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2483768" y="5586431"/>
            <a:ext cx="3672408" cy="664301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2483768" y="4734170"/>
            <a:ext cx="3672408" cy="664301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2481351" y="2260453"/>
            <a:ext cx="3672408" cy="664301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2483768" y="3881909"/>
            <a:ext cx="3672408" cy="664301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50353" y="2380555"/>
            <a:ext cx="18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志願服務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750353" y="3167032"/>
            <a:ext cx="161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壯遊探</a:t>
            </a:r>
            <a:r>
              <a:rPr lang="zh-TW" altLang="en-US" sz="2400" dirty="0"/>
              <a:t>索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760078" y="3997135"/>
            <a:ext cx="157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達人見</a:t>
            </a:r>
            <a:r>
              <a:rPr lang="zh-TW" altLang="en-US" sz="2400" dirty="0"/>
              <a:t>習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782317" y="4835487"/>
            <a:ext cx="15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創業</a:t>
            </a:r>
            <a:r>
              <a:rPr lang="zh-TW" altLang="en-US" sz="2400" dirty="0"/>
              <a:t>見習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962269" y="5687748"/>
            <a:ext cx="118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其  他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87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2400" dirty="0"/>
              <a:t>二、青年體驗學習內容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latin typeface="+mj-ea"/>
              </a:rPr>
              <a:t>志願</a:t>
            </a:r>
            <a:r>
              <a:rPr lang="zh-TW" altLang="zh-TW" sz="2400" dirty="0">
                <a:latin typeface="+mj-ea"/>
              </a:rPr>
              <a:t>服</a:t>
            </a:r>
            <a:r>
              <a:rPr lang="zh-TW" altLang="en-US" sz="2400" dirty="0">
                <a:latin typeface="+mj-ea"/>
              </a:rPr>
              <a:t>務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8342" r="7247" b="9707"/>
          <a:stretch/>
        </p:blipFill>
        <p:spPr>
          <a:xfrm>
            <a:off x="6156176" y="4941168"/>
            <a:ext cx="1084721" cy="103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圓角矩形 10"/>
          <p:cNvSpPr/>
          <p:nvPr/>
        </p:nvSpPr>
        <p:spPr bwMode="auto">
          <a:xfrm>
            <a:off x="1019486" y="1482521"/>
            <a:ext cx="2181179" cy="664301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1564396"/>
            <a:ext cx="163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志願服務</a:t>
            </a:r>
            <a:endParaRPr lang="zh-TW" altLang="en-US" sz="2400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gray">
          <a:xfrm>
            <a:off x="850335" y="2348880"/>
            <a:ext cx="7273925" cy="38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</a:rPr>
              <a:t>至志願服務運用單位，國內外皆可，如機關、機構、學校、法人或非營利組織等從事志願服務</a:t>
            </a:r>
            <a:r>
              <a:rPr lang="zh-TW" altLang="zh-TW" kern="0" dirty="0" smtClean="0">
                <a:solidFill>
                  <a:srgbClr val="000099"/>
                </a:solidFill>
              </a:rPr>
              <a:t>。</a:t>
            </a:r>
          </a:p>
          <a:p>
            <a:r>
              <a:rPr lang="zh-TW" altLang="en-US" kern="0" dirty="0" smtClean="0"/>
              <a:t>青年署成立</a:t>
            </a:r>
            <a:r>
              <a:rPr lang="en-US" altLang="zh-TW" kern="0" dirty="0" smtClean="0"/>
              <a:t>16</a:t>
            </a:r>
            <a:r>
              <a:rPr lang="zh-TW" altLang="en-US" kern="0" dirty="0" smtClean="0"/>
              <a:t>家青年志工中心，提供相關服務活動與輔導諮詢。資訊可至「青年和平志工團網站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最新消息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青年志工中心」查詢</a:t>
            </a:r>
            <a:r>
              <a:rPr lang="en-US" altLang="zh-TW" b="0" kern="0" dirty="0" smtClean="0"/>
              <a:t>https</a:t>
            </a:r>
            <a:r>
              <a:rPr lang="en-US" altLang="zh-TW" b="0" kern="0" dirty="0"/>
              <a:t>://gysd.yda.gov.tw/ch/index/index.php</a:t>
            </a:r>
            <a:endParaRPr lang="zh-TW" altLang="zh-TW" b="0" kern="0" dirty="0" smtClean="0"/>
          </a:p>
          <a:p>
            <a:pPr marL="0" indent="0">
              <a:buNone/>
            </a:pPr>
            <a:endParaRPr lang="en-US" altLang="zh-TW" b="0" kern="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30" y="5285548"/>
            <a:ext cx="26098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壯遊探索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zh-TW" b="1" dirty="0" smtClean="0">
              <a:solidFill>
                <a:srgbClr val="000099"/>
              </a:solidFill>
            </a:endParaRPr>
          </a:p>
          <a:p>
            <a:pPr lvl="0"/>
            <a:r>
              <a:rPr lang="zh-TW" altLang="en-US" b="1" dirty="0" smtClean="0">
                <a:solidFill>
                  <a:srgbClr val="000099"/>
                </a:solidFill>
              </a:rPr>
              <a:t>至國內外各</a:t>
            </a:r>
            <a:r>
              <a:rPr lang="zh-TW" altLang="en-US" b="1" dirty="0">
                <a:solidFill>
                  <a:srgbClr val="000099"/>
                </a:solidFill>
              </a:rPr>
              <a:t>地長時間遊歷、學習觀察，與當地人文社會深度互動交流，了解我國或他國文化、風土民情，賦予自我與平常以往不同的任務或</a:t>
            </a:r>
            <a:r>
              <a:rPr lang="zh-TW" altLang="en-US" b="1" dirty="0" smtClean="0">
                <a:solidFill>
                  <a:srgbClr val="000099"/>
                </a:solidFill>
              </a:rPr>
              <a:t>挑戰。</a:t>
            </a:r>
            <a:endParaRPr lang="en-US" altLang="zh-TW" b="1" dirty="0" smtClean="0">
              <a:solidFill>
                <a:srgbClr val="000099"/>
              </a:solidFill>
            </a:endParaRPr>
          </a:p>
          <a:p>
            <a:r>
              <a:rPr lang="zh-TW" altLang="en-US" b="1" dirty="0" smtClean="0">
                <a:latin typeface="Arial" charset="0"/>
              </a:rPr>
              <a:t>青年署於全國成立青年壯遊點，青年可與壯遊點聯繫，進行探索體驗，</a:t>
            </a:r>
            <a:r>
              <a:rPr lang="zh-TW" altLang="en-US" b="1" dirty="0">
                <a:latin typeface="Arial" charset="0"/>
              </a:rPr>
              <a:t>認識瞭解與關懷臺灣這片土地的不同面向</a:t>
            </a:r>
            <a:r>
              <a:rPr lang="zh-TW" altLang="en-US" b="1" dirty="0" smtClean="0">
                <a:latin typeface="Arial" charset="0"/>
              </a:rPr>
              <a:t>。</a:t>
            </a:r>
            <a:r>
              <a:rPr lang="zh-TW" altLang="en-US" b="1" dirty="0"/>
              <a:t>資訊可至</a:t>
            </a:r>
            <a:r>
              <a:rPr lang="zh-TW" altLang="en-US" b="1" dirty="0" smtClean="0"/>
              <a:t>「壯遊體驗學習網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青年壯遊點專區」查詢</a:t>
            </a:r>
            <a:r>
              <a:rPr lang="en-US" altLang="zh-TW" dirty="0"/>
              <a:t>https://</a:t>
            </a:r>
            <a:r>
              <a:rPr lang="en-US" altLang="zh-TW" dirty="0" smtClean="0"/>
              <a:t>youthtravel.tw/travelspot.php</a:t>
            </a:r>
            <a:endParaRPr lang="zh-TW" altLang="en-US" b="1" dirty="0">
              <a:latin typeface="Arial" charset="0"/>
            </a:endParaRPr>
          </a:p>
          <a:p>
            <a:pPr lvl="0"/>
            <a:endParaRPr lang="en-US" altLang="zh-TW" b="1" dirty="0" smtClean="0"/>
          </a:p>
          <a:p>
            <a:pPr lvl="0"/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9" name="圓角矩形 8"/>
          <p:cNvSpPr/>
          <p:nvPr/>
        </p:nvSpPr>
        <p:spPr bwMode="auto">
          <a:xfrm>
            <a:off x="1035609" y="1501823"/>
            <a:ext cx="2240247" cy="59571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31516" y="1561999"/>
            <a:ext cx="165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壯遊探</a:t>
            </a:r>
            <a:r>
              <a:rPr lang="zh-TW" altLang="en-US" sz="2400" dirty="0"/>
              <a:t>索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1962803" cy="10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達人見習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1875" y="1634323"/>
            <a:ext cx="7273925" cy="4648200"/>
          </a:xfrm>
        </p:spPr>
        <p:txBody>
          <a:bodyPr/>
          <a:lstStyle/>
          <a:p>
            <a:pPr lvl="0"/>
            <a:endParaRPr lang="en-US" altLang="zh-TW" b="1" dirty="0" smtClean="0">
              <a:solidFill>
                <a:srgbClr val="000099"/>
              </a:solidFill>
            </a:endParaRPr>
          </a:p>
          <a:p>
            <a:r>
              <a:rPr lang="zh-TW" altLang="en-US" b="1" dirty="0">
                <a:solidFill>
                  <a:srgbClr val="000099"/>
                </a:solidFill>
              </a:rPr>
              <a:t>可</a:t>
            </a:r>
            <a:r>
              <a:rPr lang="zh-TW" altLang="en-US" b="1" dirty="0">
                <a:solidFill>
                  <a:srgbClr val="000099"/>
                </a:solidFill>
              </a:rPr>
              <a:t>選定</a:t>
            </a:r>
            <a:r>
              <a:rPr lang="zh-TW" altLang="en-US" b="1" dirty="0">
                <a:solidFill>
                  <a:srgbClr val="000099"/>
                </a:solidFill>
              </a:rPr>
              <a:t>國內外之工藝</a:t>
            </a:r>
            <a:r>
              <a:rPr lang="zh-TW" altLang="en-US" b="1" dirty="0">
                <a:solidFill>
                  <a:srgbClr val="000099"/>
                </a:solidFill>
              </a:rPr>
              <a:t>中心、機構等單位學習當地民俗或地方特有的技能、藝能、技藝等，增進個人文化素養或技術</a:t>
            </a:r>
            <a:r>
              <a:rPr lang="zh-TW" altLang="en-US" b="1" dirty="0" smtClean="0">
                <a:solidFill>
                  <a:srgbClr val="000099"/>
                </a:solidFill>
              </a:rPr>
              <a:t>涵養。</a:t>
            </a:r>
            <a:endParaRPr lang="en-US" altLang="zh-TW" b="1" dirty="0" smtClean="0">
              <a:solidFill>
                <a:srgbClr val="000099"/>
              </a:solidFill>
            </a:endParaRPr>
          </a:p>
          <a:p>
            <a:pPr lvl="0"/>
            <a:r>
              <a:rPr lang="zh-TW" altLang="en-US" sz="2200" b="1" dirty="0" smtClean="0"/>
              <a:t>跟隨手</a:t>
            </a:r>
            <a:r>
              <a:rPr lang="zh-TW" altLang="en-US" sz="2200" b="1" dirty="0"/>
              <a:t>藝</a:t>
            </a:r>
            <a:r>
              <a:rPr lang="zh-TW" altLang="en-US" sz="2200" b="1" dirty="0" smtClean="0"/>
              <a:t>達人、工藝達人見習，也是體驗學習的方式。</a:t>
            </a:r>
            <a:r>
              <a:rPr lang="zh-TW" altLang="en-US" sz="2200" dirty="0" smtClean="0"/>
              <a:t>青年署「尋找</a:t>
            </a:r>
            <a:r>
              <a:rPr lang="zh-TW" altLang="en-US" sz="2200" dirty="0"/>
              <a:t>感動</a:t>
            </a:r>
            <a:r>
              <a:rPr lang="zh-TW" altLang="en-US" sz="2200" dirty="0" smtClean="0"/>
              <a:t>地圖計畫」，</a:t>
            </a:r>
            <a:r>
              <a:rPr lang="zh-TW" altLang="zh-TW" sz="2200" dirty="0"/>
              <a:t>鼓勵</a:t>
            </a:r>
            <a:r>
              <a:rPr lang="zh-TW" altLang="zh-TW" sz="2200" dirty="0" smtClean="0"/>
              <a:t>青年與</a:t>
            </a:r>
            <a:r>
              <a:rPr lang="zh-TW" altLang="zh-TW" sz="2200" dirty="0"/>
              <a:t>臺灣各地人文社會深入互動交流</a:t>
            </a:r>
            <a:r>
              <a:rPr lang="zh-TW" altLang="zh-TW" sz="2200" dirty="0" smtClean="0"/>
              <a:t>，從過程</a:t>
            </a:r>
            <a:r>
              <a:rPr lang="zh-TW" altLang="zh-TW" sz="2200" dirty="0"/>
              <a:t>中探索自我，培養多元</a:t>
            </a:r>
            <a:r>
              <a:rPr lang="zh-TW" altLang="zh-TW" sz="2200" dirty="0" smtClean="0"/>
              <a:t>能力</a:t>
            </a:r>
            <a:r>
              <a:rPr lang="zh-TW" altLang="en-US" sz="2200" dirty="0" smtClean="0"/>
              <a:t>；例如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年徐家三姊妹利用</a:t>
            </a:r>
            <a:r>
              <a:rPr lang="zh-TW" altLang="en-US" sz="2200" dirty="0"/>
              <a:t>暑假走訪各地，瞭解閹雞的故事和</a:t>
            </a:r>
            <a:r>
              <a:rPr lang="zh-TW" altLang="en-US" sz="2200" dirty="0" smtClean="0"/>
              <a:t>文化。</a:t>
            </a:r>
            <a:endParaRPr lang="zh-TW" altLang="en-US" sz="2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1" name="圓角矩形 10"/>
          <p:cNvSpPr/>
          <p:nvPr/>
        </p:nvSpPr>
        <p:spPr bwMode="auto">
          <a:xfrm>
            <a:off x="886372" y="1515101"/>
            <a:ext cx="2336978" cy="53866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1556792"/>
            <a:ext cx="181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達人見</a:t>
            </a:r>
            <a:r>
              <a:rPr lang="zh-TW" altLang="en-US" sz="2400" dirty="0"/>
              <a:t>習</a:t>
            </a:r>
          </a:p>
        </p:txBody>
      </p:sp>
      <p:pic>
        <p:nvPicPr>
          <p:cNvPr id="13" name="Picture 3" descr="D:\WIN7_USER\Desktop\1505890593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78918"/>
            <a:ext cx="2118005" cy="18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7" y="4951371"/>
            <a:ext cx="1382227" cy="133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創業見習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1875" y="1778774"/>
            <a:ext cx="7273925" cy="4648200"/>
          </a:xfrm>
        </p:spPr>
        <p:txBody>
          <a:bodyPr/>
          <a:lstStyle/>
          <a:p>
            <a:pPr lvl="0"/>
            <a:endParaRPr lang="en-US" altLang="zh-TW" b="1" dirty="0" smtClean="0">
              <a:solidFill>
                <a:srgbClr val="000099"/>
              </a:solidFill>
            </a:endParaRPr>
          </a:p>
          <a:p>
            <a:r>
              <a:rPr lang="zh-TW" altLang="en-US" b="1" dirty="0" smtClean="0">
                <a:solidFill>
                  <a:srgbClr val="000099"/>
                </a:solidFill>
              </a:rPr>
              <a:t>至新創公司向創業家見習之方式學習新創事務，增進對創業之瞭解，見習地點可涵蓋國內外。</a:t>
            </a:r>
            <a:endParaRPr lang="en-US" altLang="zh-TW" b="1" dirty="0" smtClean="0">
              <a:solidFill>
                <a:srgbClr val="000099"/>
              </a:solidFill>
            </a:endParaRPr>
          </a:p>
          <a:p>
            <a:pPr algn="just"/>
            <a:r>
              <a:rPr lang="zh-TW" altLang="en-US" b="1" dirty="0" smtClean="0"/>
              <a:t>青年可先蒐集新創公司的資訊，接洽有興趣的產業接洽，規劃見習內容，體驗過程中可進一步思考生涯規劃方向。青年署「青年資源讚」網站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就業創業專區</a:t>
            </a:r>
            <a:r>
              <a:rPr lang="en-US" altLang="zh-TW" b="1" dirty="0" smtClean="0"/>
              <a:t>(</a:t>
            </a:r>
            <a:r>
              <a:rPr lang="en-US" altLang="zh-TW" dirty="0">
                <a:hlinkClick r:id="rId2"/>
              </a:rPr>
              <a:t>http://youth-resources.yda.gov.tw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 </a:t>
            </a:r>
            <a:endParaRPr lang="en-US" altLang="zh-TW" b="1" dirty="0" smtClean="0"/>
          </a:p>
          <a:p>
            <a:pPr marL="268288" indent="0">
              <a:buNone/>
            </a:pPr>
            <a:r>
              <a:rPr lang="zh-TW" altLang="en-US" b="1" dirty="0" smtClean="0"/>
              <a:t>「創創點火器」</a:t>
            </a:r>
            <a:r>
              <a:rPr lang="zh-TW" altLang="en-US" b="1" dirty="0"/>
              <a:t>網站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新創展示會專區</a:t>
            </a:r>
            <a:r>
              <a:rPr lang="en-US" altLang="zh-TW" b="1" dirty="0" smtClean="0"/>
              <a:t>(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www.rockfuture.net/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，有創業及新創公司資訊，提供青年參考。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圓角矩形 8"/>
          <p:cNvSpPr/>
          <p:nvPr/>
        </p:nvSpPr>
        <p:spPr bwMode="auto">
          <a:xfrm>
            <a:off x="611250" y="1466950"/>
            <a:ext cx="2304566" cy="568741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31875" y="1547941"/>
            <a:ext cx="151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創業</a:t>
            </a:r>
            <a:r>
              <a:rPr lang="zh-TW" altLang="en-US" sz="2400" dirty="0"/>
              <a:t>見習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93036"/>
            <a:ext cx="2361828" cy="7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3TGp_natural_light_v2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213TGp_natural_light_v2</Template>
  <TotalTime>29325</TotalTime>
  <Words>4191</Words>
  <Application>Microsoft Office PowerPoint</Application>
  <PresentationFormat>如螢幕大小 (4:3)</PresentationFormat>
  <Paragraphs>330</Paragraphs>
  <Slides>34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微軟正黑體</vt:lpstr>
      <vt:lpstr>新細明體</vt:lpstr>
      <vt:lpstr>標楷體</vt:lpstr>
      <vt:lpstr>Arial</vt:lpstr>
      <vt:lpstr>Arial Narrow</vt:lpstr>
      <vt:lpstr>Calibri</vt:lpstr>
      <vt:lpstr>Times New Roman</vt:lpstr>
      <vt:lpstr>Verdana</vt:lpstr>
      <vt:lpstr>Wingdings</vt:lpstr>
      <vt:lpstr>213TGp_natural_light_v2</vt:lpstr>
      <vt:lpstr>    107年青年體驗學習計畫      青年體驗學習扎根計畫</vt:lpstr>
      <vt:lpstr>簡報大綱</vt:lpstr>
      <vt:lpstr>壹、青年體驗學習計畫</vt:lpstr>
      <vt:lpstr>一、目的</vt:lpstr>
      <vt:lpstr>二、青年體驗學習內容</vt:lpstr>
      <vt:lpstr>二、青年體驗學習內容(志願服務)</vt:lpstr>
      <vt:lpstr>二、青年體驗學習內容(壯遊探索)</vt:lpstr>
      <vt:lpstr>二、青年體驗學習內容(達人見習)</vt:lpstr>
      <vt:lpstr>二、青年體驗學習內容(創業見習)</vt:lpstr>
      <vt:lpstr>二、青年體驗學習內容(其他)</vt:lpstr>
      <vt:lpstr>三、申請流程</vt:lpstr>
      <vt:lpstr>四、企劃書格式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四、企劃書格式(企劃書範本)</vt:lpstr>
      <vt:lpstr>五、審查作業</vt:lpstr>
      <vt:lpstr>六、107年計畫重要時程</vt:lpstr>
      <vt:lpstr>七、宣導及輔導配套措施</vt:lpstr>
      <vt:lpstr>七、宣導及輔導配套措施</vt:lpstr>
      <vt:lpstr>貳、青年體驗學習扎根計畫</vt:lpstr>
      <vt:lpstr>一、目的</vt:lpstr>
      <vt:lpstr>二、計畫申請</vt:lpstr>
      <vt:lpstr>二、計畫申請</vt:lpstr>
      <vt:lpstr>三、計畫審查</vt:lpstr>
      <vt:lpstr>四、計畫執行</vt:lpstr>
      <vt:lpstr>五、配套措施</vt:lpstr>
      <vt:lpstr>計畫網址、諮詢資訊</vt:lpstr>
      <vt:lpstr>PowerPoint 簡報</vt:lpstr>
    </vt:vector>
  </TitlesOfParts>
  <Company>MOE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103年終身教育司業務簡報</dc:title>
  <dc:creator>jiawei</dc:creator>
  <cp:lastModifiedBy>user</cp:lastModifiedBy>
  <cp:revision>2689</cp:revision>
  <cp:lastPrinted>2018-02-23T08:19:10Z</cp:lastPrinted>
  <dcterms:created xsi:type="dcterms:W3CDTF">2014-08-01T01:56:00Z</dcterms:created>
  <dcterms:modified xsi:type="dcterms:W3CDTF">2018-02-23T08:24:53Z</dcterms:modified>
</cp:coreProperties>
</file>