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337" r:id="rId21"/>
    <p:sldId id="338" r:id="rId22"/>
    <p:sldId id="339" r:id="rId23"/>
    <p:sldId id="340" r:id="rId24"/>
    <p:sldId id="341" r:id="rId25"/>
    <p:sldId id="342" r:id="rId26"/>
    <p:sldId id="288" r:id="rId27"/>
    <p:sldId id="289" r:id="rId28"/>
    <p:sldId id="290" r:id="rId29"/>
    <p:sldId id="291"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53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B8F23E-F81A-4278-AD31-279D166A2A2B}" type="datetimeFigureOut">
              <a:rPr lang="zh-TW" altLang="en-US" smtClean="0"/>
              <a:t>2017/4/12</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5AE5D3-7A27-492E-9A1F-A2FFAFFFF816}" type="slidenum">
              <a:rPr lang="zh-TW" altLang="en-US" smtClean="0"/>
              <a:t>‹#›</a:t>
            </a:fld>
            <a:endParaRPr lang="zh-TW" altLang="en-US"/>
          </a:p>
        </p:txBody>
      </p:sp>
    </p:spTree>
    <p:extLst>
      <p:ext uri="{BB962C8B-B14F-4D97-AF65-F5344CB8AC3E}">
        <p14:creationId xmlns:p14="http://schemas.microsoft.com/office/powerpoint/2010/main" val="3607584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7478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4468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7088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2963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4658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374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6200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8781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43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ndara" panose="020E0502030303020204" pitchFamily="34" charset="0"/>
                <a:ea typeface="標楷體" panose="03000509000000000000" pitchFamily="65" charset="-120"/>
              </a:defRPr>
            </a:lvl1pPr>
            <a:lvl2pPr marL="742950" indent="-285750">
              <a:defRPr>
                <a:solidFill>
                  <a:schemeClr val="tx1"/>
                </a:solidFill>
                <a:latin typeface="Candara" panose="020E0502030303020204" pitchFamily="34" charset="0"/>
                <a:ea typeface="標楷體" panose="03000509000000000000" pitchFamily="65" charset="-120"/>
              </a:defRPr>
            </a:lvl2pPr>
            <a:lvl3pPr marL="1143000" indent="-228600">
              <a:defRPr>
                <a:solidFill>
                  <a:schemeClr val="tx1"/>
                </a:solidFill>
                <a:latin typeface="Candara" panose="020E0502030303020204" pitchFamily="34" charset="0"/>
                <a:ea typeface="標楷體" panose="03000509000000000000" pitchFamily="65" charset="-120"/>
              </a:defRPr>
            </a:lvl3pPr>
            <a:lvl4pPr marL="1600200" indent="-228600">
              <a:defRPr>
                <a:solidFill>
                  <a:schemeClr val="tx1"/>
                </a:solidFill>
                <a:latin typeface="Candara" panose="020E0502030303020204" pitchFamily="34" charset="0"/>
                <a:ea typeface="標楷體" panose="03000509000000000000" pitchFamily="65" charset="-120"/>
              </a:defRPr>
            </a:lvl4pPr>
            <a:lvl5pPr marL="2057400" indent="-228600">
              <a:defRPr>
                <a:solidFill>
                  <a:schemeClr val="tx1"/>
                </a:solidFill>
                <a:latin typeface="Candara" panose="020E0502030303020204" pitchFamily="34" charset="0"/>
                <a:ea typeface="標楷體" panose="03000509000000000000" pitchFamily="65" charset="-120"/>
              </a:defRPr>
            </a:lvl5pPr>
            <a:lvl6pPr marL="2514600" indent="-228600" eaLnBrk="0" fontAlgn="base" hangingPunct="0">
              <a:spcBef>
                <a:spcPct val="0"/>
              </a:spcBef>
              <a:spcAft>
                <a:spcPct val="0"/>
              </a:spcAft>
              <a:defRPr>
                <a:solidFill>
                  <a:schemeClr val="tx1"/>
                </a:solidFill>
                <a:latin typeface="Candara" panose="020E0502030303020204" pitchFamily="34" charset="0"/>
                <a:ea typeface="標楷體" panose="03000509000000000000" pitchFamily="65" charset="-120"/>
              </a:defRPr>
            </a:lvl6pPr>
            <a:lvl7pPr marL="2971800" indent="-228600" eaLnBrk="0" fontAlgn="base" hangingPunct="0">
              <a:spcBef>
                <a:spcPct val="0"/>
              </a:spcBef>
              <a:spcAft>
                <a:spcPct val="0"/>
              </a:spcAft>
              <a:defRPr>
                <a:solidFill>
                  <a:schemeClr val="tx1"/>
                </a:solidFill>
                <a:latin typeface="Candara" panose="020E0502030303020204" pitchFamily="34" charset="0"/>
                <a:ea typeface="標楷體" panose="03000509000000000000" pitchFamily="65" charset="-120"/>
              </a:defRPr>
            </a:lvl7pPr>
            <a:lvl8pPr marL="3429000" indent="-228600" eaLnBrk="0" fontAlgn="base" hangingPunct="0">
              <a:spcBef>
                <a:spcPct val="0"/>
              </a:spcBef>
              <a:spcAft>
                <a:spcPct val="0"/>
              </a:spcAft>
              <a:defRPr>
                <a:solidFill>
                  <a:schemeClr val="tx1"/>
                </a:solidFill>
                <a:latin typeface="Candara" panose="020E0502030303020204" pitchFamily="34" charset="0"/>
                <a:ea typeface="標楷體" panose="03000509000000000000" pitchFamily="65" charset="-120"/>
              </a:defRPr>
            </a:lvl8pPr>
            <a:lvl9pPr marL="3886200" indent="-228600" eaLnBrk="0" fontAlgn="base" hangingPunct="0">
              <a:spcBef>
                <a:spcPct val="0"/>
              </a:spcBef>
              <a:spcAft>
                <a:spcPct val="0"/>
              </a:spcAft>
              <a:defRPr>
                <a:solidFill>
                  <a:schemeClr val="tx1"/>
                </a:solidFill>
                <a:latin typeface="Candara" panose="020E0502030303020204" pitchFamily="34" charset="0"/>
                <a:ea typeface="標楷體" panose="03000509000000000000" pitchFamily="65" charset="-120"/>
              </a:defRPr>
            </a:lvl9pPr>
          </a:lstStyle>
          <a:p>
            <a:pPr fontAlgn="base">
              <a:spcBef>
                <a:spcPct val="0"/>
              </a:spcBef>
              <a:spcAft>
                <a:spcPct val="0"/>
              </a:spcAft>
            </a:pPr>
            <a:fld id="{31947395-3CBE-4D2E-87A9-BCD37A88D81C}" type="slidenum">
              <a:rPr lang="zh-TW" altLang="en-US" smtClean="0">
                <a:latin typeface="Calibri" panose="020F0502020204030204" pitchFamily="34" charset="0"/>
                <a:ea typeface="新細明體" panose="02020500000000000000" pitchFamily="18" charset="-120"/>
              </a:rPr>
              <a:pPr fontAlgn="base">
                <a:spcBef>
                  <a:spcPct val="0"/>
                </a:spcBef>
                <a:spcAft>
                  <a:spcPct val="0"/>
                </a:spcAft>
              </a:pPr>
              <a:t>72</a:t>
            </a:fld>
            <a:endParaRPr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346372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9586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6816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6" name="Shape 1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7" name="Shape 14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zh-TW" sz="1200">
                <a:solidFill>
                  <a:schemeClr val="dk1"/>
                </a:solidFill>
                <a:latin typeface="Calibri"/>
                <a:ea typeface="Calibri"/>
                <a:cs typeface="Calibri"/>
                <a:sym typeface="Calibri"/>
              </a:rPr>
              <a:t>17</a:t>
            </a:fld>
            <a:endParaRPr lang="zh-TW"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5157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54" name="Shape 15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ltLang="zh-TW"/>
              <a:t>18</a:t>
            </a:fld>
            <a:endParaRPr lang="zh-TW"/>
          </a:p>
        </p:txBody>
      </p:sp>
    </p:spTree>
    <p:extLst>
      <p:ext uri="{BB962C8B-B14F-4D97-AF65-F5344CB8AC3E}">
        <p14:creationId xmlns:p14="http://schemas.microsoft.com/office/powerpoint/2010/main" val="752900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61" name="Shape 161"/>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ltLang="zh-TW"/>
              <a:t>19</a:t>
            </a:fld>
            <a:endParaRPr lang="zh-TW"/>
          </a:p>
        </p:txBody>
      </p:sp>
    </p:spTree>
    <p:extLst>
      <p:ext uri="{BB962C8B-B14F-4D97-AF65-F5344CB8AC3E}">
        <p14:creationId xmlns:p14="http://schemas.microsoft.com/office/powerpoint/2010/main" val="1497861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C26E6ABF-5B1D-48E4-87E8-2FD92E70C018}" type="slidenum">
              <a:rPr lang="zh-TW" altLang="en-US" smtClean="0"/>
              <a:pPr/>
              <a:t>37</a:t>
            </a:fld>
            <a:endParaRPr lang="zh-TW" altLang="en-US"/>
          </a:p>
        </p:txBody>
      </p:sp>
    </p:spTree>
    <p:extLst>
      <p:ext uri="{BB962C8B-B14F-4D97-AF65-F5344CB8AC3E}">
        <p14:creationId xmlns:p14="http://schemas.microsoft.com/office/powerpoint/2010/main" val="3078259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59589957-8F19-4F77-BD06-076338C2932E}" type="slidenum">
              <a:rPr lang="zh-TW" altLang="en-US" smtClean="0"/>
              <a:pPr/>
              <a:t>52</a:t>
            </a:fld>
            <a:endParaRPr lang="zh-TW" altLang="en-US"/>
          </a:p>
        </p:txBody>
      </p:sp>
    </p:spTree>
    <p:extLst>
      <p:ext uri="{BB962C8B-B14F-4D97-AF65-F5344CB8AC3E}">
        <p14:creationId xmlns:p14="http://schemas.microsoft.com/office/powerpoint/2010/main" val="3174966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5857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581AE9F0-7FD2-478C-9928-491AF397955A}" type="datetimeFigureOut">
              <a:rPr lang="zh-TW" altLang="en-US" smtClean="0"/>
              <a:t>2017/4/12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3C3B6B3-4AC8-4D59-A2A8-FF7CA76FF967}" type="slidenum">
              <a:rPr lang="zh-TW" altLang="en-US" smtClean="0"/>
              <a:t>‹#›</a:t>
            </a:fld>
            <a:endParaRPr lang="zh-TW" altLang="en-US"/>
          </a:p>
        </p:txBody>
      </p:sp>
    </p:spTree>
    <p:extLst>
      <p:ext uri="{BB962C8B-B14F-4D97-AF65-F5344CB8AC3E}">
        <p14:creationId xmlns:p14="http://schemas.microsoft.com/office/powerpoint/2010/main" val="3015855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581AE9F0-7FD2-478C-9928-491AF397955A}" type="datetimeFigureOut">
              <a:rPr lang="zh-TW" altLang="en-US" smtClean="0"/>
              <a:t>2017/4/12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3C3B6B3-4AC8-4D59-A2A8-FF7CA76FF967}" type="slidenum">
              <a:rPr lang="zh-TW" altLang="en-US" smtClean="0"/>
              <a:t>‹#›</a:t>
            </a:fld>
            <a:endParaRPr lang="zh-TW" altLang="en-US"/>
          </a:p>
        </p:txBody>
      </p:sp>
    </p:spTree>
    <p:extLst>
      <p:ext uri="{BB962C8B-B14F-4D97-AF65-F5344CB8AC3E}">
        <p14:creationId xmlns:p14="http://schemas.microsoft.com/office/powerpoint/2010/main" val="1479361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581AE9F0-7FD2-478C-9928-491AF397955A}" type="datetimeFigureOut">
              <a:rPr lang="zh-TW" altLang="en-US" smtClean="0"/>
              <a:t>2017/4/12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3C3B6B3-4AC8-4D59-A2A8-FF7CA76FF967}" type="slidenum">
              <a:rPr lang="zh-TW" altLang="en-US" smtClean="0"/>
              <a:t>‹#›</a:t>
            </a:fld>
            <a:endParaRPr lang="zh-TW" alt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extLst>
      <p:ext uri="{BB962C8B-B14F-4D97-AF65-F5344CB8AC3E}">
        <p14:creationId xmlns:p14="http://schemas.microsoft.com/office/powerpoint/2010/main" val="214384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581AE9F0-7FD2-478C-9928-491AF397955A}" type="datetimeFigureOut">
              <a:rPr lang="zh-TW" altLang="en-US" smtClean="0"/>
              <a:t>2017/4/12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3C3B6B3-4AC8-4D59-A2A8-FF7CA76FF967}" type="slidenum">
              <a:rPr lang="zh-TW" altLang="en-US" smtClean="0"/>
              <a:t>‹#›</a:t>
            </a:fld>
            <a:endParaRPr lang="zh-TW" altLang="en-US"/>
          </a:p>
        </p:txBody>
      </p:sp>
      <p:sp>
        <p:nvSpPr>
          <p:cNvPr id="7" name="Title 6"/>
          <p:cNvSpPr>
            <a:spLocks noGrp="1"/>
          </p:cNvSpPr>
          <p:nvPr>
            <p:ph type="title"/>
          </p:nvPr>
        </p:nvSpPr>
        <p:spPr/>
        <p:txBody>
          <a:bodyPr/>
          <a:lstStyle/>
          <a:p>
            <a:r>
              <a:rPr lang="zh-TW" altLang="en-US" smtClean="0"/>
              <a:t>按一下以編輯母片標題樣式</a:t>
            </a:r>
            <a:endParaRPr lang="en-US"/>
          </a:p>
        </p:txBody>
      </p:sp>
    </p:spTree>
    <p:extLst>
      <p:ext uri="{BB962C8B-B14F-4D97-AF65-F5344CB8AC3E}">
        <p14:creationId xmlns:p14="http://schemas.microsoft.com/office/powerpoint/2010/main" val="1589450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581AE9F0-7FD2-478C-9928-491AF397955A}" type="datetimeFigureOut">
              <a:rPr lang="zh-TW" altLang="en-US" smtClean="0"/>
              <a:t>2017/4/12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3C3B6B3-4AC8-4D59-A2A8-FF7CA76FF967}" type="slidenum">
              <a:rPr lang="zh-TW" altLang="en-US" smtClean="0"/>
              <a:t>‹#›</a:t>
            </a:fld>
            <a:endParaRPr lang="zh-TW" altLang="en-US"/>
          </a:p>
        </p:txBody>
      </p:sp>
    </p:spTree>
    <p:extLst>
      <p:ext uri="{BB962C8B-B14F-4D97-AF65-F5344CB8AC3E}">
        <p14:creationId xmlns:p14="http://schemas.microsoft.com/office/powerpoint/2010/main" val="2983499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5" name="Date Placeholder 4"/>
          <p:cNvSpPr>
            <a:spLocks noGrp="1"/>
          </p:cNvSpPr>
          <p:nvPr>
            <p:ph type="dt" sz="half" idx="10"/>
          </p:nvPr>
        </p:nvSpPr>
        <p:spPr/>
        <p:txBody>
          <a:bodyPr/>
          <a:lstStyle/>
          <a:p>
            <a:fld id="{581AE9F0-7FD2-478C-9928-491AF397955A}" type="datetimeFigureOut">
              <a:rPr lang="zh-TW" altLang="en-US" smtClean="0"/>
              <a:t>2017/4/12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3C3B6B3-4AC8-4D59-A2A8-FF7CA76FF967}" type="slidenum">
              <a:rPr lang="zh-TW" altLang="en-US" smtClean="0"/>
              <a:t>‹#›</a:t>
            </a:fld>
            <a:endParaRPr lang="zh-TW" altLang="en-US"/>
          </a:p>
        </p:txBody>
      </p:sp>
      <p:sp>
        <p:nvSpPr>
          <p:cNvPr id="9" name="Content Placeholder 8"/>
          <p:cNvSpPr>
            <a:spLocks noGrp="1"/>
          </p:cNvSpPr>
          <p:nvPr>
            <p:ph sz="quarter" idx="13"/>
          </p:nvPr>
        </p:nvSpPr>
        <p:spPr>
          <a:xfrm>
            <a:off x="902207" y="2679192"/>
            <a:ext cx="5096256" cy="34472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3493367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581AE9F0-7FD2-478C-9928-491AF397955A}" type="datetimeFigureOut">
              <a:rPr lang="zh-TW" altLang="en-US" smtClean="0"/>
              <a:t>2017/4/12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33C3B6B3-4AC8-4D59-A2A8-FF7CA76FF967}" type="slidenum">
              <a:rPr lang="zh-TW" altLang="en-US" smtClean="0"/>
              <a:t>‹#›</a:t>
            </a:fld>
            <a:endParaRPr lang="zh-TW" altLang="en-US"/>
          </a:p>
        </p:txBody>
      </p:sp>
    </p:spTree>
    <p:extLst>
      <p:ext uri="{BB962C8B-B14F-4D97-AF65-F5344CB8AC3E}">
        <p14:creationId xmlns:p14="http://schemas.microsoft.com/office/powerpoint/2010/main" val="74657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581AE9F0-7FD2-478C-9928-491AF397955A}" type="datetimeFigureOut">
              <a:rPr lang="zh-TW" altLang="en-US" smtClean="0"/>
              <a:t>2017/4/12</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33C3B6B3-4AC8-4D59-A2A8-FF7CA76FF967}" type="slidenum">
              <a:rPr lang="zh-TW" altLang="en-US" smtClean="0"/>
              <a:t>‹#›</a:t>
            </a:fld>
            <a:endParaRPr lang="zh-TW" altLang="en-US"/>
          </a:p>
        </p:txBody>
      </p:sp>
    </p:spTree>
    <p:extLst>
      <p:ext uri="{BB962C8B-B14F-4D97-AF65-F5344CB8AC3E}">
        <p14:creationId xmlns:p14="http://schemas.microsoft.com/office/powerpoint/2010/main" val="2555599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Date Placeholder 1"/>
          <p:cNvSpPr>
            <a:spLocks noGrp="1"/>
          </p:cNvSpPr>
          <p:nvPr>
            <p:ph type="dt" sz="half" idx="10"/>
          </p:nvPr>
        </p:nvSpPr>
        <p:spPr/>
        <p:txBody>
          <a:bodyPr/>
          <a:lstStyle/>
          <a:p>
            <a:fld id="{581AE9F0-7FD2-478C-9928-491AF397955A}" type="datetimeFigureOut">
              <a:rPr lang="zh-TW" altLang="en-US" smtClean="0"/>
              <a:t>2017/4/12</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33C3B6B3-4AC8-4D59-A2A8-FF7CA76FF967}" type="slidenum">
              <a:rPr lang="zh-TW" altLang="en-US" smtClean="0"/>
              <a:t>‹#›</a:t>
            </a:fld>
            <a:endParaRPr lang="zh-TW" altLang="en-US"/>
          </a:p>
        </p:txBody>
      </p:sp>
    </p:spTree>
    <p:extLst>
      <p:ext uri="{BB962C8B-B14F-4D97-AF65-F5344CB8AC3E}">
        <p14:creationId xmlns:p14="http://schemas.microsoft.com/office/powerpoint/2010/main" val="1296817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Date Placeholder 4"/>
          <p:cNvSpPr>
            <a:spLocks noGrp="1"/>
          </p:cNvSpPr>
          <p:nvPr>
            <p:ph type="dt" sz="half" idx="10"/>
          </p:nvPr>
        </p:nvSpPr>
        <p:spPr/>
        <p:txBody>
          <a:bodyPr/>
          <a:lstStyle/>
          <a:p>
            <a:fld id="{581AE9F0-7FD2-478C-9928-491AF397955A}" type="datetimeFigureOut">
              <a:rPr lang="zh-TW" altLang="en-US" smtClean="0"/>
              <a:t>2017/4/12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3C3B6B3-4AC8-4D59-A2A8-FF7CA76FF967}" type="slidenum">
              <a:rPr lang="zh-TW" altLang="en-US" smtClean="0"/>
              <a:t>‹#›</a:t>
            </a:fld>
            <a:endParaRPr lang="zh-TW" altLang="en-US"/>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extLst>
      <p:ext uri="{BB962C8B-B14F-4D97-AF65-F5344CB8AC3E}">
        <p14:creationId xmlns:p14="http://schemas.microsoft.com/office/powerpoint/2010/main" val="1218592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581AE9F0-7FD2-478C-9928-491AF397955A}" type="datetimeFigureOut">
              <a:rPr lang="zh-TW" altLang="en-US" smtClean="0"/>
              <a:t>2017/4/12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3C3B6B3-4AC8-4D59-A2A8-FF7CA76FF967}" type="slidenum">
              <a:rPr lang="zh-TW" altLang="en-US" smtClean="0"/>
              <a:t>‹#›</a:t>
            </a:fld>
            <a:endParaRPr lang="zh-TW" alt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Tree>
    <p:extLst>
      <p:ext uri="{BB962C8B-B14F-4D97-AF65-F5344CB8AC3E}">
        <p14:creationId xmlns:p14="http://schemas.microsoft.com/office/powerpoint/2010/main" val="727790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fld id="{581AE9F0-7FD2-478C-9928-491AF397955A}" type="datetimeFigureOut">
              <a:rPr lang="zh-TW" altLang="en-US" smtClean="0"/>
              <a:t>2017/4/12</a:t>
            </a:fld>
            <a:endParaRPr lang="zh-TW" altLang="en-US"/>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zh-TW" alt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33C3B6B3-4AC8-4D59-A2A8-FF7CA76FF967}" type="slidenum">
              <a:rPr lang="zh-TW" altLang="en-US" smtClean="0"/>
              <a:t>‹#›</a:t>
            </a:fld>
            <a:endParaRPr lang="zh-TW" altLang="en-US"/>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extLst>
      <p:ext uri="{BB962C8B-B14F-4D97-AF65-F5344CB8AC3E}">
        <p14:creationId xmlns:p14="http://schemas.microsoft.com/office/powerpoint/2010/main" val="37908121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6years.jendo.org/~%E4%B8%81%E7%A6%BE/Chin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jpg"/><Relationship Id="rId4" Type="http://schemas.openxmlformats.org/officeDocument/2006/relationships/image" Target="../media/image8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560320" y="3017520"/>
            <a:ext cx="7278624" cy="902284"/>
          </a:xfrm>
        </p:spPr>
        <p:txBody>
          <a:bodyPr/>
          <a:lstStyle/>
          <a:p>
            <a:r>
              <a:rPr lang="zh-TW" altLang="en-US" dirty="0" smtClean="0"/>
              <a:t>生活實踐團體自學成果發表</a:t>
            </a:r>
            <a:endParaRPr lang="zh-TW" altLang="en-US" dirty="0"/>
          </a:p>
        </p:txBody>
      </p:sp>
    </p:spTree>
    <p:extLst>
      <p:ext uri="{BB962C8B-B14F-4D97-AF65-F5344CB8AC3E}">
        <p14:creationId xmlns:p14="http://schemas.microsoft.com/office/powerpoint/2010/main" val="2619686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找實習單位</a:t>
            </a:r>
          </a:p>
        </p:txBody>
      </p:sp>
      <p:sp>
        <p:nvSpPr>
          <p:cNvPr id="3" name="文字版面配置區 2"/>
          <p:cNvSpPr>
            <a:spLocks noGrp="1"/>
          </p:cNvSpPr>
          <p:nvPr>
            <p:ph type="body" idx="4294967295"/>
          </p:nvPr>
        </p:nvSpPr>
        <p:spPr>
          <a:xfrm>
            <a:off x="1889760" y="2532185"/>
            <a:ext cx="8215532" cy="3861581"/>
          </a:xfrm>
          <a:prstGeom prst="rect">
            <a:avLst/>
          </a:prstGeom>
        </p:spPr>
        <p:txBody>
          <a:bodyPr/>
          <a:lstStyle/>
          <a:p>
            <a:r>
              <a:rPr lang="zh-TW" altLang="en-US" dirty="0">
                <a:solidFill>
                  <a:schemeClr val="tx1"/>
                </a:solidFill>
                <a:latin typeface="標楷體" panose="03000509000000000000" pitchFamily="65" charset="-120"/>
                <a:ea typeface="標楷體" panose="03000509000000000000" pitchFamily="65" charset="-120"/>
              </a:rPr>
              <a:t>性向與目標決定之後就開始去找實習的單位，我上網去人力銀行找旅行社的工作，自己寫網路履歷表和自傳去應徵。</a:t>
            </a:r>
            <a:endParaRPr lang="en-US" altLang="zh-TW" dirty="0">
              <a:solidFill>
                <a:schemeClr val="tx1"/>
              </a:solidFill>
              <a:latin typeface="標楷體" panose="03000509000000000000" pitchFamily="65" charset="-120"/>
              <a:ea typeface="標楷體" panose="03000509000000000000" pitchFamily="65" charset="-120"/>
            </a:endParaRPr>
          </a:p>
          <a:p>
            <a:pPr marL="152400" indent="0">
              <a:buNone/>
            </a:pPr>
            <a:r>
              <a:rPr lang="zh-TW" altLang="en-US" dirty="0">
                <a:solidFill>
                  <a:schemeClr val="tx1"/>
                </a:solidFill>
                <a:latin typeface="標楷體" panose="03000509000000000000" pitchFamily="65" charset="-120"/>
                <a:ea typeface="標楷體" panose="03000509000000000000" pitchFamily="65" charset="-120"/>
              </a:rPr>
              <a:t>每個同學找的單位都不一樣，有些是有認識的企業或爸媽的公司，有些是陌生的環境。</a:t>
            </a:r>
            <a:endParaRPr lang="en-US" altLang="zh-TW"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556299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實習單位列表</a:t>
            </a:r>
          </a:p>
        </p:txBody>
      </p:sp>
      <p:sp>
        <p:nvSpPr>
          <p:cNvPr id="3" name="文字版面配置區 2"/>
          <p:cNvSpPr>
            <a:spLocks noGrp="1"/>
          </p:cNvSpPr>
          <p:nvPr>
            <p:ph type="body" idx="4294967295"/>
          </p:nvPr>
        </p:nvSpPr>
        <p:spPr>
          <a:xfrm>
            <a:off x="1524000" y="1814732"/>
            <a:ext cx="9144000" cy="5043268"/>
          </a:xfrm>
          <a:prstGeom prst="rect">
            <a:avLst/>
          </a:prstGeom>
        </p:spPr>
        <p:txBody>
          <a:bodyPr/>
          <a:lstStyle/>
          <a:p>
            <a:r>
              <a:rPr lang="en-US" altLang="zh-TW" sz="2000" dirty="0" err="1">
                <a:solidFill>
                  <a:schemeClr val="tx1"/>
                </a:solidFill>
                <a:latin typeface="標楷體" panose="03000509000000000000" pitchFamily="65" charset="-120"/>
                <a:ea typeface="標楷體" panose="03000509000000000000" pitchFamily="65" charset="-120"/>
              </a:rPr>
              <a:t>FunMake</a:t>
            </a:r>
            <a:r>
              <a:rPr lang="zh-TW" altLang="en-US" sz="2000" dirty="0">
                <a:solidFill>
                  <a:schemeClr val="tx1"/>
                </a:solidFill>
                <a:latin typeface="標楷體" panose="03000509000000000000" pitchFamily="65" charset="-120"/>
                <a:ea typeface="標楷體" panose="03000509000000000000" pitchFamily="65" charset="-120"/>
              </a:rPr>
              <a:t>工作室</a:t>
            </a:r>
            <a:r>
              <a:rPr lang="en-US" altLang="zh-TW" sz="2000" dirty="0">
                <a:solidFill>
                  <a:schemeClr val="tx1"/>
                </a:solidFill>
                <a:latin typeface="標楷體" panose="03000509000000000000" pitchFamily="65" charset="-120"/>
                <a:ea typeface="標楷體" panose="03000509000000000000" pitchFamily="65" charset="-120"/>
              </a:rPr>
              <a:t>:</a:t>
            </a:r>
            <a:r>
              <a:rPr lang="zh-TW" altLang="en-US" sz="2000" dirty="0">
                <a:solidFill>
                  <a:schemeClr val="tx1"/>
                </a:solidFill>
                <a:latin typeface="標楷體" panose="03000509000000000000" pitchFamily="65" charset="-120"/>
                <a:ea typeface="標楷體" panose="03000509000000000000" pitchFamily="65" charset="-120"/>
              </a:rPr>
              <a:t>莊惟智、施馨檸、楊京典。</a:t>
            </a:r>
            <a:endParaRPr lang="en-US" altLang="zh-TW" sz="2000" dirty="0">
              <a:solidFill>
                <a:schemeClr val="tx1"/>
              </a:solidFill>
              <a:latin typeface="標楷體" panose="03000509000000000000" pitchFamily="65" charset="-120"/>
              <a:ea typeface="標楷體" panose="03000509000000000000" pitchFamily="65" charset="-120"/>
            </a:endParaRPr>
          </a:p>
          <a:p>
            <a:r>
              <a:rPr lang="zh-TW" altLang="en-US" sz="2000" dirty="0">
                <a:solidFill>
                  <a:schemeClr val="tx1"/>
                </a:solidFill>
                <a:latin typeface="標楷體" panose="03000509000000000000" pitchFamily="65" charset="-120"/>
                <a:ea typeface="標楷體" panose="03000509000000000000" pitchFamily="65" charset="-120"/>
              </a:rPr>
              <a:t>曾明哲：常得群建築師事務所</a:t>
            </a:r>
            <a:endParaRPr lang="en-US" altLang="zh-TW" sz="2000" dirty="0">
              <a:solidFill>
                <a:schemeClr val="tx1"/>
              </a:solidFill>
              <a:latin typeface="標楷體" panose="03000509000000000000" pitchFamily="65" charset="-120"/>
              <a:ea typeface="標楷體" panose="03000509000000000000" pitchFamily="65" charset="-120"/>
            </a:endParaRPr>
          </a:p>
          <a:p>
            <a:r>
              <a:rPr lang="zh-TW" altLang="en-US" sz="2000" dirty="0">
                <a:solidFill>
                  <a:schemeClr val="tx1"/>
                </a:solidFill>
                <a:latin typeface="標楷體" panose="03000509000000000000" pitchFamily="65" charset="-120"/>
                <a:ea typeface="標楷體" panose="03000509000000000000" pitchFamily="65" charset="-120"/>
              </a:rPr>
              <a:t>范鎮鈞：鼎樂康有限公司</a:t>
            </a:r>
            <a:endParaRPr lang="en-US" altLang="zh-TW" sz="2000" dirty="0">
              <a:solidFill>
                <a:schemeClr val="tx1"/>
              </a:solidFill>
              <a:latin typeface="標楷體" panose="03000509000000000000" pitchFamily="65" charset="-120"/>
              <a:ea typeface="標楷體" panose="03000509000000000000" pitchFamily="65" charset="-120"/>
            </a:endParaRPr>
          </a:p>
          <a:p>
            <a:r>
              <a:rPr lang="zh-TW" altLang="en-US" sz="2000" dirty="0">
                <a:solidFill>
                  <a:schemeClr val="tx1"/>
                </a:solidFill>
                <a:latin typeface="標楷體" panose="03000509000000000000" pitchFamily="65" charset="-120"/>
                <a:ea typeface="標楷體" panose="03000509000000000000" pitchFamily="65" charset="-120"/>
              </a:rPr>
              <a:t>施棋澧：郭正宏老師</a:t>
            </a:r>
            <a:endParaRPr lang="en-US" altLang="zh-TW" sz="2000" dirty="0">
              <a:solidFill>
                <a:schemeClr val="tx1"/>
              </a:solidFill>
              <a:latin typeface="標楷體" panose="03000509000000000000" pitchFamily="65" charset="-120"/>
              <a:ea typeface="標楷體" panose="03000509000000000000" pitchFamily="65" charset="-120"/>
            </a:endParaRPr>
          </a:p>
          <a:p>
            <a:r>
              <a:rPr lang="zh-TW" altLang="en-US" sz="2000" dirty="0">
                <a:solidFill>
                  <a:schemeClr val="tx1"/>
                </a:solidFill>
                <a:latin typeface="標楷體" panose="03000509000000000000" pitchFamily="65" charset="-120"/>
                <a:ea typeface="標楷體" panose="03000509000000000000" pitchFamily="65" charset="-120"/>
              </a:rPr>
              <a:t>沈昀羲：</a:t>
            </a:r>
            <a:r>
              <a:rPr lang="en-US" altLang="zh-TW" sz="2000" dirty="0">
                <a:solidFill>
                  <a:schemeClr val="tx1"/>
                </a:solidFill>
                <a:latin typeface="標楷體" panose="03000509000000000000" pitchFamily="65" charset="-120"/>
                <a:ea typeface="標楷體" panose="03000509000000000000" pitchFamily="65" charset="-120"/>
              </a:rPr>
              <a:t>Go</a:t>
            </a:r>
            <a:r>
              <a:rPr lang="zh-TW" altLang="en-US" sz="2000" dirty="0">
                <a:solidFill>
                  <a:schemeClr val="tx1"/>
                </a:solidFill>
                <a:latin typeface="標楷體" panose="03000509000000000000" pitchFamily="65" charset="-120"/>
                <a:ea typeface="標楷體" panose="03000509000000000000" pitchFamily="65" charset="-120"/>
              </a:rPr>
              <a:t>烘手作烘焙坊</a:t>
            </a:r>
            <a:endParaRPr lang="en-US" altLang="zh-TW" sz="2000" dirty="0">
              <a:solidFill>
                <a:schemeClr val="tx1"/>
              </a:solidFill>
              <a:latin typeface="標楷體" panose="03000509000000000000" pitchFamily="65" charset="-120"/>
              <a:ea typeface="標楷體" panose="03000509000000000000" pitchFamily="65" charset="-120"/>
            </a:endParaRPr>
          </a:p>
          <a:p>
            <a:r>
              <a:rPr lang="zh-TW" altLang="en-US" sz="2000" dirty="0">
                <a:solidFill>
                  <a:schemeClr val="tx1"/>
                </a:solidFill>
                <a:latin typeface="標楷體" panose="03000509000000000000" pitchFamily="65" charset="-120"/>
                <a:ea typeface="標楷體" panose="03000509000000000000" pitchFamily="65" charset="-120"/>
              </a:rPr>
              <a:t>劉國安：</a:t>
            </a:r>
            <a:r>
              <a:rPr lang="en-US" altLang="zh-TW" sz="2000" dirty="0">
                <a:solidFill>
                  <a:schemeClr val="tx1"/>
                </a:solidFill>
                <a:latin typeface="標楷體" panose="03000509000000000000" pitchFamily="65" charset="-120"/>
                <a:ea typeface="標楷體" panose="03000509000000000000" pitchFamily="65" charset="-120"/>
              </a:rPr>
              <a:t>TC-DRUM</a:t>
            </a:r>
            <a:r>
              <a:rPr lang="zh-TW" altLang="en-US" sz="2000" dirty="0">
                <a:solidFill>
                  <a:schemeClr val="tx1"/>
                </a:solidFill>
                <a:latin typeface="標楷體" panose="03000509000000000000" pitchFamily="65" charset="-120"/>
                <a:ea typeface="標楷體" panose="03000509000000000000" pitchFamily="65" charset="-120"/>
              </a:rPr>
              <a:t>爵士鼓工作室</a:t>
            </a:r>
          </a:p>
          <a:p>
            <a:r>
              <a:rPr lang="zh-TW" altLang="en-US" sz="2000" dirty="0">
                <a:solidFill>
                  <a:schemeClr val="tx1"/>
                </a:solidFill>
                <a:latin typeface="標楷體" panose="03000509000000000000" pitchFamily="65" charset="-120"/>
                <a:ea typeface="標楷體" panose="03000509000000000000" pitchFamily="65" charset="-120"/>
              </a:rPr>
              <a:t>邱申晴：阿默寵物美學</a:t>
            </a:r>
          </a:p>
          <a:p>
            <a:r>
              <a:rPr lang="zh-TW" altLang="en-US" sz="2000" dirty="0">
                <a:solidFill>
                  <a:schemeClr val="tx1"/>
                </a:solidFill>
                <a:latin typeface="標楷體" panose="03000509000000000000" pitchFamily="65" charset="-120"/>
                <a:ea typeface="標楷體" panose="03000509000000000000" pitchFamily="65" charset="-120"/>
              </a:rPr>
              <a:t>陳又甄：采苑藝術基金會</a:t>
            </a:r>
          </a:p>
          <a:p>
            <a:r>
              <a:rPr lang="zh-TW" altLang="en-US" sz="2000" dirty="0">
                <a:solidFill>
                  <a:schemeClr val="tx1"/>
                </a:solidFill>
                <a:latin typeface="標楷體" panose="03000509000000000000" pitchFamily="65" charset="-120"/>
                <a:ea typeface="標楷體" panose="03000509000000000000" pitchFamily="65" charset="-120"/>
              </a:rPr>
              <a:t>李彥廷：全國教師工會總聯合會</a:t>
            </a:r>
          </a:p>
          <a:p>
            <a:r>
              <a:rPr lang="zh-TW" altLang="en-US" sz="2000" dirty="0">
                <a:solidFill>
                  <a:schemeClr val="tx1"/>
                </a:solidFill>
                <a:latin typeface="標楷體" panose="03000509000000000000" pitchFamily="65" charset="-120"/>
                <a:ea typeface="標楷體" panose="03000509000000000000" pitchFamily="65" charset="-120"/>
              </a:rPr>
              <a:t>溫書桓：璧園生命禮儀事業</a:t>
            </a:r>
          </a:p>
          <a:p>
            <a:r>
              <a:rPr lang="zh-TW" altLang="en-US" sz="2000" dirty="0">
                <a:solidFill>
                  <a:schemeClr val="tx1"/>
                </a:solidFill>
                <a:latin typeface="標楷體" panose="03000509000000000000" pitchFamily="65" charset="-120"/>
                <a:ea typeface="標楷體" panose="03000509000000000000" pitchFamily="65" charset="-120"/>
              </a:rPr>
              <a:t>丁禾：遠哲科學教育基金會</a:t>
            </a:r>
          </a:p>
          <a:p>
            <a:r>
              <a:rPr lang="zh-TW" altLang="en-US" sz="2000" dirty="0">
                <a:solidFill>
                  <a:schemeClr val="tx1"/>
                </a:solidFill>
                <a:latin typeface="標楷體" panose="03000509000000000000" pitchFamily="65" charset="-120"/>
                <a:ea typeface="標楷體" panose="03000509000000000000" pitchFamily="65" charset="-120"/>
              </a:rPr>
              <a:t>柯智懷</a:t>
            </a:r>
            <a:r>
              <a:rPr lang="en-US" altLang="zh-TW" sz="2000" dirty="0">
                <a:solidFill>
                  <a:schemeClr val="tx1"/>
                </a:solidFill>
                <a:latin typeface="標楷體" panose="03000509000000000000" pitchFamily="65" charset="-120"/>
                <a:ea typeface="標楷體" panose="03000509000000000000" pitchFamily="65" charset="-120"/>
              </a:rPr>
              <a:t>:</a:t>
            </a:r>
            <a:r>
              <a:rPr lang="zh-TW" altLang="en-US" sz="2000" dirty="0">
                <a:solidFill>
                  <a:schemeClr val="tx1"/>
                </a:solidFill>
                <a:latin typeface="標楷體" panose="03000509000000000000" pitchFamily="65" charset="-120"/>
                <a:ea typeface="標楷體" panose="03000509000000000000" pitchFamily="65" charset="-120"/>
              </a:rPr>
              <a:t>中華民國維基媒體協會</a:t>
            </a:r>
          </a:p>
          <a:p>
            <a:endParaRPr lang="zh-TW" altLang="en-US" dirty="0"/>
          </a:p>
        </p:txBody>
      </p:sp>
    </p:spTree>
    <p:extLst>
      <p:ext uri="{BB962C8B-B14F-4D97-AF65-F5344CB8AC3E}">
        <p14:creationId xmlns:p14="http://schemas.microsoft.com/office/powerpoint/2010/main" val="36700774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600" dirty="0">
                <a:latin typeface="標楷體" panose="03000509000000000000" pitchFamily="65" charset="-120"/>
                <a:ea typeface="標楷體" panose="03000509000000000000" pitchFamily="65" charset="-120"/>
              </a:rPr>
              <a:t>寫契約</a:t>
            </a:r>
            <a:r>
              <a:rPr lang="en-US" altLang="zh-TW" sz="3600" dirty="0">
                <a:latin typeface="標楷體" panose="03000509000000000000" pitchFamily="65" charset="-120"/>
                <a:ea typeface="標楷體" panose="03000509000000000000" pitchFamily="65" charset="-120"/>
              </a:rPr>
              <a:t>、</a:t>
            </a:r>
            <a:r>
              <a:rPr lang="zh-TW" altLang="en-US" sz="3600">
                <a:latin typeface="標楷體" panose="03000509000000000000" pitchFamily="65" charset="-120"/>
                <a:ea typeface="標楷體" panose="03000509000000000000" pitchFamily="65" charset="-120"/>
              </a:rPr>
              <a:t>自傳、</a:t>
            </a:r>
            <a:r>
              <a:rPr lang="zh-TW" altLang="en-US" sz="3600" dirty="0">
                <a:latin typeface="標楷體" panose="03000509000000000000" pitchFamily="65" charset="-120"/>
                <a:ea typeface="標楷體" panose="03000509000000000000" pitchFamily="65" charset="-120"/>
              </a:rPr>
              <a:t>履歷、實驗教育的說明</a:t>
            </a:r>
          </a:p>
        </p:txBody>
      </p:sp>
      <p:sp>
        <p:nvSpPr>
          <p:cNvPr id="3" name="文字版面配置區 2"/>
          <p:cNvSpPr>
            <a:spLocks noGrp="1"/>
          </p:cNvSpPr>
          <p:nvPr>
            <p:ph type="body" idx="4294967295"/>
          </p:nvPr>
        </p:nvSpPr>
        <p:spPr>
          <a:xfrm>
            <a:off x="1524000" y="1989874"/>
            <a:ext cx="9144000" cy="4868126"/>
          </a:xfrm>
          <a:prstGeom prst="rect">
            <a:avLst/>
          </a:prstGeom>
        </p:spPr>
        <p:txBody>
          <a:bodyPr/>
          <a:lstStyle/>
          <a:p>
            <a:r>
              <a:rPr lang="zh-TW" altLang="en-US" sz="2800" dirty="0">
                <a:solidFill>
                  <a:schemeClr val="tx1"/>
                </a:solidFill>
                <a:latin typeface="標楷體" panose="03000509000000000000" pitchFamily="65" charset="-120"/>
                <a:ea typeface="標楷體" panose="03000509000000000000" pitchFamily="65" charset="-120"/>
              </a:rPr>
              <a:t>每個人找到實習單位後，要自己撰寫相關的資料，像是實習契約、自傳、履歷等。大家一開始都不知道該怎麼寫，完全不懂契約的法條，以及自傳和履歷的格式。經過丁丁老師給我們的範本和指導，每個人完成了自己的契約。</a:t>
            </a:r>
          </a:p>
        </p:txBody>
      </p:sp>
    </p:spTree>
    <p:extLst>
      <p:ext uri="{BB962C8B-B14F-4D97-AF65-F5344CB8AC3E}">
        <p14:creationId xmlns:p14="http://schemas.microsoft.com/office/powerpoint/2010/main" val="5216542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拜訪實習團體</a:t>
            </a:r>
          </a:p>
        </p:txBody>
      </p:sp>
      <p:sp>
        <p:nvSpPr>
          <p:cNvPr id="3" name="文字版面配置區 2"/>
          <p:cNvSpPr>
            <a:spLocks noGrp="1"/>
          </p:cNvSpPr>
          <p:nvPr>
            <p:ph type="body" idx="4294967295"/>
          </p:nvPr>
        </p:nvSpPr>
        <p:spPr>
          <a:xfrm>
            <a:off x="1819422" y="2419643"/>
            <a:ext cx="9059593" cy="4276579"/>
          </a:xfrm>
          <a:prstGeom prst="rect">
            <a:avLst/>
          </a:prstGeom>
        </p:spPr>
        <p:txBody>
          <a:bodyPr/>
          <a:lstStyle/>
          <a:p>
            <a:pPr marL="152400" indent="0">
              <a:buNone/>
            </a:pPr>
            <a:r>
              <a:rPr lang="zh-TW" altLang="en-US" dirty="0">
                <a:solidFill>
                  <a:schemeClr val="tx1"/>
                </a:solidFill>
                <a:latin typeface="標楷體" panose="03000509000000000000" pitchFamily="65" charset="-120"/>
                <a:ea typeface="標楷體" panose="03000509000000000000" pitchFamily="65" charset="-120"/>
              </a:rPr>
              <a:t>我覺得最大的挑戰就是要拜訪我們自己找的實習團體，因為不但</a:t>
            </a:r>
            <a:endParaRPr lang="en-US" altLang="zh-TW" dirty="0">
              <a:solidFill>
                <a:schemeClr val="tx1"/>
              </a:solidFill>
              <a:latin typeface="標楷體" panose="03000509000000000000" pitchFamily="65" charset="-120"/>
              <a:ea typeface="標楷體" panose="03000509000000000000" pitchFamily="65" charset="-120"/>
            </a:endParaRPr>
          </a:p>
          <a:p>
            <a:pPr marL="152400" indent="0">
              <a:buNone/>
            </a:pPr>
            <a:r>
              <a:rPr lang="zh-TW" altLang="en-US" dirty="0">
                <a:solidFill>
                  <a:schemeClr val="tx1"/>
                </a:solidFill>
                <a:latin typeface="標楷體" panose="03000509000000000000" pitchFamily="65" charset="-120"/>
                <a:ea typeface="標楷體" panose="03000509000000000000" pitchFamily="65" charset="-120"/>
              </a:rPr>
              <a:t>要鼓起勇氣跟老闆面對面，還要跟他介紹自己以及我們實習課程的說明等等。</a:t>
            </a:r>
          </a:p>
        </p:txBody>
      </p:sp>
    </p:spTree>
    <p:extLst>
      <p:ext uri="{BB962C8B-B14F-4D97-AF65-F5344CB8AC3E}">
        <p14:creationId xmlns:p14="http://schemas.microsoft.com/office/powerpoint/2010/main" val="41490676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職場實習感想</a:t>
            </a:r>
          </a:p>
        </p:txBody>
      </p:sp>
      <p:sp>
        <p:nvSpPr>
          <p:cNvPr id="3" name="文字版面配置區 2"/>
          <p:cNvSpPr>
            <a:spLocks noGrp="1"/>
          </p:cNvSpPr>
          <p:nvPr>
            <p:ph type="body" idx="4294967295"/>
          </p:nvPr>
        </p:nvSpPr>
        <p:spPr>
          <a:xfrm>
            <a:off x="1692812" y="2166425"/>
            <a:ext cx="8679766" cy="4375052"/>
          </a:xfrm>
          <a:prstGeom prst="rect">
            <a:avLst/>
          </a:prstGeom>
        </p:spPr>
        <p:txBody>
          <a:bodyPr/>
          <a:lstStyle/>
          <a:p>
            <a:pPr marL="152400" indent="0">
              <a:buNone/>
            </a:pPr>
            <a:r>
              <a:rPr lang="zh-TW" altLang="en-US" dirty="0">
                <a:solidFill>
                  <a:schemeClr val="tx1"/>
                </a:solidFill>
                <a:latin typeface="標楷體" panose="03000509000000000000" pitchFamily="65" charset="-120"/>
                <a:ea typeface="標楷體" panose="03000509000000000000" pitchFamily="65" charset="-120"/>
              </a:rPr>
              <a:t>剛開始進入全教總工作，我一直很緊張，怕老師交代我的事情做不好。但慢慢的我發現我做事越來越熟練，不會在覺得我會做不好事情。反而我覺得不但可以學習該怎麼跟同事相處和溝通，還可以從做事情上面學習到對自己有幫助的事情。</a:t>
            </a:r>
          </a:p>
        </p:txBody>
      </p:sp>
    </p:spTree>
    <p:extLst>
      <p:ext uri="{BB962C8B-B14F-4D97-AF65-F5344CB8AC3E}">
        <p14:creationId xmlns:p14="http://schemas.microsoft.com/office/powerpoint/2010/main" val="8024272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2214044" y="2448684"/>
            <a:ext cx="7772400" cy="1524000"/>
          </a:xfrm>
          <a:prstGeom prst="rect">
            <a:avLst/>
          </a:prstGeom>
          <a:noFill/>
          <a:ln w="9525" cap="flat" cmpd="sng">
            <a:solidFill>
              <a:srgbClr val="F3F3F3"/>
            </a:solidFill>
            <a:prstDash val="solid"/>
            <a:round/>
            <a:headEnd type="none" w="med" len="med"/>
            <a:tailEnd type="none" w="med" len="med"/>
          </a:ln>
        </p:spPr>
        <p:txBody>
          <a:bodyPr vert="horz" lIns="91425" tIns="45700" rIns="91425" bIns="45700" rtlCol="0" anchor="t" anchorCtr="0">
            <a:noAutofit/>
          </a:bodyPr>
          <a:lstStyle/>
          <a:p>
            <a:pPr algn="l">
              <a:spcBef>
                <a:spcPts val="0"/>
              </a:spcBef>
              <a:buClr>
                <a:schemeClr val="dk1"/>
              </a:buClr>
              <a:buSzPct val="25000"/>
            </a:pPr>
            <a:r>
              <a:rPr lang="zh-TW" altLang="en-US" sz="5200">
                <a:solidFill>
                  <a:schemeClr val="dk1"/>
                </a:solidFill>
                <a:latin typeface="Arial"/>
                <a:ea typeface="Arial"/>
                <a:cs typeface="Arial"/>
                <a:sym typeface="Arial"/>
              </a:rPr>
              <a:t>         </a:t>
            </a:r>
            <a:r>
              <a:rPr lang="zh-TW">
                <a:solidFill>
                  <a:schemeClr val="lt1"/>
                </a:solidFill>
              </a:rPr>
              <a:t>   境外行動學習</a:t>
            </a:r>
          </a:p>
          <a:p>
            <a:pPr>
              <a:spcBef>
                <a:spcPts val="0"/>
              </a:spcBef>
              <a:buClr>
                <a:srgbClr val="FFFFFF"/>
              </a:buClr>
              <a:buSzPct val="25000"/>
            </a:pPr>
            <a:endParaRPr/>
          </a:p>
        </p:txBody>
      </p:sp>
    </p:spTree>
    <p:extLst>
      <p:ext uri="{BB962C8B-B14F-4D97-AF65-F5344CB8AC3E}">
        <p14:creationId xmlns:p14="http://schemas.microsoft.com/office/powerpoint/2010/main" val="22320720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2396066" y="2675467"/>
            <a:ext cx="7408332" cy="3450695"/>
          </a:xfrm>
          <a:prstGeom prst="rect">
            <a:avLst/>
          </a:prstGeom>
          <a:noFill/>
          <a:ln>
            <a:noFill/>
          </a:ln>
        </p:spPr>
        <p:txBody>
          <a:bodyPr vert="horz" lIns="91425" tIns="45700" rIns="91425" bIns="45700" rtlCol="0" anchor="t" anchorCtr="0">
            <a:noAutofit/>
          </a:bodyPr>
          <a:lstStyle/>
          <a:p>
            <a:pPr marL="0" indent="-69850">
              <a:lnSpc>
                <a:spcPct val="115000"/>
              </a:lnSpc>
              <a:spcBef>
                <a:spcPts val="0"/>
              </a:spcBef>
              <a:spcAft>
                <a:spcPts val="1600"/>
              </a:spcAft>
              <a:buClr>
                <a:schemeClr val="dk1"/>
              </a:buClr>
              <a:buSzPct val="45833"/>
              <a:buNone/>
            </a:pPr>
            <a:r>
              <a:rPr lang="zh-TW">
                <a:solidFill>
                  <a:srgbClr val="595959"/>
                </a:solidFill>
                <a:latin typeface="Arial"/>
                <a:ea typeface="Arial"/>
                <a:cs typeface="Arial"/>
                <a:sym typeface="Arial"/>
              </a:rPr>
              <a:t>行動學習一直是我們從國一就開始的課程</a:t>
            </a:r>
          </a:p>
          <a:p>
            <a:pPr marL="0" indent="-69850">
              <a:lnSpc>
                <a:spcPct val="115000"/>
              </a:lnSpc>
              <a:spcBef>
                <a:spcPts val="0"/>
              </a:spcBef>
              <a:spcAft>
                <a:spcPts val="1600"/>
              </a:spcAft>
              <a:buClr>
                <a:schemeClr val="dk1"/>
              </a:buClr>
              <a:buSzPct val="45833"/>
              <a:buNone/>
            </a:pPr>
            <a:r>
              <a:rPr lang="zh-TW">
                <a:solidFill>
                  <a:srgbClr val="595959"/>
                </a:solidFill>
                <a:latin typeface="Arial"/>
                <a:ea typeface="Arial"/>
                <a:cs typeface="Arial"/>
                <a:sym typeface="Arial"/>
              </a:rPr>
              <a:t>＊單日行動學習</a:t>
            </a:r>
          </a:p>
          <a:p>
            <a:pPr marL="0" indent="-69850">
              <a:lnSpc>
                <a:spcPct val="115000"/>
              </a:lnSpc>
              <a:spcBef>
                <a:spcPts val="0"/>
              </a:spcBef>
              <a:spcAft>
                <a:spcPts val="1600"/>
              </a:spcAft>
              <a:buClr>
                <a:schemeClr val="dk1"/>
              </a:buClr>
              <a:buSzPct val="45833"/>
              <a:buNone/>
            </a:pPr>
            <a:r>
              <a:rPr lang="zh-TW">
                <a:solidFill>
                  <a:srgbClr val="595959"/>
                </a:solidFill>
                <a:latin typeface="Arial"/>
                <a:ea typeface="Arial"/>
                <a:cs typeface="Arial"/>
                <a:sym typeface="Arial"/>
              </a:rPr>
              <a:t>＊多日行動學習</a:t>
            </a:r>
          </a:p>
          <a:p>
            <a:pPr marL="0" indent="-69850">
              <a:lnSpc>
                <a:spcPct val="115000"/>
              </a:lnSpc>
              <a:spcBef>
                <a:spcPts val="0"/>
              </a:spcBef>
              <a:spcAft>
                <a:spcPts val="1600"/>
              </a:spcAft>
              <a:buClr>
                <a:schemeClr val="dk1"/>
              </a:buClr>
              <a:buSzPct val="45833"/>
              <a:buNone/>
            </a:pPr>
            <a:r>
              <a:rPr lang="zh-TW">
                <a:solidFill>
                  <a:srgbClr val="595959"/>
                </a:solidFill>
                <a:latin typeface="Arial"/>
                <a:ea typeface="Arial"/>
                <a:cs typeface="Arial"/>
                <a:sym typeface="Arial"/>
              </a:rPr>
              <a:t>＊境外川西行動學習（部分同學)</a:t>
            </a:r>
          </a:p>
          <a:p>
            <a:pPr marL="0" indent="-69850">
              <a:lnSpc>
                <a:spcPct val="115000"/>
              </a:lnSpc>
              <a:spcBef>
                <a:spcPts val="0"/>
              </a:spcBef>
              <a:spcAft>
                <a:spcPts val="1600"/>
              </a:spcAft>
              <a:buClr>
                <a:schemeClr val="dk1"/>
              </a:buClr>
              <a:buSzPct val="45833"/>
              <a:buNone/>
            </a:pPr>
            <a:r>
              <a:rPr lang="zh-TW">
                <a:solidFill>
                  <a:srgbClr val="595959"/>
                </a:solidFill>
                <a:latin typeface="Arial"/>
                <a:ea typeface="Arial"/>
                <a:cs typeface="Arial"/>
                <a:sym typeface="Arial"/>
              </a:rPr>
              <a:t>＊個人境外行動學習</a:t>
            </a:r>
          </a:p>
          <a:p>
            <a:pPr marL="0" indent="-69850">
              <a:lnSpc>
                <a:spcPct val="115000"/>
              </a:lnSpc>
              <a:spcBef>
                <a:spcPts val="0"/>
              </a:spcBef>
              <a:spcAft>
                <a:spcPts val="1600"/>
              </a:spcAft>
              <a:buClr>
                <a:schemeClr val="dk1"/>
              </a:buClr>
              <a:buSzPct val="45833"/>
              <a:buNone/>
            </a:pPr>
            <a:r>
              <a:rPr lang="zh-TW">
                <a:solidFill>
                  <a:srgbClr val="595959"/>
                </a:solidFill>
                <a:latin typeface="Arial"/>
                <a:ea typeface="Arial"/>
                <a:cs typeface="Arial"/>
                <a:sym typeface="Arial"/>
              </a:rPr>
              <a:t>＊歐洲行動學習（高三）</a:t>
            </a:r>
          </a:p>
          <a:p>
            <a:pPr>
              <a:spcBef>
                <a:spcPts val="480"/>
              </a:spcBef>
              <a:buNone/>
            </a:pPr>
            <a:endParaRPr/>
          </a:p>
        </p:txBody>
      </p:sp>
      <p:sp>
        <p:nvSpPr>
          <p:cNvPr id="143" name="Shape 143"/>
          <p:cNvSpPr txBox="1">
            <a:spLocks noGrp="1"/>
          </p:cNvSpPr>
          <p:nvPr>
            <p:ph type="title"/>
          </p:nvPr>
        </p:nvSpPr>
        <p:spPr>
          <a:xfrm>
            <a:off x="1981200" y="338329"/>
            <a:ext cx="8229600" cy="1252727"/>
          </a:xfrm>
          <a:prstGeom prst="rect">
            <a:avLst/>
          </a:prstGeom>
          <a:noFill/>
          <a:ln>
            <a:noFill/>
          </a:ln>
        </p:spPr>
        <p:txBody>
          <a:bodyPr vert="horz" lIns="91425" tIns="45700" rIns="91425" bIns="45700" rtlCol="0" anchor="ctr" anchorCtr="0">
            <a:noAutofit/>
          </a:bodyPr>
          <a:lstStyle/>
          <a:p>
            <a:pPr>
              <a:spcBef>
                <a:spcPts val="0"/>
              </a:spcBef>
              <a:buClr>
                <a:srgbClr val="FFFFFF"/>
              </a:buClr>
              <a:buSzPct val="25000"/>
            </a:pPr>
            <a:r>
              <a:rPr lang="zh-TW"/>
              <a:t>行動學習</a:t>
            </a:r>
          </a:p>
        </p:txBody>
      </p:sp>
    </p:spTree>
    <p:extLst>
      <p:ext uri="{BB962C8B-B14F-4D97-AF65-F5344CB8AC3E}">
        <p14:creationId xmlns:p14="http://schemas.microsoft.com/office/powerpoint/2010/main" val="19515044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body" idx="1"/>
          </p:nvPr>
        </p:nvSpPr>
        <p:spPr>
          <a:xfrm>
            <a:off x="2391891" y="2348191"/>
            <a:ext cx="7408200" cy="3450600"/>
          </a:xfrm>
          <a:prstGeom prst="rect">
            <a:avLst/>
          </a:prstGeom>
          <a:noFill/>
          <a:ln>
            <a:noFill/>
          </a:ln>
        </p:spPr>
        <p:txBody>
          <a:bodyPr vert="horz" lIns="91425" tIns="45700" rIns="91425" bIns="45700" rtlCol="0" anchor="t" anchorCtr="0">
            <a:noAutofit/>
          </a:bodyPr>
          <a:lstStyle/>
          <a:p>
            <a:pPr marL="0" indent="0">
              <a:lnSpc>
                <a:spcPct val="115000"/>
              </a:lnSpc>
              <a:spcBef>
                <a:spcPts val="0"/>
              </a:spcBef>
              <a:spcAft>
                <a:spcPts val="1600"/>
              </a:spcAft>
              <a:buNone/>
            </a:pPr>
            <a:r>
              <a:rPr lang="zh-TW" dirty="0" smtClean="0">
                <a:solidFill>
                  <a:srgbClr val="595959"/>
                </a:solidFill>
                <a:latin typeface="Arial"/>
                <a:ea typeface="Arial"/>
                <a:cs typeface="Arial"/>
                <a:sym typeface="Arial"/>
              </a:rPr>
              <a:t>＊</a:t>
            </a:r>
            <a:r>
              <a:rPr lang="zh-TW" altLang="en-US" dirty="0" smtClean="0">
                <a:solidFill>
                  <a:srgbClr val="595959"/>
                </a:solidFill>
                <a:latin typeface="Arial"/>
                <a:ea typeface="Arial"/>
                <a:cs typeface="Arial"/>
                <a:sym typeface="Arial"/>
              </a:rPr>
              <a:t>目的地</a:t>
            </a:r>
            <a:endParaRPr lang="zh-TW" dirty="0">
              <a:solidFill>
                <a:srgbClr val="595959"/>
              </a:solidFill>
              <a:latin typeface="Arial"/>
              <a:ea typeface="Arial"/>
              <a:cs typeface="Arial"/>
              <a:sym typeface="Arial"/>
            </a:endParaRPr>
          </a:p>
          <a:p>
            <a:pPr marL="0" indent="0">
              <a:lnSpc>
                <a:spcPct val="115000"/>
              </a:lnSpc>
              <a:spcBef>
                <a:spcPts val="0"/>
              </a:spcBef>
              <a:spcAft>
                <a:spcPts val="1600"/>
              </a:spcAft>
              <a:buNone/>
            </a:pPr>
            <a:r>
              <a:rPr lang="zh-TW" dirty="0">
                <a:solidFill>
                  <a:srgbClr val="595959"/>
                </a:solidFill>
                <a:latin typeface="Arial"/>
                <a:ea typeface="Arial"/>
                <a:cs typeface="Arial"/>
                <a:sym typeface="Arial"/>
              </a:rPr>
              <a:t>＊路線</a:t>
            </a:r>
          </a:p>
          <a:p>
            <a:pPr marL="0" indent="0">
              <a:lnSpc>
                <a:spcPct val="115000"/>
              </a:lnSpc>
              <a:spcBef>
                <a:spcPts val="0"/>
              </a:spcBef>
              <a:spcAft>
                <a:spcPts val="1600"/>
              </a:spcAft>
              <a:buNone/>
            </a:pPr>
            <a:r>
              <a:rPr lang="zh-TW" dirty="0">
                <a:solidFill>
                  <a:srgbClr val="595959"/>
                </a:solidFill>
                <a:latin typeface="Arial"/>
                <a:ea typeface="Arial"/>
                <a:cs typeface="Arial"/>
                <a:sym typeface="Arial"/>
              </a:rPr>
              <a:t>＊住宿</a:t>
            </a:r>
          </a:p>
          <a:p>
            <a:pPr marL="0" indent="0">
              <a:lnSpc>
                <a:spcPct val="115000"/>
              </a:lnSpc>
              <a:spcBef>
                <a:spcPts val="0"/>
              </a:spcBef>
              <a:spcAft>
                <a:spcPts val="1600"/>
              </a:spcAft>
              <a:buNone/>
            </a:pPr>
            <a:r>
              <a:rPr lang="zh-TW" dirty="0">
                <a:solidFill>
                  <a:srgbClr val="595959"/>
                </a:solidFill>
                <a:latin typeface="Arial"/>
                <a:ea typeface="Arial"/>
                <a:cs typeface="Arial"/>
                <a:sym typeface="Arial"/>
              </a:rPr>
              <a:t>＊飲食</a:t>
            </a:r>
          </a:p>
          <a:p>
            <a:pPr marL="0" indent="0">
              <a:lnSpc>
                <a:spcPct val="115000"/>
              </a:lnSpc>
              <a:spcBef>
                <a:spcPts val="0"/>
              </a:spcBef>
              <a:spcAft>
                <a:spcPts val="1600"/>
              </a:spcAft>
              <a:buNone/>
            </a:pPr>
            <a:r>
              <a:rPr lang="zh-TW" dirty="0">
                <a:solidFill>
                  <a:srgbClr val="595959"/>
                </a:solidFill>
                <a:latin typeface="Arial"/>
                <a:ea typeface="Arial"/>
                <a:cs typeface="Arial"/>
                <a:sym typeface="Arial"/>
              </a:rPr>
              <a:t>＊交通</a:t>
            </a:r>
          </a:p>
          <a:p>
            <a:pPr marL="0" indent="0">
              <a:lnSpc>
                <a:spcPct val="115000"/>
              </a:lnSpc>
              <a:spcBef>
                <a:spcPts val="0"/>
              </a:spcBef>
              <a:spcAft>
                <a:spcPts val="1600"/>
              </a:spcAft>
              <a:buNone/>
            </a:pPr>
            <a:r>
              <a:rPr lang="zh-TW" dirty="0" smtClean="0">
                <a:solidFill>
                  <a:srgbClr val="595959"/>
                </a:solidFill>
                <a:latin typeface="Arial"/>
                <a:ea typeface="Arial"/>
                <a:cs typeface="Arial"/>
                <a:sym typeface="Arial"/>
              </a:rPr>
              <a:t>＊</a:t>
            </a:r>
            <a:r>
              <a:rPr lang="zh-TW" altLang="en-US" dirty="0" smtClean="0">
                <a:solidFill>
                  <a:srgbClr val="595959"/>
                </a:solidFill>
                <a:latin typeface="Arial"/>
                <a:ea typeface="Arial"/>
                <a:cs typeface="Arial"/>
                <a:sym typeface="Arial"/>
              </a:rPr>
              <a:t>經</a:t>
            </a:r>
            <a:r>
              <a:rPr lang="zh-TW" dirty="0" smtClean="0">
                <a:solidFill>
                  <a:srgbClr val="595959"/>
                </a:solidFill>
                <a:latin typeface="Arial"/>
                <a:ea typeface="Arial"/>
                <a:cs typeface="Arial"/>
                <a:sym typeface="Arial"/>
              </a:rPr>
              <a:t>費</a:t>
            </a:r>
            <a:endParaRPr lang="zh-TW" dirty="0">
              <a:solidFill>
                <a:srgbClr val="595959"/>
              </a:solidFill>
              <a:latin typeface="Arial"/>
              <a:ea typeface="Arial"/>
              <a:cs typeface="Arial"/>
              <a:sym typeface="Arial"/>
            </a:endParaRPr>
          </a:p>
          <a:p>
            <a:pPr marL="0" indent="0">
              <a:lnSpc>
                <a:spcPct val="115000"/>
              </a:lnSpc>
              <a:spcBef>
                <a:spcPts val="0"/>
              </a:spcBef>
              <a:spcAft>
                <a:spcPts val="1600"/>
              </a:spcAft>
              <a:buNone/>
            </a:pPr>
            <a:r>
              <a:rPr lang="zh-TW" dirty="0">
                <a:solidFill>
                  <a:srgbClr val="595959"/>
                </a:solidFill>
                <a:latin typeface="Arial"/>
                <a:ea typeface="Arial"/>
                <a:cs typeface="Arial"/>
                <a:sym typeface="Arial"/>
              </a:rPr>
              <a:t>＊網站製作</a:t>
            </a:r>
          </a:p>
          <a:p>
            <a:pPr marL="457200" indent="0">
              <a:spcBef>
                <a:spcPts val="440"/>
              </a:spcBef>
              <a:buNone/>
            </a:pPr>
            <a:endParaRPr dirty="0"/>
          </a:p>
          <a:p>
            <a:pPr>
              <a:spcBef>
                <a:spcPts val="480"/>
              </a:spcBef>
              <a:buNone/>
            </a:pPr>
            <a:endParaRPr dirty="0">
              <a:solidFill>
                <a:schemeClr val="dk2"/>
              </a:solidFill>
              <a:latin typeface="Candara"/>
              <a:ea typeface="Candara"/>
              <a:cs typeface="Candara"/>
              <a:sym typeface="Candara"/>
            </a:endParaRPr>
          </a:p>
        </p:txBody>
      </p:sp>
      <p:sp>
        <p:nvSpPr>
          <p:cNvPr id="150" name="Shape 150"/>
          <p:cNvSpPr txBox="1">
            <a:spLocks noGrp="1"/>
          </p:cNvSpPr>
          <p:nvPr>
            <p:ph type="title"/>
          </p:nvPr>
        </p:nvSpPr>
        <p:spPr>
          <a:xfrm>
            <a:off x="1981200" y="338329"/>
            <a:ext cx="8229600" cy="1252727"/>
          </a:xfrm>
          <a:prstGeom prst="rect">
            <a:avLst/>
          </a:prstGeom>
          <a:noFill/>
          <a:ln>
            <a:noFill/>
          </a:ln>
        </p:spPr>
        <p:txBody>
          <a:bodyPr vert="horz" lIns="91425" tIns="45700" rIns="91425" bIns="45700" rtlCol="0" anchor="ctr" anchorCtr="0">
            <a:noAutofit/>
          </a:bodyPr>
          <a:lstStyle/>
          <a:p>
            <a:pPr>
              <a:spcBef>
                <a:spcPts val="0"/>
              </a:spcBef>
              <a:buClr>
                <a:srgbClr val="FFFFFF"/>
              </a:buClr>
              <a:buSzPct val="25000"/>
            </a:pPr>
            <a:r>
              <a:rPr lang="zh-TW"/>
              <a:t>行動學習我們要做......</a:t>
            </a:r>
          </a:p>
        </p:txBody>
      </p:sp>
    </p:spTree>
    <p:extLst>
      <p:ext uri="{BB962C8B-B14F-4D97-AF65-F5344CB8AC3E}">
        <p14:creationId xmlns:p14="http://schemas.microsoft.com/office/powerpoint/2010/main" val="7154937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2396066" y="2675466"/>
            <a:ext cx="7408200" cy="3450600"/>
          </a:xfrm>
          <a:prstGeom prst="rect">
            <a:avLst/>
          </a:prstGeom>
        </p:spPr>
        <p:txBody>
          <a:bodyPr vert="horz" lIns="91425" tIns="91425" rIns="91425" bIns="91425" rtlCol="0" anchor="t" anchorCtr="0">
            <a:noAutofit/>
          </a:bodyPr>
          <a:lstStyle/>
          <a:p>
            <a:pPr marL="0" indent="-69850">
              <a:lnSpc>
                <a:spcPct val="115000"/>
              </a:lnSpc>
              <a:spcBef>
                <a:spcPts val="0"/>
              </a:spcBef>
              <a:spcAft>
                <a:spcPts val="1600"/>
              </a:spcAft>
              <a:buClr>
                <a:schemeClr val="dk1"/>
              </a:buClr>
              <a:buSzPct val="45833"/>
              <a:buNone/>
            </a:pPr>
            <a:r>
              <a:rPr lang="zh-TW" dirty="0">
                <a:solidFill>
                  <a:srgbClr val="595959"/>
                </a:solidFill>
                <a:latin typeface="Arial"/>
                <a:ea typeface="Arial"/>
                <a:cs typeface="Arial"/>
                <a:sym typeface="Arial"/>
              </a:rPr>
              <a:t>因為我們是以</a:t>
            </a:r>
            <a:r>
              <a:rPr lang="zh-TW" dirty="0" smtClean="0">
                <a:solidFill>
                  <a:srgbClr val="595959"/>
                </a:solidFill>
                <a:latin typeface="Arial"/>
                <a:ea typeface="Arial"/>
                <a:cs typeface="Arial"/>
                <a:sym typeface="Arial"/>
              </a:rPr>
              <a:t>技</a:t>
            </a:r>
            <a:r>
              <a:rPr lang="zh-TW" altLang="en-US" dirty="0" smtClean="0">
                <a:solidFill>
                  <a:srgbClr val="595959"/>
                </a:solidFill>
                <a:latin typeface="Arial"/>
                <a:ea typeface="Arial"/>
                <a:cs typeface="Arial"/>
                <a:sym typeface="Arial"/>
              </a:rPr>
              <a:t>術</a:t>
            </a:r>
            <a:r>
              <a:rPr lang="zh-TW" dirty="0" smtClean="0">
                <a:solidFill>
                  <a:srgbClr val="595959"/>
                </a:solidFill>
                <a:latin typeface="Arial"/>
                <a:ea typeface="Arial"/>
                <a:cs typeface="Arial"/>
                <a:sym typeface="Arial"/>
              </a:rPr>
              <a:t>高中</a:t>
            </a:r>
            <a:r>
              <a:rPr lang="zh-TW" dirty="0">
                <a:solidFill>
                  <a:srgbClr val="595959"/>
                </a:solidFill>
                <a:latin typeface="Arial"/>
                <a:ea typeface="Arial"/>
                <a:cs typeface="Arial"/>
                <a:sym typeface="Arial"/>
              </a:rPr>
              <a:t>申請</a:t>
            </a:r>
            <a:r>
              <a:rPr lang="zh-TW" dirty="0" smtClean="0">
                <a:solidFill>
                  <a:srgbClr val="595959"/>
                </a:solidFill>
                <a:latin typeface="Arial"/>
                <a:ea typeface="Arial"/>
                <a:cs typeface="Arial"/>
                <a:sym typeface="Arial"/>
              </a:rPr>
              <a:t>，</a:t>
            </a:r>
            <a:r>
              <a:rPr lang="zh-TW" altLang="en-US" dirty="0" smtClean="0">
                <a:solidFill>
                  <a:srgbClr val="595959"/>
                </a:solidFill>
                <a:latin typeface="Arial"/>
                <a:ea typeface="Arial"/>
                <a:cs typeface="Arial"/>
                <a:sym typeface="Arial"/>
              </a:rPr>
              <a:t>政府</a:t>
            </a:r>
            <a:r>
              <a:rPr lang="zh-TW" dirty="0" smtClean="0">
                <a:solidFill>
                  <a:srgbClr val="595959"/>
                </a:solidFill>
                <a:latin typeface="Arial"/>
                <a:ea typeface="Arial"/>
                <a:cs typeface="Arial"/>
                <a:sym typeface="Arial"/>
              </a:rPr>
              <a:t>每學期</a:t>
            </a:r>
            <a:r>
              <a:rPr lang="zh-TW" altLang="en-US" dirty="0" smtClean="0">
                <a:solidFill>
                  <a:srgbClr val="595959"/>
                </a:solidFill>
                <a:latin typeface="Arial"/>
                <a:ea typeface="Arial"/>
                <a:cs typeface="Arial"/>
                <a:sym typeface="Arial"/>
              </a:rPr>
              <a:t>對每位同學的</a:t>
            </a:r>
            <a:r>
              <a:rPr lang="zh-TW" dirty="0" smtClean="0">
                <a:solidFill>
                  <a:srgbClr val="595959"/>
                </a:solidFill>
                <a:latin typeface="Arial"/>
                <a:ea typeface="Arial"/>
                <a:cs typeface="Arial"/>
                <a:sym typeface="Arial"/>
              </a:rPr>
              <a:t>補助</a:t>
            </a:r>
            <a:r>
              <a:rPr lang="zh-TW" altLang="en-US" dirty="0" smtClean="0">
                <a:solidFill>
                  <a:srgbClr val="595959"/>
                </a:solidFill>
                <a:latin typeface="Arial"/>
                <a:ea typeface="Arial"/>
                <a:cs typeface="Arial"/>
                <a:sym typeface="Arial"/>
              </a:rPr>
              <a:t>是 </a:t>
            </a:r>
            <a:r>
              <a:rPr lang="zh-TW" dirty="0" smtClean="0">
                <a:solidFill>
                  <a:srgbClr val="595959"/>
                </a:solidFill>
                <a:latin typeface="Arial"/>
                <a:ea typeface="Arial"/>
                <a:cs typeface="Arial"/>
                <a:sym typeface="Arial"/>
              </a:rPr>
              <a:t>3</a:t>
            </a:r>
            <a:r>
              <a:rPr lang="en-US" altLang="zh-TW" dirty="0" smtClean="0">
                <a:solidFill>
                  <a:srgbClr val="595959"/>
                </a:solidFill>
                <a:latin typeface="Arial"/>
                <a:ea typeface="Arial"/>
                <a:cs typeface="Arial"/>
                <a:sym typeface="Arial"/>
              </a:rPr>
              <a:t> </a:t>
            </a:r>
            <a:r>
              <a:rPr lang="zh-TW" dirty="0" smtClean="0">
                <a:solidFill>
                  <a:srgbClr val="595959"/>
                </a:solidFill>
                <a:latin typeface="Arial"/>
                <a:ea typeface="Arial"/>
                <a:cs typeface="Arial"/>
                <a:sym typeface="Arial"/>
              </a:rPr>
              <a:t>萬</a:t>
            </a:r>
            <a:r>
              <a:rPr lang="en-US" altLang="zh-TW" dirty="0" smtClean="0">
                <a:solidFill>
                  <a:srgbClr val="595959"/>
                </a:solidFill>
                <a:latin typeface="Arial"/>
                <a:ea typeface="Arial"/>
                <a:cs typeface="Arial"/>
                <a:sym typeface="Arial"/>
              </a:rPr>
              <a:t> </a:t>
            </a:r>
            <a:r>
              <a:rPr lang="zh-TW" dirty="0" smtClean="0">
                <a:solidFill>
                  <a:srgbClr val="595959"/>
                </a:solidFill>
                <a:latin typeface="Arial"/>
                <a:ea typeface="Arial"/>
                <a:cs typeface="Arial"/>
                <a:sym typeface="Arial"/>
              </a:rPr>
              <a:t>3</a:t>
            </a:r>
            <a:r>
              <a:rPr lang="en-US" altLang="zh-TW" dirty="0" smtClean="0">
                <a:solidFill>
                  <a:srgbClr val="595959"/>
                </a:solidFill>
                <a:latin typeface="Arial"/>
                <a:ea typeface="Arial"/>
                <a:cs typeface="Arial"/>
                <a:sym typeface="Arial"/>
              </a:rPr>
              <a:t> </a:t>
            </a:r>
            <a:r>
              <a:rPr lang="zh-TW" dirty="0" smtClean="0">
                <a:solidFill>
                  <a:srgbClr val="595959"/>
                </a:solidFill>
                <a:latin typeface="Arial"/>
                <a:ea typeface="Arial"/>
                <a:cs typeface="Arial"/>
                <a:sym typeface="Arial"/>
              </a:rPr>
              <a:t>千</a:t>
            </a:r>
            <a:r>
              <a:rPr lang="zh-TW" dirty="0">
                <a:solidFill>
                  <a:srgbClr val="595959"/>
                </a:solidFill>
                <a:latin typeface="Arial"/>
                <a:ea typeface="Arial"/>
                <a:cs typeface="Arial"/>
                <a:sym typeface="Arial"/>
              </a:rPr>
              <a:t>元，</a:t>
            </a:r>
            <a:r>
              <a:rPr lang="zh-TW" dirty="0" smtClean="0">
                <a:solidFill>
                  <a:srgbClr val="595959"/>
                </a:solidFill>
                <a:latin typeface="Arial"/>
                <a:ea typeface="Arial"/>
                <a:cs typeface="Arial"/>
                <a:sym typeface="Arial"/>
              </a:rPr>
              <a:t>這</a:t>
            </a:r>
            <a:r>
              <a:rPr lang="zh-TW" altLang="en-US" dirty="0" smtClean="0">
                <a:solidFill>
                  <a:srgbClr val="595959"/>
                </a:solidFill>
                <a:latin typeface="Arial"/>
                <a:ea typeface="Arial"/>
                <a:cs typeface="Arial"/>
                <a:sym typeface="Arial"/>
              </a:rPr>
              <a:t>筆</a:t>
            </a:r>
            <a:r>
              <a:rPr lang="zh-TW" altLang="en-US" dirty="0">
                <a:solidFill>
                  <a:srgbClr val="595959"/>
                </a:solidFill>
                <a:latin typeface="Arial"/>
                <a:ea typeface="Arial"/>
                <a:cs typeface="Arial"/>
                <a:sym typeface="Arial"/>
              </a:rPr>
              <a:t>經</a:t>
            </a:r>
            <a:r>
              <a:rPr lang="zh-TW" dirty="0" smtClean="0">
                <a:solidFill>
                  <a:srgbClr val="595959"/>
                </a:solidFill>
                <a:latin typeface="Arial"/>
                <a:ea typeface="Arial"/>
                <a:cs typeface="Arial"/>
                <a:sym typeface="Arial"/>
              </a:rPr>
              <a:t>費</a:t>
            </a:r>
            <a:r>
              <a:rPr lang="zh-TW" dirty="0">
                <a:solidFill>
                  <a:srgbClr val="595959"/>
                </a:solidFill>
                <a:latin typeface="Arial"/>
                <a:ea typeface="Arial"/>
                <a:cs typeface="Arial"/>
                <a:sym typeface="Arial"/>
              </a:rPr>
              <a:t>就是我們境外行動學習</a:t>
            </a:r>
            <a:r>
              <a:rPr lang="zh-TW" dirty="0" smtClean="0">
                <a:solidFill>
                  <a:srgbClr val="595959"/>
                </a:solidFill>
                <a:latin typeface="Arial"/>
                <a:ea typeface="Arial"/>
                <a:cs typeface="Arial"/>
                <a:sym typeface="Arial"/>
              </a:rPr>
              <a:t>的</a:t>
            </a:r>
            <a:r>
              <a:rPr lang="zh-TW" altLang="en-US" dirty="0" smtClean="0">
                <a:solidFill>
                  <a:srgbClr val="595959"/>
                </a:solidFill>
                <a:latin typeface="Arial"/>
                <a:ea typeface="Arial"/>
                <a:cs typeface="Arial"/>
                <a:sym typeface="Arial"/>
              </a:rPr>
              <a:t>經</a:t>
            </a:r>
            <a:r>
              <a:rPr lang="zh-TW" dirty="0" smtClean="0">
                <a:solidFill>
                  <a:srgbClr val="595959"/>
                </a:solidFill>
                <a:latin typeface="Arial"/>
                <a:ea typeface="Arial"/>
                <a:cs typeface="Arial"/>
                <a:sym typeface="Arial"/>
              </a:rPr>
              <a:t>費</a:t>
            </a:r>
            <a:r>
              <a:rPr lang="zh-TW" dirty="0">
                <a:solidFill>
                  <a:srgbClr val="595959"/>
                </a:solidFill>
                <a:latin typeface="Arial"/>
                <a:ea typeface="Arial"/>
                <a:cs typeface="Arial"/>
                <a:sym typeface="Arial"/>
              </a:rPr>
              <a:t>（普通高中補助</a:t>
            </a:r>
            <a:r>
              <a:rPr lang="zh-TW" dirty="0" smtClean="0">
                <a:solidFill>
                  <a:srgbClr val="595959"/>
                </a:solidFill>
                <a:latin typeface="Arial"/>
                <a:ea typeface="Arial"/>
                <a:cs typeface="Arial"/>
                <a:sym typeface="Arial"/>
              </a:rPr>
              <a:t>是</a:t>
            </a:r>
            <a:r>
              <a:rPr lang="zh-TW" altLang="en-US" dirty="0" smtClean="0">
                <a:solidFill>
                  <a:srgbClr val="595959"/>
                </a:solidFill>
                <a:latin typeface="Arial"/>
                <a:ea typeface="Arial"/>
                <a:cs typeface="Arial"/>
                <a:sym typeface="Arial"/>
              </a:rPr>
              <a:t>每生每</a:t>
            </a:r>
            <a:r>
              <a:rPr lang="en-US" altLang="zh-TW" dirty="0" smtClean="0">
                <a:solidFill>
                  <a:srgbClr val="595959"/>
                </a:solidFill>
                <a:latin typeface="Arial"/>
                <a:ea typeface="Arial"/>
                <a:cs typeface="Arial"/>
                <a:sym typeface="Arial"/>
              </a:rPr>
              <a:t> </a:t>
            </a:r>
            <a:r>
              <a:rPr lang="zh-TW" dirty="0" smtClean="0">
                <a:solidFill>
                  <a:srgbClr val="595959"/>
                </a:solidFill>
                <a:latin typeface="Arial"/>
                <a:ea typeface="Arial"/>
                <a:cs typeface="Arial"/>
                <a:sym typeface="Arial"/>
              </a:rPr>
              <a:t>2</a:t>
            </a:r>
            <a:r>
              <a:rPr lang="en-US" altLang="zh-TW" dirty="0" smtClean="0">
                <a:solidFill>
                  <a:srgbClr val="595959"/>
                </a:solidFill>
                <a:latin typeface="Arial"/>
                <a:ea typeface="Arial"/>
                <a:cs typeface="Arial"/>
                <a:sym typeface="Arial"/>
              </a:rPr>
              <a:t> </a:t>
            </a:r>
            <a:r>
              <a:rPr lang="zh-TW" dirty="0" smtClean="0">
                <a:solidFill>
                  <a:srgbClr val="595959"/>
                </a:solidFill>
                <a:latin typeface="Arial"/>
                <a:ea typeface="Arial"/>
                <a:cs typeface="Arial"/>
                <a:sym typeface="Arial"/>
              </a:rPr>
              <a:t>萬</a:t>
            </a:r>
            <a:r>
              <a:rPr lang="en-US" altLang="zh-TW" dirty="0" smtClean="0">
                <a:solidFill>
                  <a:srgbClr val="595959"/>
                </a:solidFill>
                <a:latin typeface="Arial"/>
                <a:ea typeface="Arial"/>
                <a:cs typeface="Arial"/>
                <a:sym typeface="Arial"/>
              </a:rPr>
              <a:t> </a:t>
            </a:r>
            <a:r>
              <a:rPr lang="zh-TW" dirty="0" smtClean="0">
                <a:solidFill>
                  <a:srgbClr val="595959"/>
                </a:solidFill>
                <a:latin typeface="Arial"/>
                <a:ea typeface="Arial"/>
                <a:cs typeface="Arial"/>
                <a:sym typeface="Arial"/>
              </a:rPr>
              <a:t>2</a:t>
            </a:r>
            <a:r>
              <a:rPr lang="en-US" altLang="zh-TW" dirty="0" smtClean="0">
                <a:solidFill>
                  <a:srgbClr val="595959"/>
                </a:solidFill>
                <a:latin typeface="Arial"/>
                <a:ea typeface="Arial"/>
                <a:cs typeface="Arial"/>
                <a:sym typeface="Arial"/>
              </a:rPr>
              <a:t> </a:t>
            </a:r>
            <a:r>
              <a:rPr lang="zh-TW" dirty="0" smtClean="0">
                <a:solidFill>
                  <a:srgbClr val="595959"/>
                </a:solidFill>
                <a:latin typeface="Arial"/>
                <a:ea typeface="Arial"/>
                <a:cs typeface="Arial"/>
                <a:sym typeface="Arial"/>
              </a:rPr>
              <a:t>千</a:t>
            </a:r>
            <a:r>
              <a:rPr lang="zh-TW" dirty="0">
                <a:solidFill>
                  <a:srgbClr val="595959"/>
                </a:solidFill>
                <a:latin typeface="Arial"/>
                <a:ea typeface="Arial"/>
                <a:cs typeface="Arial"/>
                <a:sym typeface="Arial"/>
              </a:rPr>
              <a:t>元）</a:t>
            </a:r>
          </a:p>
        </p:txBody>
      </p:sp>
      <p:sp>
        <p:nvSpPr>
          <p:cNvPr id="157" name="Shape 157"/>
          <p:cNvSpPr txBox="1">
            <a:spLocks noGrp="1"/>
          </p:cNvSpPr>
          <p:nvPr>
            <p:ph type="title"/>
          </p:nvPr>
        </p:nvSpPr>
        <p:spPr>
          <a:xfrm>
            <a:off x="1981200" y="338328"/>
            <a:ext cx="8229600" cy="1252800"/>
          </a:xfrm>
          <a:prstGeom prst="rect">
            <a:avLst/>
          </a:prstGeom>
        </p:spPr>
        <p:txBody>
          <a:bodyPr vert="horz" lIns="91425" tIns="91425" rIns="91425" bIns="91425" rtlCol="0" anchor="ctr" anchorCtr="0">
            <a:noAutofit/>
          </a:bodyPr>
          <a:lstStyle/>
          <a:p>
            <a:pPr>
              <a:spcBef>
                <a:spcPts val="0"/>
              </a:spcBef>
            </a:pPr>
            <a:r>
              <a:rPr lang="zh-TW" altLang="en-US" dirty="0"/>
              <a:t>經</a:t>
            </a:r>
            <a:r>
              <a:rPr lang="zh-TW" dirty="0" smtClean="0"/>
              <a:t>費</a:t>
            </a:r>
            <a:endParaRPr lang="zh-TW" dirty="0"/>
          </a:p>
        </p:txBody>
      </p:sp>
    </p:spTree>
    <p:extLst>
      <p:ext uri="{BB962C8B-B14F-4D97-AF65-F5344CB8AC3E}">
        <p14:creationId xmlns:p14="http://schemas.microsoft.com/office/powerpoint/2010/main" val="1967068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body" idx="1"/>
          </p:nvPr>
        </p:nvSpPr>
        <p:spPr>
          <a:xfrm>
            <a:off x="2396066" y="2675466"/>
            <a:ext cx="7408200" cy="3450600"/>
          </a:xfrm>
          <a:prstGeom prst="rect">
            <a:avLst/>
          </a:prstGeom>
        </p:spPr>
        <p:txBody>
          <a:bodyPr vert="horz" lIns="91425" tIns="91425" rIns="91425" bIns="91425" rtlCol="0" anchor="t" anchorCtr="0">
            <a:noAutofit/>
          </a:bodyPr>
          <a:lstStyle/>
          <a:p>
            <a:pPr>
              <a:spcBef>
                <a:spcPts val="0"/>
              </a:spcBef>
              <a:buNone/>
            </a:pPr>
            <a:r>
              <a:rPr lang="zh-TW" altLang="en-US" u="sng" dirty="0" smtClean="0">
                <a:solidFill>
                  <a:schemeClr val="hlink"/>
                </a:solidFill>
                <a:hlinkClick r:id="rId3"/>
              </a:rPr>
              <a:t>某一位同學的</a:t>
            </a:r>
            <a:r>
              <a:rPr lang="zh-TW" u="sng" dirty="0" smtClean="0">
                <a:solidFill>
                  <a:schemeClr val="hlink"/>
                </a:solidFill>
                <a:hlinkClick r:id="rId3"/>
              </a:rPr>
              <a:t>境外</a:t>
            </a:r>
            <a:r>
              <a:rPr lang="zh-TW" u="sng" dirty="0">
                <a:solidFill>
                  <a:schemeClr val="hlink"/>
                </a:solidFill>
                <a:hlinkClick r:id="rId3"/>
              </a:rPr>
              <a:t>行動</a:t>
            </a:r>
            <a:r>
              <a:rPr lang="zh-TW" u="sng" dirty="0" smtClean="0">
                <a:solidFill>
                  <a:schemeClr val="hlink"/>
                </a:solidFill>
                <a:hlinkClick r:id="rId3"/>
              </a:rPr>
              <a:t>學習</a:t>
            </a:r>
            <a:r>
              <a:rPr lang="zh-TW" altLang="en-US" u="sng" dirty="0" smtClean="0">
                <a:solidFill>
                  <a:schemeClr val="hlink"/>
                </a:solidFill>
                <a:hlinkClick r:id="rId3"/>
              </a:rPr>
              <a:t>網站：</a:t>
            </a:r>
            <a:endParaRPr lang="en-US" altLang="zh-TW" u="sng" dirty="0" smtClean="0">
              <a:solidFill>
                <a:schemeClr val="hlink"/>
              </a:solidFill>
              <a:hlinkClick r:id="rId3"/>
            </a:endParaRPr>
          </a:p>
          <a:p>
            <a:pPr>
              <a:spcBef>
                <a:spcPts val="0"/>
              </a:spcBef>
              <a:buNone/>
            </a:pPr>
            <a:r>
              <a:rPr lang="en-US" altLang="zh-TW" u="sng" dirty="0">
                <a:solidFill>
                  <a:schemeClr val="hlink"/>
                </a:solidFill>
                <a:hlinkClick r:id="rId3"/>
              </a:rPr>
              <a:t>http://6years.jendo.org/~</a:t>
            </a:r>
            <a:r>
              <a:rPr lang="zh-TW" altLang="en-US" u="sng" dirty="0">
                <a:solidFill>
                  <a:schemeClr val="hlink"/>
                </a:solidFill>
                <a:hlinkClick r:id="rId3"/>
              </a:rPr>
              <a:t>丁禾</a:t>
            </a:r>
            <a:r>
              <a:rPr lang="en-US" altLang="zh-TW" u="sng" dirty="0">
                <a:solidFill>
                  <a:schemeClr val="hlink"/>
                </a:solidFill>
                <a:hlinkClick r:id="rId3"/>
              </a:rPr>
              <a:t>/China/</a:t>
            </a:r>
            <a:r>
              <a:rPr lang="en-US" altLang="zh-TW" u="sng" dirty="0" err="1">
                <a:solidFill>
                  <a:schemeClr val="hlink"/>
                </a:solidFill>
                <a:hlinkClick r:id="rId3"/>
              </a:rPr>
              <a:t>index.php</a:t>
            </a:r>
            <a:r>
              <a:rPr lang="en-US" altLang="zh-TW" u="sng" dirty="0">
                <a:solidFill>
                  <a:schemeClr val="hlink"/>
                </a:solidFill>
                <a:hlinkClick r:id="rId3"/>
              </a:rPr>
              <a:t>/</a:t>
            </a:r>
            <a:r>
              <a:rPr lang="zh-TW" altLang="en-US" u="sng" dirty="0">
                <a:solidFill>
                  <a:schemeClr val="hlink"/>
                </a:solidFill>
                <a:hlinkClick r:id="rId3"/>
              </a:rPr>
              <a:t>第四天</a:t>
            </a:r>
            <a:endParaRPr lang="zh-TW" u="sng" dirty="0">
              <a:solidFill>
                <a:schemeClr val="hlink"/>
              </a:solidFill>
              <a:hlinkClick r:id="rId3"/>
            </a:endParaRPr>
          </a:p>
        </p:txBody>
      </p:sp>
      <p:sp>
        <p:nvSpPr>
          <p:cNvPr id="164" name="Shape 164"/>
          <p:cNvSpPr txBox="1">
            <a:spLocks noGrp="1"/>
          </p:cNvSpPr>
          <p:nvPr>
            <p:ph type="title"/>
          </p:nvPr>
        </p:nvSpPr>
        <p:spPr>
          <a:xfrm>
            <a:off x="1981200" y="338328"/>
            <a:ext cx="8229600" cy="1252800"/>
          </a:xfrm>
          <a:prstGeom prst="rect">
            <a:avLst/>
          </a:prstGeom>
        </p:spPr>
        <p:txBody>
          <a:bodyPr vert="horz" lIns="91425" tIns="91425" rIns="91425" bIns="91425" rtlCol="0" anchor="ctr" anchorCtr="0">
            <a:noAutofit/>
          </a:bodyPr>
          <a:lstStyle/>
          <a:p>
            <a:pPr>
              <a:spcBef>
                <a:spcPts val="0"/>
              </a:spcBef>
            </a:pPr>
            <a:r>
              <a:rPr lang="zh-TW"/>
              <a:t>網頁</a:t>
            </a:r>
          </a:p>
        </p:txBody>
      </p:sp>
    </p:spTree>
    <p:extLst>
      <p:ext uri="{BB962C8B-B14F-4D97-AF65-F5344CB8AC3E}">
        <p14:creationId xmlns:p14="http://schemas.microsoft.com/office/powerpoint/2010/main" val="11163967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806141" y="3196675"/>
            <a:ext cx="3317803" cy="2463461"/>
          </a:xfrm>
        </p:spPr>
        <p:txBody>
          <a:bodyPr/>
          <a:lstStyle/>
          <a:p>
            <a:r>
              <a:rPr lang="zh-TW" altLang="en-US" sz="3200" dirty="0"/>
              <a:t>必修課程</a:t>
            </a:r>
            <a:endParaRPr lang="en-US" altLang="zh-TW" sz="3200" dirty="0"/>
          </a:p>
          <a:p>
            <a:r>
              <a:rPr lang="zh-TW" altLang="en-US" sz="3200" dirty="0"/>
              <a:t>選修社團</a:t>
            </a:r>
            <a:endParaRPr lang="en-US" altLang="zh-TW" sz="3200" dirty="0"/>
          </a:p>
          <a:p>
            <a:r>
              <a:rPr lang="zh-TW" altLang="en-US" sz="3200" dirty="0"/>
              <a:t>國中主題課程</a:t>
            </a:r>
            <a:endParaRPr lang="en-US" altLang="zh-TW" sz="3200" dirty="0"/>
          </a:p>
          <a:p>
            <a:r>
              <a:rPr lang="zh-TW" altLang="en-US" sz="3200" dirty="0"/>
              <a:t>高中主題課程</a:t>
            </a:r>
            <a:endParaRPr lang="en-US" altLang="zh-TW" sz="3200" dirty="0"/>
          </a:p>
          <a:p>
            <a:endParaRPr lang="en-US" altLang="zh-TW" sz="3200" dirty="0"/>
          </a:p>
        </p:txBody>
      </p:sp>
      <p:sp>
        <p:nvSpPr>
          <p:cNvPr id="3" name="標題 2"/>
          <p:cNvSpPr>
            <a:spLocks noGrp="1"/>
          </p:cNvSpPr>
          <p:nvPr>
            <p:ph type="title"/>
          </p:nvPr>
        </p:nvSpPr>
        <p:spPr/>
        <p:txBody>
          <a:bodyPr/>
          <a:lstStyle/>
          <a:p>
            <a:r>
              <a:rPr lang="zh-TW" altLang="en-US" dirty="0" smtClean="0"/>
              <a:t>課程分類</a:t>
            </a:r>
            <a:endParaRPr lang="zh-TW" altLang="en-US" dirty="0"/>
          </a:p>
        </p:txBody>
      </p:sp>
      <p:pic>
        <p:nvPicPr>
          <p:cNvPr id="4" name="圖片 3" descr="16990486_1114386652022135_1465994814_o.jpg"/>
          <p:cNvPicPr>
            <a:picLocks noChangeAspect="1"/>
          </p:cNvPicPr>
          <p:nvPr/>
        </p:nvPicPr>
        <p:blipFill>
          <a:blip r:embed="rId2" cstate="print"/>
          <a:stretch>
            <a:fillRect/>
          </a:stretch>
        </p:blipFill>
        <p:spPr>
          <a:xfrm>
            <a:off x="5321808" y="2675467"/>
            <a:ext cx="6260592" cy="3813614"/>
          </a:xfrm>
          <a:prstGeom prst="rect">
            <a:avLst/>
          </a:prstGeom>
          <a:ln>
            <a:noFill/>
          </a:ln>
          <a:effectLst>
            <a:softEdge rad="127000"/>
          </a:effectLst>
        </p:spPr>
      </p:pic>
    </p:spTree>
    <p:extLst>
      <p:ext uri="{BB962C8B-B14F-4D97-AF65-F5344CB8AC3E}">
        <p14:creationId xmlns:p14="http://schemas.microsoft.com/office/powerpoint/2010/main" val="21325852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641446" y="2718033"/>
            <a:ext cx="9144000" cy="1026822"/>
          </a:xfrm>
        </p:spPr>
        <p:txBody>
          <a:bodyPr/>
          <a:lstStyle/>
          <a:p>
            <a:r>
              <a:rPr lang="zh-TW" altLang="en-US" dirty="0">
                <a:latin typeface="Baby Kruffy" panose="00000400000000000000" pitchFamily="2" charset="0"/>
              </a:rPr>
              <a:t>協力造屋</a:t>
            </a:r>
          </a:p>
        </p:txBody>
      </p:sp>
    </p:spTree>
    <p:extLst>
      <p:ext uri="{BB962C8B-B14F-4D97-AF65-F5344CB8AC3E}">
        <p14:creationId xmlns:p14="http://schemas.microsoft.com/office/powerpoint/2010/main" val="27267522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20668" r="12236" b="2"/>
          <a:stretch/>
        </p:blipFill>
        <p:spPr>
          <a:xfrm>
            <a:off x="6338316" y="1904281"/>
            <a:ext cx="5074070" cy="4272681"/>
          </a:xfrm>
          <a:prstGeom prst="rect">
            <a:avLst/>
          </a:prstGeom>
        </p:spPr>
      </p:pic>
      <p:sp>
        <p:nvSpPr>
          <p:cNvPr id="3" name="內容版面配置區 2"/>
          <p:cNvSpPr>
            <a:spLocks noGrp="1"/>
          </p:cNvSpPr>
          <p:nvPr>
            <p:ph idx="1"/>
          </p:nvPr>
        </p:nvSpPr>
        <p:spPr>
          <a:xfrm>
            <a:off x="838200" y="1825625"/>
            <a:ext cx="5015484" cy="4351338"/>
          </a:xfrm>
        </p:spPr>
        <p:txBody>
          <a:bodyPr>
            <a:normAutofit/>
          </a:bodyPr>
          <a:lstStyle/>
          <a:p>
            <a:pPr>
              <a:lnSpc>
                <a:spcPct val="70000"/>
              </a:lnSpc>
              <a:buFont typeface="Wingdings" panose="05000000000000000000" pitchFamily="2" charset="2"/>
              <a:buChar char="l"/>
            </a:pPr>
            <a:r>
              <a:rPr lang="zh-TW" altLang="en-US" sz="1900"/>
              <a:t>地點</a:t>
            </a:r>
            <a:r>
              <a:rPr lang="en-US" altLang="zh-TW" sz="1900"/>
              <a:t>:</a:t>
            </a:r>
            <a:r>
              <a:rPr lang="zh-TW" altLang="en-US" sz="1900"/>
              <a:t>新埔國中體育館後方</a:t>
            </a:r>
            <a:endParaRPr lang="en-US" altLang="zh-TW" sz="1900"/>
          </a:p>
          <a:p>
            <a:pPr>
              <a:lnSpc>
                <a:spcPct val="70000"/>
              </a:lnSpc>
              <a:buFont typeface="Wingdings" panose="05000000000000000000" pitchFamily="2" charset="2"/>
              <a:buChar char="l"/>
            </a:pPr>
            <a:r>
              <a:rPr lang="zh-TW" altLang="en-US" sz="1900"/>
              <a:t>課程分為三階段</a:t>
            </a:r>
            <a:endParaRPr lang="en-US" altLang="zh-TW" sz="1900"/>
          </a:p>
          <a:p>
            <a:pPr>
              <a:lnSpc>
                <a:spcPct val="70000"/>
              </a:lnSpc>
            </a:pPr>
            <a:r>
              <a:rPr lang="zh-TW" altLang="en-US" sz="1900" b="1"/>
              <a:t>第一階段</a:t>
            </a:r>
          </a:p>
          <a:p>
            <a:pPr marL="514350" indent="-514350">
              <a:lnSpc>
                <a:spcPct val="70000"/>
              </a:lnSpc>
              <a:buFont typeface="+mj-lt"/>
              <a:buAutoNum type="arabicPeriod"/>
            </a:pPr>
            <a:r>
              <a:rPr lang="zh-TW" altLang="en-US" sz="1900"/>
              <a:t>找蓋房子地 </a:t>
            </a:r>
            <a:r>
              <a:rPr lang="en-US" altLang="zh-TW" sz="1900"/>
              <a:t>6M×4M</a:t>
            </a:r>
          </a:p>
          <a:p>
            <a:pPr marL="514350" indent="-514350">
              <a:lnSpc>
                <a:spcPct val="70000"/>
              </a:lnSpc>
              <a:buFont typeface="+mj-lt"/>
              <a:buAutoNum type="arabicPeriod"/>
            </a:pPr>
            <a:r>
              <a:rPr lang="zh-TW" altLang="en-US" sz="1900"/>
              <a:t>找加工的地方，可遮風避雨，在體育館</a:t>
            </a:r>
            <a:endParaRPr lang="en-US" altLang="zh-TW" sz="1900"/>
          </a:p>
          <a:p>
            <a:pPr marL="514350" indent="-514350">
              <a:lnSpc>
                <a:spcPct val="70000"/>
              </a:lnSpc>
              <a:buFont typeface="+mj-lt"/>
              <a:buAutoNum type="arabicPeriod"/>
            </a:pPr>
            <a:r>
              <a:rPr lang="zh-TW" altLang="en-US" sz="1900"/>
              <a:t>進行配線、配管的規畫</a:t>
            </a:r>
            <a:endParaRPr lang="en-US" altLang="zh-TW" sz="1900"/>
          </a:p>
          <a:p>
            <a:pPr marL="514350" indent="-514350">
              <a:lnSpc>
                <a:spcPct val="70000"/>
              </a:lnSpc>
              <a:buFont typeface="+mj-lt"/>
              <a:buAutoNum type="arabicPeriod"/>
            </a:pPr>
            <a:r>
              <a:rPr lang="zh-TW" altLang="en-US" sz="1900"/>
              <a:t>完成木料加工</a:t>
            </a:r>
          </a:p>
          <a:p>
            <a:pPr>
              <a:lnSpc>
                <a:spcPct val="70000"/>
              </a:lnSpc>
            </a:pPr>
            <a:r>
              <a:rPr lang="zh-TW" altLang="en-US" sz="1900" b="1"/>
              <a:t>第二階段</a:t>
            </a:r>
            <a:endParaRPr lang="zh-TW" altLang="en-US" sz="1900"/>
          </a:p>
          <a:p>
            <a:pPr marL="514350" indent="-514350">
              <a:lnSpc>
                <a:spcPct val="70000"/>
              </a:lnSpc>
              <a:buFont typeface="+mj-lt"/>
              <a:buAutoNum type="arabicPeriod"/>
            </a:pPr>
            <a:r>
              <a:rPr lang="zh-TW" altLang="en-US" sz="1900"/>
              <a:t>完成木構</a:t>
            </a:r>
            <a:r>
              <a:rPr lang="en-US" altLang="zh-TW" sz="1900"/>
              <a:t>;</a:t>
            </a:r>
            <a:r>
              <a:rPr lang="zh-TW" altLang="en-US" sz="1900"/>
              <a:t>屋頂</a:t>
            </a:r>
            <a:endParaRPr lang="en-US" altLang="zh-TW" sz="1900"/>
          </a:p>
          <a:p>
            <a:pPr marL="514350" indent="-514350">
              <a:lnSpc>
                <a:spcPct val="70000"/>
              </a:lnSpc>
              <a:buFont typeface="+mj-lt"/>
              <a:buAutoNum type="arabicPeriod"/>
            </a:pPr>
            <a:r>
              <a:rPr lang="zh-TW" altLang="en-US" sz="1900"/>
              <a:t>夯土</a:t>
            </a:r>
            <a:r>
              <a:rPr lang="en-US" altLang="zh-TW" sz="1900"/>
              <a:t>;</a:t>
            </a:r>
            <a:r>
              <a:rPr lang="zh-TW" altLang="en-US" sz="1900"/>
              <a:t>灰泥</a:t>
            </a:r>
          </a:p>
          <a:p>
            <a:pPr>
              <a:lnSpc>
                <a:spcPct val="70000"/>
              </a:lnSpc>
            </a:pPr>
            <a:r>
              <a:rPr lang="zh-TW" altLang="en-US" sz="1900" b="1"/>
              <a:t>第三階段</a:t>
            </a:r>
            <a:endParaRPr lang="en-US" altLang="zh-TW" sz="1900" b="1"/>
          </a:p>
          <a:p>
            <a:pPr marL="514350" indent="-514350">
              <a:lnSpc>
                <a:spcPct val="70000"/>
              </a:lnSpc>
              <a:buFont typeface="+mj-lt"/>
              <a:buAutoNum type="arabicPeriod"/>
            </a:pPr>
            <a:r>
              <a:rPr lang="zh-TW" altLang="en-US" sz="1900"/>
              <a:t>完成收拾善後</a:t>
            </a:r>
            <a:endParaRPr lang="en-US" altLang="zh-TW" sz="1900"/>
          </a:p>
          <a:p>
            <a:pPr marL="514350" indent="-514350">
              <a:lnSpc>
                <a:spcPct val="70000"/>
              </a:lnSpc>
              <a:buFont typeface="+mj-lt"/>
              <a:buAutoNum type="arabicPeriod"/>
            </a:pPr>
            <a:r>
              <a:rPr lang="zh-TW" altLang="en-US" sz="1900"/>
              <a:t>收邊</a:t>
            </a:r>
            <a:endParaRPr lang="en-US" altLang="zh-TW" sz="1900"/>
          </a:p>
          <a:p>
            <a:pPr marL="0" indent="0">
              <a:lnSpc>
                <a:spcPct val="70000"/>
              </a:lnSpc>
              <a:buNone/>
            </a:pPr>
            <a:endParaRPr lang="en-US" altLang="zh-TW" sz="1900"/>
          </a:p>
          <a:p>
            <a:pPr>
              <a:lnSpc>
                <a:spcPct val="70000"/>
              </a:lnSpc>
            </a:pPr>
            <a:endParaRPr lang="en-US" altLang="zh-TW" sz="1900"/>
          </a:p>
          <a:p>
            <a:pPr>
              <a:lnSpc>
                <a:spcPct val="70000"/>
              </a:lnSpc>
            </a:pPr>
            <a:endParaRPr lang="zh-TW" altLang="en-US" sz="1900"/>
          </a:p>
        </p:txBody>
      </p:sp>
    </p:spTree>
    <p:extLst>
      <p:ext uri="{BB962C8B-B14F-4D97-AF65-F5344CB8AC3E}">
        <p14:creationId xmlns:p14="http://schemas.microsoft.com/office/powerpoint/2010/main" val="24801634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1"/>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12" name="圖片 11"/>
          <p:cNvPicPr>
            <a:picLocks noChangeAspect="1"/>
          </p:cNvPicPr>
          <p:nvPr/>
        </p:nvPicPr>
        <p:blipFill rotWithShape="1">
          <a:blip r:embed="rId2">
            <a:extLst>
              <a:ext uri="{28A0092B-C50C-407E-A947-70E740481C1C}">
                <a14:useLocalDpi xmlns:a14="http://schemas.microsoft.com/office/drawing/2010/main" val="0"/>
              </a:ext>
            </a:extLst>
          </a:blip>
          <a:srcRect l="7371" r="7782" b="-3"/>
          <a:stretch/>
        </p:blipFill>
        <p:spPr>
          <a:xfrm>
            <a:off x="6887045" y="10"/>
            <a:ext cx="4661488" cy="3104198"/>
          </a:xfrm>
          <a:prstGeom prst="rect">
            <a:avLst/>
          </a:prstGeom>
        </p:spPr>
      </p:pic>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r="3616" b="1"/>
          <a:stretch/>
        </p:blipFill>
        <p:spPr>
          <a:xfrm>
            <a:off x="5419264" y="3265080"/>
            <a:ext cx="6129269" cy="3592925"/>
          </a:xfrm>
          <a:prstGeom prst="rect">
            <a:avLst/>
          </a:prstGeom>
        </p:spPr>
      </p:pic>
      <p:pic>
        <p:nvPicPr>
          <p:cNvPr id="13" name="圖片 12"/>
          <p:cNvPicPr>
            <a:picLocks noChangeAspect="1"/>
          </p:cNvPicPr>
          <p:nvPr/>
        </p:nvPicPr>
        <p:blipFill rotWithShape="1">
          <a:blip r:embed="rId4">
            <a:extLst>
              <a:ext uri="{28A0092B-C50C-407E-A947-70E740481C1C}">
                <a14:useLocalDpi xmlns:a14="http://schemas.microsoft.com/office/drawing/2010/main" val="0"/>
              </a:ext>
            </a:extLst>
          </a:blip>
          <a:srcRect r="12328" b="-2"/>
          <a:stretch/>
        </p:blipFill>
        <p:spPr>
          <a:xfrm>
            <a:off x="643467" y="-5"/>
            <a:ext cx="6082711" cy="3920044"/>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34" name="Rectangle 3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468" y="4080063"/>
            <a:ext cx="4614930" cy="21561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7426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26" name="Rectangle 2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1358" y="3631096"/>
            <a:ext cx="4885946" cy="2760560"/>
          </a:xfrm>
          <a:prstGeom prst="rect">
            <a:avLst/>
          </a:prstGeom>
        </p:spPr>
      </p:pic>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37" y="321734"/>
            <a:ext cx="5141893" cy="2905170"/>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198" y="3631096"/>
            <a:ext cx="5308769" cy="2760560"/>
          </a:xfrm>
          <a:prstGeom prst="rect">
            <a:avLst/>
          </a:prstGeom>
        </p:spPr>
      </p:pic>
      <p:pic>
        <p:nvPicPr>
          <p:cNvPr id="8" name="圖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8034" y="330011"/>
            <a:ext cx="5112595" cy="2888616"/>
          </a:xfrm>
          <a:prstGeom prst="rect">
            <a:avLst/>
          </a:prstGeom>
        </p:spPr>
      </p:pic>
    </p:spTree>
    <p:extLst>
      <p:ext uri="{BB962C8B-B14F-4D97-AF65-F5344CB8AC3E}">
        <p14:creationId xmlns:p14="http://schemas.microsoft.com/office/powerpoint/2010/main" val="33706920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r="-1" b="5506"/>
          <a:stretch/>
        </p:blipFill>
        <p:spPr>
          <a:xfrm>
            <a:off x="7499941" y="321732"/>
            <a:ext cx="4370327" cy="6214533"/>
          </a:xfrm>
          <a:prstGeom prst="rect">
            <a:avLst/>
          </a:prstGeom>
        </p:spPr>
      </p:pic>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10453" r="25117"/>
          <a:stretch/>
        </p:blipFill>
        <p:spPr>
          <a:xfrm>
            <a:off x="321731" y="321732"/>
            <a:ext cx="7086768" cy="6214533"/>
          </a:xfrm>
          <a:prstGeom prst="rect">
            <a:avLst/>
          </a:prstGeom>
        </p:spPr>
      </p:pic>
    </p:spTree>
    <p:extLst>
      <p:ext uri="{BB962C8B-B14F-4D97-AF65-F5344CB8AC3E}">
        <p14:creationId xmlns:p14="http://schemas.microsoft.com/office/powerpoint/2010/main" val="8865113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0411" y="12191"/>
            <a:ext cx="8456101" cy="6845809"/>
          </a:xfrm>
        </p:spPr>
      </p:pic>
    </p:spTree>
    <p:extLst>
      <p:ext uri="{BB962C8B-B14F-4D97-AF65-F5344CB8AC3E}">
        <p14:creationId xmlns:p14="http://schemas.microsoft.com/office/powerpoint/2010/main" val="12901448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a:xfrm>
            <a:off x="2639617" y="2564904"/>
            <a:ext cx="7128792" cy="3312368"/>
          </a:xfrm>
        </p:spPr>
        <p:txBody>
          <a:bodyPr/>
          <a:lstStyle/>
          <a:p>
            <a:r>
              <a:rPr lang="zh-TW" altLang="zh-TW" dirty="0" smtClean="0"/>
              <a:t>課程目標</a:t>
            </a:r>
            <a:endParaRPr lang="en-US" altLang="zh-TW" dirty="0" smtClean="0"/>
          </a:p>
          <a:p>
            <a:endParaRPr lang="en-US" altLang="zh-TW" dirty="0" smtClean="0"/>
          </a:p>
          <a:p>
            <a:r>
              <a:rPr lang="zh-TW" altLang="zh-TW" dirty="0" smtClean="0"/>
              <a:t>讓同學可以用三角函數理解並表達大自然的週期現象，例如光波、電磁波等。</a:t>
            </a:r>
          </a:p>
          <a:p>
            <a:r>
              <a:rPr lang="zh-TW" altLang="zh-TW" dirty="0" smtClean="0"/>
              <a:t>讓同學能用微積分表達對事物的變化量。</a:t>
            </a:r>
          </a:p>
          <a:p>
            <a:endParaRPr lang="zh-TW" altLang="en-US" dirty="0"/>
          </a:p>
        </p:txBody>
      </p:sp>
      <p:sp>
        <p:nvSpPr>
          <p:cNvPr id="4" name="標題 3"/>
          <p:cNvSpPr>
            <a:spLocks noGrp="1"/>
          </p:cNvSpPr>
          <p:nvPr>
            <p:ph type="title"/>
          </p:nvPr>
        </p:nvSpPr>
        <p:spPr/>
        <p:txBody>
          <a:bodyPr/>
          <a:lstStyle/>
          <a:p>
            <a:r>
              <a:rPr lang="zh-TW" altLang="en-US" dirty="0" smtClean="0"/>
              <a:t>進階數學及科學</a:t>
            </a:r>
            <a:r>
              <a:rPr lang="en-US" altLang="zh-TW" dirty="0" smtClean="0"/>
              <a:t>(</a:t>
            </a:r>
            <a:r>
              <a:rPr lang="zh-TW" altLang="en-US" dirty="0" smtClean="0"/>
              <a:t>一</a:t>
            </a:r>
            <a:r>
              <a:rPr lang="en-US" altLang="zh-TW" dirty="0" smtClean="0"/>
              <a:t>)</a:t>
            </a:r>
            <a:endParaRPr lang="zh-TW" altLang="en-US" dirty="0"/>
          </a:p>
        </p:txBody>
      </p:sp>
    </p:spTree>
    <p:extLst>
      <p:ext uri="{BB962C8B-B14F-4D97-AF65-F5344CB8AC3E}">
        <p14:creationId xmlns:p14="http://schemas.microsoft.com/office/powerpoint/2010/main" val="17748967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703513" y="2492896"/>
            <a:ext cx="2952327" cy="3528392"/>
          </a:xfrm>
        </p:spPr>
        <p:txBody>
          <a:bodyPr>
            <a:normAutofit/>
          </a:bodyPr>
          <a:lstStyle/>
          <a:p>
            <a:r>
              <a:rPr lang="zh-TW" altLang="zh-TW" dirty="0" smtClean="0"/>
              <a:t>基本三角形性質</a:t>
            </a:r>
            <a:r>
              <a:rPr lang="zh-TW" altLang="en-US" dirty="0" smtClean="0"/>
              <a:t>、</a:t>
            </a:r>
            <a:r>
              <a:rPr lang="zh-TW" altLang="zh-TW" dirty="0" smtClean="0"/>
              <a:t>定義</a:t>
            </a:r>
            <a:endParaRPr lang="en-US" altLang="zh-TW" dirty="0" smtClean="0"/>
          </a:p>
          <a:p>
            <a:r>
              <a:rPr lang="zh-TW" altLang="zh-TW" dirty="0" smtClean="0"/>
              <a:t>全等三角形</a:t>
            </a:r>
            <a:endParaRPr lang="en-US" altLang="zh-TW" dirty="0" smtClean="0"/>
          </a:p>
          <a:p>
            <a:r>
              <a:rPr lang="zh-TW" altLang="zh-TW" dirty="0" smtClean="0"/>
              <a:t>中點定理</a:t>
            </a:r>
            <a:r>
              <a:rPr lang="zh-TW" altLang="en-US" dirty="0" smtClean="0"/>
              <a:t>、</a:t>
            </a:r>
            <a:r>
              <a:rPr lang="zh-TW" altLang="zh-TW" dirty="0" smtClean="0"/>
              <a:t>截線定理</a:t>
            </a:r>
            <a:endParaRPr lang="en-US" altLang="zh-TW" dirty="0" smtClean="0"/>
          </a:p>
          <a:p>
            <a:r>
              <a:rPr lang="zh-TW" altLang="zh-TW" dirty="0" smtClean="0"/>
              <a:t>特殊三角形</a:t>
            </a:r>
            <a:endParaRPr lang="en-US" altLang="zh-TW" dirty="0" smtClean="0"/>
          </a:p>
          <a:p>
            <a:r>
              <a:rPr lang="zh-TW" altLang="zh-TW" dirty="0" smtClean="0"/>
              <a:t>三角形的五心。</a:t>
            </a:r>
          </a:p>
          <a:p>
            <a:endParaRPr lang="zh-TW" altLang="en-US" dirty="0"/>
          </a:p>
        </p:txBody>
      </p:sp>
      <p:sp>
        <p:nvSpPr>
          <p:cNvPr id="3" name="標題 2"/>
          <p:cNvSpPr>
            <a:spLocks noGrp="1"/>
          </p:cNvSpPr>
          <p:nvPr>
            <p:ph type="title"/>
          </p:nvPr>
        </p:nvSpPr>
        <p:spPr/>
        <p:txBody>
          <a:bodyPr/>
          <a:lstStyle/>
          <a:p>
            <a:r>
              <a:rPr lang="zh-TW" altLang="en-US" dirty="0" smtClean="0"/>
              <a:t>進階科學及數學</a:t>
            </a:r>
            <a:r>
              <a:rPr lang="en-US" altLang="zh-TW" dirty="0" smtClean="0"/>
              <a:t>(</a:t>
            </a:r>
            <a:r>
              <a:rPr lang="zh-TW" altLang="en-US" dirty="0" smtClean="0"/>
              <a:t>二</a:t>
            </a:r>
            <a:r>
              <a:rPr lang="en-US" altLang="zh-TW" dirty="0" smtClean="0"/>
              <a:t>)</a:t>
            </a:r>
            <a:endParaRPr lang="zh-TW" altLang="en-US" dirty="0"/>
          </a:p>
        </p:txBody>
      </p:sp>
      <p:pic>
        <p:nvPicPr>
          <p:cNvPr id="6" name="圖片 5" descr="三角形性質1.PNG"/>
          <p:cNvPicPr>
            <a:picLocks noChangeAspect="1"/>
          </p:cNvPicPr>
          <p:nvPr/>
        </p:nvPicPr>
        <p:blipFill>
          <a:blip r:embed="rId2" cstate="print"/>
          <a:stretch>
            <a:fillRect/>
          </a:stretch>
        </p:blipFill>
        <p:spPr>
          <a:xfrm>
            <a:off x="4583832" y="2348881"/>
            <a:ext cx="2916832" cy="2960217"/>
          </a:xfrm>
          <a:prstGeom prst="rect">
            <a:avLst/>
          </a:prstGeom>
          <a:ln>
            <a:noFill/>
          </a:ln>
          <a:effectLst>
            <a:outerShdw blurRad="292100" dist="139700" dir="2700000" algn="tl" rotWithShape="0">
              <a:srgbClr val="333333">
                <a:alpha val="65000"/>
              </a:srgbClr>
            </a:outerShdw>
          </a:effectLst>
        </p:spPr>
      </p:pic>
      <p:pic>
        <p:nvPicPr>
          <p:cNvPr id="7" name="圖片 6" descr="三角形性質2.PNG"/>
          <p:cNvPicPr>
            <a:picLocks noChangeAspect="1"/>
          </p:cNvPicPr>
          <p:nvPr/>
        </p:nvPicPr>
        <p:blipFill>
          <a:blip r:embed="rId3" cstate="print"/>
          <a:stretch>
            <a:fillRect/>
          </a:stretch>
        </p:blipFill>
        <p:spPr>
          <a:xfrm>
            <a:off x="7464152" y="3717033"/>
            <a:ext cx="3024336" cy="27620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39145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847529" y="2708920"/>
            <a:ext cx="8496943" cy="3816424"/>
          </a:xfrm>
        </p:spPr>
        <p:txBody>
          <a:bodyPr/>
          <a:lstStyle/>
          <a:p>
            <a:r>
              <a:rPr lang="zh-TW" altLang="en-US" smtClean="0"/>
              <a:t>微分用以擷取變化中的變化量，積分以變化量堆積整個變化。 以位移、速度、加速度來進行說明， 速度為位移的微分，即變化量。 同理，加速度為速度的微分，加加速度為加速度的微分，反之為積分，即變化量的堆積。</a:t>
            </a:r>
            <a:endParaRPr lang="zh-TW" altLang="en-US" dirty="0"/>
          </a:p>
        </p:txBody>
      </p:sp>
      <p:sp>
        <p:nvSpPr>
          <p:cNvPr id="3" name="標題 2"/>
          <p:cNvSpPr>
            <a:spLocks noGrp="1"/>
          </p:cNvSpPr>
          <p:nvPr>
            <p:ph type="title"/>
          </p:nvPr>
        </p:nvSpPr>
        <p:spPr/>
        <p:txBody>
          <a:bodyPr/>
          <a:lstStyle/>
          <a:p>
            <a:r>
              <a:rPr lang="zh-TW" altLang="en-US" dirty="0" smtClean="0"/>
              <a:t>進階數學及科學</a:t>
            </a:r>
            <a:r>
              <a:rPr lang="en-US" altLang="zh-TW" dirty="0" smtClean="0"/>
              <a:t>(</a:t>
            </a:r>
            <a:r>
              <a:rPr lang="zh-TW" altLang="en-US" dirty="0" smtClean="0"/>
              <a:t>三</a:t>
            </a:r>
            <a:r>
              <a:rPr lang="en-US" altLang="zh-TW" dirty="0" smtClean="0"/>
              <a:t>)</a:t>
            </a:r>
            <a:endParaRPr lang="zh-TW" altLang="en-US" dirty="0"/>
          </a:p>
        </p:txBody>
      </p:sp>
    </p:spTree>
    <p:extLst>
      <p:ext uri="{BB962C8B-B14F-4D97-AF65-F5344CB8AC3E}">
        <p14:creationId xmlns:p14="http://schemas.microsoft.com/office/powerpoint/2010/main" val="13298225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775521" y="1844824"/>
            <a:ext cx="3096343" cy="4824536"/>
          </a:xfrm>
        </p:spPr>
        <p:txBody>
          <a:bodyPr/>
          <a:lstStyle/>
          <a:p>
            <a:r>
              <a:rPr lang="zh-TW" altLang="en-US" dirty="0" smtClean="0"/>
              <a:t>多項式微積分圖形計算機</a:t>
            </a:r>
            <a:endParaRPr lang="en-US" altLang="zh-TW" dirty="0" smtClean="0"/>
          </a:p>
          <a:p>
            <a:r>
              <a:rPr lang="zh-TW" altLang="en-US" dirty="0" smtClean="0"/>
              <a:t>選取方程式各數、次數</a:t>
            </a:r>
            <a:endParaRPr lang="en-US" altLang="zh-TW" dirty="0" smtClean="0"/>
          </a:p>
          <a:p>
            <a:r>
              <a:rPr lang="zh-TW" altLang="en-US" dirty="0" smtClean="0"/>
              <a:t>輸入方程式之後便會畫出圖形，可選擇顯示值、斜率、面積等。</a:t>
            </a:r>
            <a:endParaRPr lang="en-US" altLang="zh-TW" dirty="0" smtClean="0"/>
          </a:p>
          <a:p>
            <a:r>
              <a:rPr lang="zh-TW" altLang="en-US" dirty="0" smtClean="0"/>
              <a:t>可調整圖的寬高、中心點等。</a:t>
            </a:r>
            <a:endParaRPr lang="en-US" altLang="zh-TW" dirty="0" smtClean="0"/>
          </a:p>
        </p:txBody>
      </p:sp>
      <p:sp>
        <p:nvSpPr>
          <p:cNvPr id="3" name="標題 2"/>
          <p:cNvSpPr>
            <a:spLocks noGrp="1"/>
          </p:cNvSpPr>
          <p:nvPr>
            <p:ph type="title"/>
          </p:nvPr>
        </p:nvSpPr>
        <p:spPr/>
        <p:txBody>
          <a:bodyPr/>
          <a:lstStyle/>
          <a:p>
            <a:r>
              <a:rPr lang="zh-TW" altLang="en-US" dirty="0" smtClean="0"/>
              <a:t>進階數學及科學</a:t>
            </a:r>
            <a:r>
              <a:rPr lang="en-US" altLang="zh-TW" dirty="0" smtClean="0"/>
              <a:t>(</a:t>
            </a:r>
            <a:r>
              <a:rPr lang="zh-TW" altLang="en-US" dirty="0" smtClean="0"/>
              <a:t>四</a:t>
            </a:r>
            <a:r>
              <a:rPr lang="en-US" altLang="zh-TW" dirty="0" smtClean="0"/>
              <a:t>)</a:t>
            </a:r>
            <a:endParaRPr lang="zh-TW" altLang="en-US" dirty="0"/>
          </a:p>
        </p:txBody>
      </p:sp>
      <p:pic>
        <p:nvPicPr>
          <p:cNvPr id="8" name="圖片 7" descr="圖形計算機.PNG"/>
          <p:cNvPicPr>
            <a:picLocks noChangeAspect="1"/>
          </p:cNvPicPr>
          <p:nvPr/>
        </p:nvPicPr>
        <p:blipFill>
          <a:blip r:embed="rId2" cstate="print"/>
          <a:stretch>
            <a:fillRect/>
          </a:stretch>
        </p:blipFill>
        <p:spPr>
          <a:xfrm>
            <a:off x="4943872" y="2564904"/>
            <a:ext cx="5508054" cy="39743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88998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a:xfrm>
            <a:off x="2495601" y="2204864"/>
            <a:ext cx="7408333" cy="3450696"/>
          </a:xfrm>
        </p:spPr>
        <p:txBody>
          <a:bodyPr>
            <a:normAutofit/>
          </a:bodyPr>
          <a:lstStyle/>
          <a:p>
            <a:pPr algn="ctr" fontAlgn="t">
              <a:buNone/>
            </a:pPr>
            <a:endParaRPr lang="en-US" altLang="zh-TW" sz="3200" dirty="0"/>
          </a:p>
          <a:p>
            <a:pPr algn="ctr" fontAlgn="t"/>
            <a:r>
              <a:rPr lang="zh-TW" altLang="zh-TW" sz="3200" dirty="0"/>
              <a:t>書籍出版</a:t>
            </a:r>
          </a:p>
          <a:p>
            <a:pPr algn="ctr" fontAlgn="t"/>
            <a:r>
              <a:rPr lang="zh-TW" altLang="zh-TW" sz="3200" dirty="0"/>
              <a:t>英文</a:t>
            </a:r>
          </a:p>
          <a:p>
            <a:pPr algn="ctr" fontAlgn="t"/>
            <a:r>
              <a:rPr lang="zh-TW" altLang="zh-TW" sz="3200" dirty="0"/>
              <a:t>網站製作</a:t>
            </a:r>
            <a:endParaRPr lang="en-US" altLang="zh-TW" sz="3200" dirty="0"/>
          </a:p>
          <a:p>
            <a:pPr algn="ctr" fontAlgn="t"/>
            <a:r>
              <a:rPr lang="zh-TW" altLang="en-US" sz="3200" dirty="0"/>
              <a:t>成果發表</a:t>
            </a:r>
            <a:endParaRPr lang="zh-TW" altLang="zh-TW" sz="3200" dirty="0"/>
          </a:p>
          <a:p>
            <a:pPr>
              <a:buNone/>
            </a:pPr>
            <a:endParaRPr lang="en-US" altLang="zh-TW" sz="3200" dirty="0"/>
          </a:p>
        </p:txBody>
      </p:sp>
      <p:sp>
        <p:nvSpPr>
          <p:cNvPr id="4" name="標題 3"/>
          <p:cNvSpPr>
            <a:spLocks noGrp="1"/>
          </p:cNvSpPr>
          <p:nvPr>
            <p:ph type="title"/>
          </p:nvPr>
        </p:nvSpPr>
        <p:spPr/>
        <p:txBody>
          <a:bodyPr>
            <a:normAutofit/>
          </a:bodyPr>
          <a:lstStyle/>
          <a:p>
            <a:r>
              <a:rPr lang="zh-TW" altLang="zh-TW" sz="4900" dirty="0"/>
              <a:t>必修課程</a:t>
            </a:r>
            <a:endParaRPr lang="zh-TW" altLang="en-US" dirty="0"/>
          </a:p>
        </p:txBody>
      </p:sp>
    </p:spTree>
    <p:extLst>
      <p:ext uri="{BB962C8B-B14F-4D97-AF65-F5344CB8AC3E}">
        <p14:creationId xmlns:p14="http://schemas.microsoft.com/office/powerpoint/2010/main" val="8477070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pPr marL="0" indent="0">
              <a:buNone/>
            </a:pPr>
            <a:r>
              <a:rPr lang="zh-TW" altLang="en-US" sz="3200" dirty="0"/>
              <a:t>本課程分為以下三個部分：</a:t>
            </a:r>
            <a:endParaRPr lang="en-US" altLang="zh-TW" sz="3200" dirty="0"/>
          </a:p>
          <a:p>
            <a:pPr marL="457200" indent="-457200">
              <a:buFont typeface="+mj-lt"/>
              <a:buAutoNum type="arabicPeriod"/>
            </a:pPr>
            <a:r>
              <a:rPr lang="zh-TW" altLang="en-US" sz="3200" b="1" dirty="0"/>
              <a:t>當代世界的整體性介紹</a:t>
            </a:r>
          </a:p>
          <a:p>
            <a:pPr marL="457200" indent="-457200">
              <a:buFont typeface="+mj-lt"/>
              <a:buAutoNum type="arabicPeriod"/>
            </a:pPr>
            <a:r>
              <a:rPr lang="zh-TW" altLang="en-US" sz="3200" b="1" dirty="0"/>
              <a:t>修課同學選定國家並進行介紹</a:t>
            </a:r>
          </a:p>
          <a:p>
            <a:pPr marL="457200" indent="-457200">
              <a:buFont typeface="+mj-lt"/>
              <a:buAutoNum type="arabicPeriod"/>
            </a:pPr>
            <a:r>
              <a:rPr lang="zh-TW" altLang="en-US" sz="3200" b="1" dirty="0"/>
              <a:t>物聯網革命導讀</a:t>
            </a:r>
          </a:p>
          <a:p>
            <a:pPr marL="457200" indent="-457200">
              <a:buFont typeface="+mj-lt"/>
              <a:buAutoNum type="arabicPeriod"/>
            </a:pPr>
            <a:endParaRPr lang="zh-TW" altLang="en-US" dirty="0"/>
          </a:p>
        </p:txBody>
      </p:sp>
      <p:sp>
        <p:nvSpPr>
          <p:cNvPr id="3" name="標題 2"/>
          <p:cNvSpPr>
            <a:spLocks noGrp="1"/>
          </p:cNvSpPr>
          <p:nvPr>
            <p:ph type="title"/>
          </p:nvPr>
        </p:nvSpPr>
        <p:spPr/>
        <p:txBody>
          <a:bodyPr>
            <a:normAutofit/>
          </a:bodyPr>
          <a:lstStyle/>
          <a:p>
            <a:r>
              <a:rPr lang="zh-TW" altLang="en-US" sz="4800" dirty="0"/>
              <a:t>當代社會</a:t>
            </a:r>
          </a:p>
        </p:txBody>
      </p:sp>
    </p:spTree>
    <p:extLst>
      <p:ext uri="{BB962C8B-B14F-4D97-AF65-F5344CB8AC3E}">
        <p14:creationId xmlns:p14="http://schemas.microsoft.com/office/powerpoint/2010/main" val="29029297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2396068" y="1628800"/>
            <a:ext cx="7408333" cy="4824536"/>
          </a:xfrm>
        </p:spPr>
        <p:txBody>
          <a:bodyPr>
            <a:normAutofit lnSpcReduction="10000"/>
          </a:bodyPr>
          <a:lstStyle/>
          <a:p>
            <a:pPr marL="0" indent="0">
              <a:buNone/>
            </a:pPr>
            <a:r>
              <a:rPr lang="zh-TW" altLang="en-US" b="1" dirty="0"/>
              <a:t>當代世界的整體性</a:t>
            </a:r>
            <a:r>
              <a:rPr lang="zh-TW" altLang="en-US" b="1" dirty="0" smtClean="0"/>
              <a:t>介紹：</a:t>
            </a:r>
            <a:endParaRPr lang="en-US" altLang="zh-TW" b="1" dirty="0" smtClean="0"/>
          </a:p>
          <a:p>
            <a:pPr marL="457200" indent="-457200">
              <a:buFont typeface="+mj-lt"/>
              <a:buAutoNum type="arabicPeriod"/>
            </a:pPr>
            <a:r>
              <a:rPr lang="zh-TW" altLang="en-US" dirty="0"/>
              <a:t>洋流與主要</a:t>
            </a:r>
            <a:r>
              <a:rPr lang="zh-TW" altLang="en-US" dirty="0" smtClean="0"/>
              <a:t>氣候</a:t>
            </a:r>
            <a:endParaRPr lang="en-US" altLang="zh-TW" dirty="0" smtClean="0"/>
          </a:p>
          <a:p>
            <a:pPr marL="457200" indent="-457200">
              <a:buFont typeface="+mj-lt"/>
              <a:buAutoNum type="arabicPeriod"/>
            </a:pPr>
            <a:r>
              <a:rPr lang="zh-TW" altLang="en-US" dirty="0" smtClean="0"/>
              <a:t>能源</a:t>
            </a:r>
            <a:r>
              <a:rPr lang="zh-TW" altLang="en-US" dirty="0"/>
              <a:t>、糧食、水</a:t>
            </a:r>
            <a:r>
              <a:rPr lang="zh-TW" altLang="en-US" dirty="0" smtClean="0"/>
              <a:t>資源</a:t>
            </a:r>
            <a:endParaRPr lang="en-US" altLang="zh-TW" dirty="0"/>
          </a:p>
          <a:p>
            <a:pPr marL="457200" indent="-457200">
              <a:buFont typeface="+mj-lt"/>
              <a:buAutoNum type="arabicPeriod"/>
            </a:pPr>
            <a:r>
              <a:rPr lang="zh-TW" altLang="en-US" dirty="0" smtClean="0"/>
              <a:t>社會</a:t>
            </a:r>
            <a:r>
              <a:rPr lang="zh-TW" altLang="en-US" dirty="0"/>
              <a:t>典範轉移的三支</a:t>
            </a:r>
            <a:r>
              <a:rPr lang="zh-TW" altLang="en-US" dirty="0" smtClean="0"/>
              <a:t>腳</a:t>
            </a:r>
            <a:endParaRPr lang="en-US" altLang="zh-TW" dirty="0"/>
          </a:p>
          <a:p>
            <a:pPr marL="457200" indent="-457200">
              <a:buFont typeface="+mj-lt"/>
              <a:buAutoNum type="arabicPeriod"/>
            </a:pPr>
            <a:r>
              <a:rPr lang="zh-TW" altLang="en-US" dirty="0" smtClean="0"/>
              <a:t>權利</a:t>
            </a:r>
            <a:r>
              <a:rPr lang="zh-TW" altLang="en-US" dirty="0"/>
              <a:t>、尊重與</a:t>
            </a:r>
            <a:r>
              <a:rPr lang="zh-TW" altLang="en-US" dirty="0" smtClean="0"/>
              <a:t>偏見</a:t>
            </a:r>
            <a:endParaRPr lang="en-US" altLang="zh-TW" dirty="0"/>
          </a:p>
          <a:p>
            <a:pPr marL="457200" indent="-457200">
              <a:buFont typeface="+mj-lt"/>
              <a:buAutoNum type="arabicPeriod"/>
            </a:pPr>
            <a:r>
              <a:rPr lang="zh-TW" altLang="en-US" dirty="0" smtClean="0"/>
              <a:t>政治制度</a:t>
            </a:r>
            <a:endParaRPr lang="en-US" altLang="zh-TW" dirty="0"/>
          </a:p>
          <a:p>
            <a:pPr marL="457200" indent="-457200">
              <a:buFont typeface="+mj-lt"/>
              <a:buAutoNum type="arabicPeriod"/>
            </a:pPr>
            <a:r>
              <a:rPr lang="zh-TW" altLang="en-US" dirty="0" smtClean="0"/>
              <a:t>法律</a:t>
            </a:r>
            <a:r>
              <a:rPr lang="zh-TW" altLang="en-US" dirty="0"/>
              <a:t>的執行與</a:t>
            </a:r>
            <a:r>
              <a:rPr lang="zh-TW" altLang="en-US" dirty="0" smtClean="0"/>
              <a:t>演變</a:t>
            </a:r>
            <a:endParaRPr lang="en-US" altLang="zh-TW" dirty="0" smtClean="0"/>
          </a:p>
          <a:p>
            <a:pPr marL="457200" indent="-457200">
              <a:buFont typeface="+mj-lt"/>
              <a:buAutoNum type="arabicPeriod"/>
            </a:pPr>
            <a:r>
              <a:rPr lang="zh-TW" altLang="en-US" dirty="0" smtClean="0"/>
              <a:t>經濟</a:t>
            </a:r>
            <a:r>
              <a:rPr lang="zh-TW" altLang="en-US" dirty="0"/>
              <a:t>治理與環境永續</a:t>
            </a:r>
            <a:r>
              <a:rPr lang="zh-TW" altLang="en-US" dirty="0" smtClean="0"/>
              <a:t>發展</a:t>
            </a:r>
            <a:endParaRPr lang="en-US" altLang="zh-TW" dirty="0"/>
          </a:p>
          <a:p>
            <a:pPr marL="457200" indent="-457200">
              <a:buFont typeface="+mj-lt"/>
              <a:buAutoNum type="arabicPeriod"/>
            </a:pPr>
            <a:r>
              <a:rPr lang="zh-TW" altLang="en-US" dirty="0" smtClean="0"/>
              <a:t>貧富不均</a:t>
            </a:r>
            <a:r>
              <a:rPr lang="zh-TW" altLang="en-US" dirty="0"/>
              <a:t>與公平正義的</a:t>
            </a:r>
            <a:r>
              <a:rPr lang="zh-TW" altLang="en-US" dirty="0" smtClean="0"/>
              <a:t>社會</a:t>
            </a:r>
            <a:endParaRPr lang="en-US" altLang="zh-TW" dirty="0"/>
          </a:p>
          <a:p>
            <a:pPr marL="457200" indent="-457200">
              <a:buFont typeface="+mj-lt"/>
              <a:buAutoNum type="arabicPeriod"/>
            </a:pPr>
            <a:r>
              <a:rPr lang="zh-TW" altLang="en-US" dirty="0" smtClean="0"/>
              <a:t>國際組織</a:t>
            </a:r>
            <a:endParaRPr lang="en-US" altLang="zh-TW" dirty="0" smtClean="0"/>
          </a:p>
          <a:p>
            <a:pPr marL="457200" indent="-457200">
              <a:buFont typeface="+mj-lt"/>
              <a:buAutoNum type="arabicPeriod"/>
            </a:pPr>
            <a:r>
              <a:rPr lang="zh-TW" altLang="en-US" dirty="0" smtClean="0"/>
              <a:t>美</a:t>
            </a:r>
            <a:r>
              <a:rPr lang="zh-TW" altLang="en-US" dirty="0"/>
              <a:t>中台</a:t>
            </a:r>
            <a:r>
              <a:rPr lang="zh-TW" altLang="en-US" dirty="0" smtClean="0"/>
              <a:t>關係</a:t>
            </a:r>
            <a:endParaRPr lang="zh-TW" altLang="en-US" b="1" dirty="0"/>
          </a:p>
          <a:p>
            <a:endParaRPr lang="zh-TW" altLang="en-US" dirty="0"/>
          </a:p>
        </p:txBody>
      </p:sp>
      <p:sp>
        <p:nvSpPr>
          <p:cNvPr id="3" name="標題 2"/>
          <p:cNvSpPr>
            <a:spLocks noGrp="1"/>
          </p:cNvSpPr>
          <p:nvPr>
            <p:ph type="title"/>
          </p:nvPr>
        </p:nvSpPr>
        <p:spPr/>
        <p:txBody>
          <a:bodyPr/>
          <a:lstStyle/>
          <a:p>
            <a:r>
              <a:rPr lang="zh-TW" altLang="en-US" dirty="0"/>
              <a:t>當代</a:t>
            </a:r>
            <a:r>
              <a:rPr lang="zh-TW" altLang="en-US" dirty="0" smtClean="0"/>
              <a:t>社會</a:t>
            </a:r>
            <a:r>
              <a:rPr lang="en-US" altLang="zh-TW" dirty="0" smtClean="0"/>
              <a:t>2</a:t>
            </a:r>
            <a:endParaRPr lang="zh-TW" altLang="en-US" dirty="0"/>
          </a:p>
        </p:txBody>
      </p:sp>
    </p:spTree>
    <p:extLst>
      <p:ext uri="{BB962C8B-B14F-4D97-AF65-F5344CB8AC3E}">
        <p14:creationId xmlns:p14="http://schemas.microsoft.com/office/powerpoint/2010/main" val="868794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727123" y="836713"/>
            <a:ext cx="8689358" cy="2304257"/>
          </a:xfrm>
        </p:spPr>
        <p:txBody>
          <a:bodyPr/>
          <a:lstStyle/>
          <a:p>
            <a:pPr marL="0" indent="0">
              <a:buNone/>
            </a:pPr>
            <a:r>
              <a:rPr lang="zh-TW" altLang="en-US" sz="2800" b="1" dirty="0"/>
              <a:t>修課同學選定國家並進行介紹：</a:t>
            </a:r>
            <a:endParaRPr lang="en-US" altLang="zh-TW" sz="2800" b="1" dirty="0"/>
          </a:p>
          <a:p>
            <a:pPr marL="0" indent="0">
              <a:buNone/>
            </a:pPr>
            <a:r>
              <a:rPr lang="zh-TW" altLang="en-US" sz="2800" b="1" dirty="0">
                <a:solidFill>
                  <a:schemeClr val="accent5">
                    <a:lumMod val="50000"/>
                  </a:schemeClr>
                </a:solidFill>
              </a:rPr>
              <a:t>丁志仁：中華民國</a:t>
            </a:r>
            <a:r>
              <a:rPr lang="en-US" altLang="zh-TW" sz="2800" b="1" dirty="0">
                <a:solidFill>
                  <a:schemeClr val="accent5">
                    <a:lumMod val="50000"/>
                  </a:schemeClr>
                </a:solidFill>
              </a:rPr>
              <a:t>	</a:t>
            </a:r>
            <a:r>
              <a:rPr lang="zh-TW" altLang="en-US" sz="2800" b="1" dirty="0">
                <a:solidFill>
                  <a:schemeClr val="accent5">
                    <a:lumMod val="50000"/>
                  </a:schemeClr>
                </a:solidFill>
              </a:rPr>
              <a:t>                     王秀雲：東南亞十國</a:t>
            </a:r>
            <a:endParaRPr lang="en-US" altLang="zh-TW" sz="2800" dirty="0">
              <a:solidFill>
                <a:schemeClr val="accent5">
                  <a:lumMod val="50000"/>
                </a:schemeClr>
              </a:solidFill>
            </a:endParaRPr>
          </a:p>
          <a:p>
            <a:pPr marL="0" indent="0">
              <a:buNone/>
            </a:pPr>
            <a:r>
              <a:rPr lang="zh-TW" altLang="en-US" sz="2800" b="1" dirty="0">
                <a:solidFill>
                  <a:schemeClr val="accent5">
                    <a:lumMod val="50000"/>
                  </a:schemeClr>
                </a:solidFill>
              </a:rPr>
              <a:t>丁禾：中華人民共和國</a:t>
            </a:r>
            <a:r>
              <a:rPr lang="en-US" altLang="zh-TW" sz="2800" b="1" dirty="0">
                <a:solidFill>
                  <a:schemeClr val="accent5">
                    <a:lumMod val="50000"/>
                  </a:schemeClr>
                </a:solidFill>
              </a:rPr>
              <a:t>		</a:t>
            </a:r>
            <a:r>
              <a:rPr lang="zh-TW" altLang="en-US" sz="2800" b="1" dirty="0">
                <a:solidFill>
                  <a:schemeClr val="accent5">
                    <a:lumMod val="50000"/>
                  </a:schemeClr>
                </a:solidFill>
              </a:rPr>
              <a:t>         柯智懷：日本</a:t>
            </a:r>
            <a:endParaRPr lang="en-US" altLang="zh-TW" sz="2800" b="1" dirty="0">
              <a:solidFill>
                <a:schemeClr val="accent5">
                  <a:lumMod val="50000"/>
                </a:schemeClr>
              </a:solidFill>
            </a:endParaRPr>
          </a:p>
        </p:txBody>
      </p:sp>
      <p:sp>
        <p:nvSpPr>
          <p:cNvPr id="3" name="標題 2"/>
          <p:cNvSpPr>
            <a:spLocks noGrp="1"/>
          </p:cNvSpPr>
          <p:nvPr>
            <p:ph type="title"/>
          </p:nvPr>
        </p:nvSpPr>
        <p:spPr>
          <a:xfrm>
            <a:off x="1981200" y="-15498"/>
            <a:ext cx="8229600" cy="1068234"/>
          </a:xfrm>
        </p:spPr>
        <p:txBody>
          <a:bodyPr/>
          <a:lstStyle/>
          <a:p>
            <a:r>
              <a:rPr lang="zh-TW" altLang="en-US" dirty="0" smtClean="0"/>
              <a:t>當代社會</a:t>
            </a:r>
            <a:r>
              <a:rPr lang="en-US" altLang="zh-TW" dirty="0" smtClean="0"/>
              <a:t>3</a:t>
            </a:r>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726" y="2810786"/>
            <a:ext cx="7652548" cy="4047214"/>
          </a:xfrm>
          <a:prstGeom prst="rect">
            <a:avLst/>
          </a:prstGeom>
        </p:spPr>
      </p:pic>
    </p:spTree>
    <p:extLst>
      <p:ext uri="{BB962C8B-B14F-4D97-AF65-F5344CB8AC3E}">
        <p14:creationId xmlns:p14="http://schemas.microsoft.com/office/powerpoint/2010/main" val="38389426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2396068" y="1412777"/>
            <a:ext cx="7408333" cy="4713387"/>
          </a:xfrm>
        </p:spPr>
        <p:txBody>
          <a:bodyPr/>
          <a:lstStyle/>
          <a:p>
            <a:r>
              <a:rPr lang="zh-TW" altLang="en-US" dirty="0"/>
              <a:t>物聯網</a:t>
            </a:r>
            <a:r>
              <a:rPr lang="zh-TW" altLang="en-US" dirty="0" smtClean="0"/>
              <a:t>革命</a:t>
            </a:r>
            <a:r>
              <a:rPr lang="zh-TW" altLang="en-US" dirty="0"/>
              <a:t>導讀：探討在這個逐漸自動化的世界中，一切的邊際成本降為零的時候，人類該如何在此巨變中構築出一個新的社會架構。 </a:t>
            </a:r>
          </a:p>
        </p:txBody>
      </p:sp>
      <p:sp>
        <p:nvSpPr>
          <p:cNvPr id="3" name="標題 2"/>
          <p:cNvSpPr>
            <a:spLocks noGrp="1"/>
          </p:cNvSpPr>
          <p:nvPr>
            <p:ph type="title"/>
          </p:nvPr>
        </p:nvSpPr>
        <p:spPr/>
        <p:txBody>
          <a:bodyPr/>
          <a:lstStyle/>
          <a:p>
            <a:r>
              <a:rPr lang="zh-TW" altLang="en-US" dirty="0"/>
              <a:t>當代</a:t>
            </a:r>
            <a:r>
              <a:rPr lang="zh-TW" altLang="en-US" dirty="0" smtClean="0"/>
              <a:t>社會</a:t>
            </a:r>
            <a:r>
              <a:rPr lang="en-US" altLang="zh-TW" dirty="0" smtClean="0"/>
              <a:t>4</a:t>
            </a:r>
            <a:endParaRPr lang="zh-TW" altLang="en-US" dirty="0"/>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8088" y="2556981"/>
            <a:ext cx="2235286" cy="3926854"/>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672" y="2556981"/>
            <a:ext cx="2235286" cy="3926854"/>
          </a:xfrm>
          <a:prstGeom prst="rect">
            <a:avLst/>
          </a:prstGeom>
        </p:spPr>
      </p:pic>
    </p:spTree>
    <p:extLst>
      <p:ext uri="{BB962C8B-B14F-4D97-AF65-F5344CB8AC3E}">
        <p14:creationId xmlns:p14="http://schemas.microsoft.com/office/powerpoint/2010/main" val="18318004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戶外運動組</a:t>
            </a:r>
            <a:endParaRPr lang="zh-TW" altLang="en-US" dirty="0"/>
          </a:p>
        </p:txBody>
      </p:sp>
    </p:spTree>
    <p:extLst>
      <p:ext uri="{BB962C8B-B14F-4D97-AF65-F5344CB8AC3E}">
        <p14:creationId xmlns:p14="http://schemas.microsoft.com/office/powerpoint/2010/main" val="20214356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zh-TW" altLang="en-US" dirty="0" smtClean="0"/>
              <a:t>射箭社</a:t>
            </a:r>
            <a:endParaRPr lang="zh-TW" altLang="en-US" dirty="0"/>
          </a:p>
        </p:txBody>
      </p:sp>
      <p:sp>
        <p:nvSpPr>
          <p:cNvPr id="5" name="副標題 4"/>
          <p:cNvSpPr>
            <a:spLocks noGrp="1"/>
          </p:cNvSpPr>
          <p:nvPr>
            <p:ph type="subTitle" idx="1"/>
          </p:nvPr>
        </p:nvSpPr>
        <p:spPr/>
        <p:txBody>
          <a:bodyPr/>
          <a:lstStyle/>
          <a:p>
            <a:r>
              <a:rPr lang="zh-TW" altLang="en-US" dirty="0" smtClean="0"/>
              <a:t>主講人：吳文瀚</a:t>
            </a:r>
            <a:endParaRPr lang="zh-TW" altLang="en-US" dirty="0"/>
          </a:p>
        </p:txBody>
      </p:sp>
    </p:spTree>
    <p:extLst>
      <p:ext uri="{BB962C8B-B14F-4D97-AF65-F5344CB8AC3E}">
        <p14:creationId xmlns:p14="http://schemas.microsoft.com/office/powerpoint/2010/main" val="24590921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p:txBody>
          <a:bodyPr/>
          <a:lstStyle/>
          <a:p>
            <a:pPr>
              <a:buNone/>
            </a:pPr>
            <a:r>
              <a:rPr lang="zh-TW" altLang="en-US" dirty="0" smtClean="0"/>
              <a:t>主要是用傳統弓</a:t>
            </a:r>
            <a:endParaRPr lang="en-US" altLang="zh-TW" dirty="0" smtClean="0"/>
          </a:p>
          <a:p>
            <a:pPr lvl="1"/>
            <a:r>
              <a:rPr lang="zh-TW" altLang="en-US" dirty="0" smtClean="0"/>
              <a:t>我們使用的是漢弓，訓練</a:t>
            </a:r>
            <a:r>
              <a:rPr lang="en-US" altLang="zh-TW" dirty="0" smtClean="0"/>
              <a:t>8</a:t>
            </a:r>
            <a:r>
              <a:rPr lang="zh-TW" altLang="en-US" dirty="0" smtClean="0"/>
              <a:t>公尺到</a:t>
            </a:r>
            <a:r>
              <a:rPr lang="en-US" altLang="zh-TW" dirty="0" smtClean="0"/>
              <a:t>20</a:t>
            </a:r>
            <a:r>
              <a:rPr lang="zh-TW" altLang="en-US" dirty="0" smtClean="0"/>
              <a:t>公尺的射擊。</a:t>
            </a:r>
            <a:endParaRPr lang="en-US" altLang="zh-TW" dirty="0" smtClean="0"/>
          </a:p>
          <a:p>
            <a:pPr>
              <a:buNone/>
            </a:pPr>
            <a:r>
              <a:rPr lang="zh-TW" altLang="en-US" dirty="0" smtClean="0"/>
              <a:t>目標</a:t>
            </a:r>
            <a:endParaRPr lang="en-US" altLang="zh-TW" dirty="0" smtClean="0"/>
          </a:p>
          <a:p>
            <a:pPr lvl="1"/>
            <a:r>
              <a:rPr lang="zh-TW" altLang="en-US" dirty="0" smtClean="0"/>
              <a:t>可以參加台灣射箭聯盟射手檢定的能力</a:t>
            </a:r>
          </a:p>
          <a:p>
            <a:endParaRPr lang="zh-TW" altLang="en-US" dirty="0" smtClean="0"/>
          </a:p>
          <a:p>
            <a:endParaRPr lang="zh-TW" altLang="en-US" dirty="0"/>
          </a:p>
        </p:txBody>
      </p:sp>
      <p:sp>
        <p:nvSpPr>
          <p:cNvPr id="3" name="標題 2"/>
          <p:cNvSpPr>
            <a:spLocks noGrp="1"/>
          </p:cNvSpPr>
          <p:nvPr>
            <p:ph type="title"/>
          </p:nvPr>
        </p:nvSpPr>
        <p:spPr/>
        <p:txBody>
          <a:bodyPr/>
          <a:lstStyle/>
          <a:p>
            <a:r>
              <a:rPr lang="zh-TW" altLang="en-US" dirty="0" smtClean="0"/>
              <a:t>簡介</a:t>
            </a:r>
            <a:endParaRPr lang="zh-TW" altLang="en-US" dirty="0"/>
          </a:p>
        </p:txBody>
      </p:sp>
      <p:pic>
        <p:nvPicPr>
          <p:cNvPr id="8" name="Picture 2" descr="C:\Users\oceanwu\Desktop\15823638_1810835855608949_292300821014967615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8009" y="4365104"/>
            <a:ext cx="3695701"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C:\Users\oceanwu\Desktop\14500197_1660194100673126_1568902719227630678_o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2345" y="4424109"/>
            <a:ext cx="2952328" cy="22142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6878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pPr lvl="1"/>
            <a:r>
              <a:rPr lang="zh-TW" altLang="en-US" dirty="0" smtClean="0"/>
              <a:t>認識傳統射箭</a:t>
            </a:r>
          </a:p>
          <a:p>
            <a:pPr lvl="1"/>
            <a:r>
              <a:rPr lang="zh-TW" altLang="en-US" dirty="0" smtClean="0"/>
              <a:t>長指射法</a:t>
            </a:r>
            <a:r>
              <a:rPr lang="en-US" altLang="zh-TW" dirty="0" smtClean="0"/>
              <a:t>(</a:t>
            </a:r>
            <a:r>
              <a:rPr lang="zh-TW" altLang="en-US" dirty="0" smtClean="0"/>
              <a:t>從握弓到環境控制</a:t>
            </a:r>
            <a:r>
              <a:rPr lang="en-US" altLang="zh-TW" dirty="0" smtClean="0"/>
              <a:t>)</a:t>
            </a:r>
          </a:p>
          <a:p>
            <a:pPr lvl="1"/>
            <a:r>
              <a:rPr lang="zh-TW" altLang="en-US" dirty="0" smtClean="0"/>
              <a:t>長指射法綜合練習</a:t>
            </a:r>
          </a:p>
          <a:p>
            <a:pPr lvl="1"/>
            <a:r>
              <a:rPr lang="zh-TW" altLang="en-US" dirty="0" smtClean="0"/>
              <a:t>射手檢定練習</a:t>
            </a:r>
          </a:p>
          <a:p>
            <a:endParaRPr lang="zh-TW" altLang="en-US" dirty="0"/>
          </a:p>
        </p:txBody>
      </p:sp>
      <p:sp>
        <p:nvSpPr>
          <p:cNvPr id="3" name="標題 2"/>
          <p:cNvSpPr>
            <a:spLocks noGrp="1"/>
          </p:cNvSpPr>
          <p:nvPr>
            <p:ph type="title"/>
          </p:nvPr>
        </p:nvSpPr>
        <p:spPr/>
        <p:txBody>
          <a:bodyPr/>
          <a:lstStyle/>
          <a:p>
            <a:r>
              <a:rPr lang="zh-TW" altLang="en-US" dirty="0" smtClean="0"/>
              <a:t>課程內容</a:t>
            </a:r>
            <a:endParaRPr lang="zh-TW" altLang="en-US" dirty="0"/>
          </a:p>
        </p:txBody>
      </p:sp>
      <p:pic>
        <p:nvPicPr>
          <p:cNvPr id="5" name="Picture 4" descr="C:\Users\oceanwu\Desktop\14711161_1668993669793169_7435611378605011295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3810" y="3653854"/>
            <a:ext cx="3828654" cy="28714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C:\Users\oceanwu\Desktop\14853254_1697917460234123_2201912784047846806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6873" y="4390704"/>
            <a:ext cx="2952328" cy="22142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2396115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zh-TW" altLang="en-US" dirty="0" smtClean="0"/>
              <a:t>街舞社</a:t>
            </a:r>
            <a:endParaRPr lang="zh-TW" altLang="en-US" dirty="0"/>
          </a:p>
        </p:txBody>
      </p:sp>
      <p:sp>
        <p:nvSpPr>
          <p:cNvPr id="5" name="副標題 4"/>
          <p:cNvSpPr>
            <a:spLocks noGrp="1"/>
          </p:cNvSpPr>
          <p:nvPr>
            <p:ph type="subTitle" idx="1"/>
          </p:nvPr>
        </p:nvSpPr>
        <p:spPr/>
        <p:txBody>
          <a:bodyPr/>
          <a:lstStyle/>
          <a:p>
            <a:r>
              <a:rPr lang="zh-TW" altLang="en-US" dirty="0" smtClean="0"/>
              <a:t>主講人：張胤閎</a:t>
            </a:r>
          </a:p>
        </p:txBody>
      </p:sp>
    </p:spTree>
    <p:extLst>
      <p:ext uri="{BB962C8B-B14F-4D97-AF65-F5344CB8AC3E}">
        <p14:creationId xmlns:p14="http://schemas.microsoft.com/office/powerpoint/2010/main" val="12218171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pPr>
              <a:buNone/>
            </a:pPr>
            <a:r>
              <a:rPr lang="zh-TW" altLang="en-US" dirty="0" smtClean="0"/>
              <a:t>開課人數：</a:t>
            </a:r>
            <a:r>
              <a:rPr lang="en-US" altLang="zh-TW" smtClean="0"/>
              <a:t>8</a:t>
            </a:r>
            <a:r>
              <a:rPr lang="zh-TW" altLang="en-US" smtClean="0"/>
              <a:t>人 </a:t>
            </a:r>
            <a:endParaRPr lang="en-US" altLang="zh-TW" dirty="0" smtClean="0"/>
          </a:p>
          <a:p>
            <a:pPr>
              <a:buNone/>
            </a:pPr>
            <a:r>
              <a:rPr lang="zh-TW" altLang="en-US" dirty="0" smtClean="0"/>
              <a:t>上課地點：捷運板</a:t>
            </a:r>
            <a:r>
              <a:rPr lang="zh-TW" altLang="en-US" dirty="0"/>
              <a:t>橋</a:t>
            </a:r>
            <a:r>
              <a:rPr lang="zh-TW" altLang="en-US" dirty="0" smtClean="0"/>
              <a:t>站</a:t>
            </a:r>
            <a:endParaRPr lang="en-US" altLang="zh-TW" dirty="0" smtClean="0"/>
          </a:p>
          <a:p>
            <a:pPr>
              <a:buNone/>
            </a:pPr>
            <a:r>
              <a:rPr lang="zh-TW" altLang="en-US" dirty="0" smtClean="0"/>
              <a:t>課程目標</a:t>
            </a:r>
            <a:endParaRPr lang="en-US" altLang="zh-TW" dirty="0" smtClean="0"/>
          </a:p>
          <a:p>
            <a:pPr lvl="1"/>
            <a:r>
              <a:rPr lang="zh-TW" altLang="en-US" dirty="0" smtClean="0"/>
              <a:t>前十週基本動作</a:t>
            </a:r>
            <a:endParaRPr lang="en-US" altLang="zh-TW" dirty="0" smtClean="0"/>
          </a:p>
          <a:p>
            <a:pPr lvl="1"/>
            <a:r>
              <a:rPr lang="zh-TW" altLang="en-US" dirty="0" smtClean="0"/>
              <a:t>後十週進階動作</a:t>
            </a:r>
            <a:r>
              <a:rPr lang="en-US" altLang="zh-TW" dirty="0" smtClean="0"/>
              <a:t>+</a:t>
            </a:r>
            <a:r>
              <a:rPr lang="zh-TW" altLang="en-US" dirty="0" smtClean="0"/>
              <a:t>排舞 </a:t>
            </a:r>
            <a:endParaRPr lang="en-US" altLang="zh-TW" dirty="0" smtClean="0"/>
          </a:p>
          <a:p>
            <a:pPr>
              <a:buNone/>
            </a:pPr>
            <a:r>
              <a:rPr lang="zh-TW" altLang="en-US" dirty="0" smtClean="0"/>
              <a:t>演出</a:t>
            </a:r>
            <a:endParaRPr lang="en-US" altLang="zh-TW" dirty="0" smtClean="0"/>
          </a:p>
          <a:p>
            <a:pPr lvl="1"/>
            <a:r>
              <a:rPr lang="zh-TW" altLang="en-US" dirty="0" smtClean="0"/>
              <a:t>期末成果發表</a:t>
            </a:r>
            <a:endParaRPr lang="en-US" altLang="zh-TW" dirty="0" smtClean="0"/>
          </a:p>
          <a:p>
            <a:endParaRPr lang="zh-TW" altLang="en-US" dirty="0"/>
          </a:p>
        </p:txBody>
      </p:sp>
      <p:sp>
        <p:nvSpPr>
          <p:cNvPr id="3" name="標題 2"/>
          <p:cNvSpPr>
            <a:spLocks noGrp="1"/>
          </p:cNvSpPr>
          <p:nvPr>
            <p:ph type="title"/>
          </p:nvPr>
        </p:nvSpPr>
        <p:spPr/>
        <p:txBody>
          <a:bodyPr/>
          <a:lstStyle/>
          <a:p>
            <a:r>
              <a:rPr lang="zh-TW" altLang="en-US" dirty="0" smtClean="0"/>
              <a:t>簡介</a:t>
            </a:r>
            <a:endParaRPr lang="zh-TW" altLang="en-US" dirty="0"/>
          </a:p>
        </p:txBody>
      </p:sp>
      <p:pic>
        <p:nvPicPr>
          <p:cNvPr id="6" name="Picture 2" descr="https://scontent-tpe1-1.xx.fbcdn.net/v/t34.0-12/15310526_1039481126179355_262470365_n.jpg?oh=ff6ed527b967bc2eb78dcd3dfb4dbb96&amp;oe=58AED35F"/>
          <p:cNvPicPr>
            <a:picLocks noChangeAspect="1" noChangeArrowheads="1"/>
          </p:cNvPicPr>
          <p:nvPr/>
        </p:nvPicPr>
        <p:blipFill>
          <a:blip r:embed="rId2" cstate="print"/>
          <a:srcRect/>
          <a:stretch>
            <a:fillRect/>
          </a:stretch>
        </p:blipFill>
        <p:spPr bwMode="auto">
          <a:xfrm>
            <a:off x="6168009" y="2852936"/>
            <a:ext cx="4128459" cy="3096344"/>
          </a:xfrm>
          <a:prstGeom prst="rect">
            <a:avLst/>
          </a:prstGeom>
          <a:ln>
            <a:noFill/>
          </a:ln>
          <a:effectLst>
            <a:softEdge rad="112500"/>
          </a:effectLst>
        </p:spPr>
      </p:pic>
    </p:spTree>
    <p:extLst>
      <p:ext uri="{BB962C8B-B14F-4D97-AF65-F5344CB8AC3E}">
        <p14:creationId xmlns:p14="http://schemas.microsoft.com/office/powerpoint/2010/main" val="3320365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DSC_0134.JPG"/>
          <p:cNvPicPr>
            <a:picLocks noChangeAspect="1"/>
          </p:cNvPicPr>
          <p:nvPr/>
        </p:nvPicPr>
        <p:blipFill>
          <a:blip r:embed="rId2" cstate="print"/>
          <a:srcRect l="5683" t="8768" r="6773"/>
          <a:stretch>
            <a:fillRect/>
          </a:stretch>
        </p:blipFill>
        <p:spPr>
          <a:xfrm rot="486468">
            <a:off x="5705982" y="323616"/>
            <a:ext cx="4788024" cy="2806707"/>
          </a:xfrm>
          <a:prstGeom prst="rect">
            <a:avLst/>
          </a:prstGeom>
        </p:spPr>
      </p:pic>
      <p:pic>
        <p:nvPicPr>
          <p:cNvPr id="7" name="圖片 6" descr="IMG_1567.JPG"/>
          <p:cNvPicPr>
            <a:picLocks noChangeAspect="1"/>
          </p:cNvPicPr>
          <p:nvPr/>
        </p:nvPicPr>
        <p:blipFill>
          <a:blip r:embed="rId3" cstate="print"/>
          <a:stretch>
            <a:fillRect/>
          </a:stretch>
        </p:blipFill>
        <p:spPr>
          <a:xfrm rot="20967251">
            <a:off x="1760869" y="647669"/>
            <a:ext cx="4506516" cy="3004344"/>
          </a:xfrm>
          <a:prstGeom prst="rect">
            <a:avLst/>
          </a:prstGeom>
          <a:ln>
            <a:noFill/>
          </a:ln>
          <a:effectLst/>
        </p:spPr>
      </p:pic>
      <p:pic>
        <p:nvPicPr>
          <p:cNvPr id="4" name="內容版面配置區 3" descr="DSC_01751.jpg"/>
          <p:cNvPicPr>
            <a:picLocks noGrp="1" noChangeAspect="1"/>
          </p:cNvPicPr>
          <p:nvPr>
            <p:ph idx="1"/>
          </p:nvPr>
        </p:nvPicPr>
        <p:blipFill>
          <a:blip r:embed="rId4" cstate="print"/>
          <a:stretch>
            <a:fillRect/>
          </a:stretch>
        </p:blipFill>
        <p:spPr>
          <a:xfrm rot="235926">
            <a:off x="1617980" y="3819545"/>
            <a:ext cx="4385433" cy="2891494"/>
          </a:xfrm>
        </p:spPr>
      </p:pic>
      <p:pic>
        <p:nvPicPr>
          <p:cNvPr id="5" name="圖片 4" descr="IMG_1658.JPG"/>
          <p:cNvPicPr>
            <a:picLocks noChangeAspect="1"/>
          </p:cNvPicPr>
          <p:nvPr/>
        </p:nvPicPr>
        <p:blipFill>
          <a:blip r:embed="rId5" cstate="print"/>
          <a:stretch>
            <a:fillRect/>
          </a:stretch>
        </p:blipFill>
        <p:spPr>
          <a:xfrm rot="21194178">
            <a:off x="5932422" y="3551373"/>
            <a:ext cx="4572000" cy="3048000"/>
          </a:xfrm>
          <a:prstGeom prst="rect">
            <a:avLst/>
          </a:prstGeom>
        </p:spPr>
      </p:pic>
    </p:spTree>
    <p:extLst>
      <p:ext uri="{BB962C8B-B14F-4D97-AF65-F5344CB8AC3E}">
        <p14:creationId xmlns:p14="http://schemas.microsoft.com/office/powerpoint/2010/main" val="28955680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content-tpe1-1.xx.fbcdn.net/v/t34.0-12/15570933_1050212158439585_1874687755_n.jpg?oh=45114b8b68af8bda448314e1f7f57c01&amp;oe=58AFF958"/>
          <p:cNvPicPr>
            <a:picLocks noChangeAspect="1" noChangeArrowheads="1"/>
          </p:cNvPicPr>
          <p:nvPr/>
        </p:nvPicPr>
        <p:blipFill>
          <a:blip r:embed="rId2" cstate="print"/>
          <a:srcRect/>
          <a:stretch>
            <a:fillRect/>
          </a:stretch>
        </p:blipFill>
        <p:spPr bwMode="auto">
          <a:xfrm>
            <a:off x="7284640" y="4320480"/>
            <a:ext cx="3419872" cy="2564904"/>
          </a:xfrm>
          <a:prstGeom prst="ellipse">
            <a:avLst/>
          </a:prstGeom>
          <a:ln>
            <a:noFill/>
          </a:ln>
          <a:effectLst>
            <a:softEdge rad="112500"/>
          </a:effectLst>
        </p:spPr>
      </p:pic>
      <p:sp>
        <p:nvSpPr>
          <p:cNvPr id="2" name="內容版面配置區 1"/>
          <p:cNvSpPr>
            <a:spLocks noGrp="1"/>
          </p:cNvSpPr>
          <p:nvPr>
            <p:ph idx="1"/>
          </p:nvPr>
        </p:nvSpPr>
        <p:spPr>
          <a:xfrm>
            <a:off x="2135561" y="2675467"/>
            <a:ext cx="7668840" cy="3450696"/>
          </a:xfrm>
        </p:spPr>
        <p:txBody>
          <a:bodyPr>
            <a:normAutofit/>
          </a:bodyPr>
          <a:lstStyle/>
          <a:p>
            <a:pPr>
              <a:buNone/>
            </a:pPr>
            <a:r>
              <a:rPr lang="zh-TW" altLang="en-US" dirty="0" smtClean="0"/>
              <a:t>課程內容</a:t>
            </a:r>
            <a:endParaRPr lang="en-US" altLang="zh-TW" dirty="0" smtClean="0"/>
          </a:p>
          <a:p>
            <a:pPr lvl="1"/>
            <a:r>
              <a:rPr lang="en-US" altLang="zh-TW" dirty="0" smtClean="0"/>
              <a:t>Hip hop</a:t>
            </a:r>
            <a:r>
              <a:rPr lang="zh-TW" altLang="en-US" dirty="0" smtClean="0"/>
              <a:t>的文化演進</a:t>
            </a:r>
          </a:p>
          <a:p>
            <a:pPr lvl="1"/>
            <a:r>
              <a:rPr lang="en-US" altLang="zh-TW" dirty="0" smtClean="0"/>
              <a:t>90</a:t>
            </a:r>
            <a:r>
              <a:rPr lang="zh-TW" altLang="en-US" dirty="0" smtClean="0"/>
              <a:t>年代的流行律動</a:t>
            </a:r>
          </a:p>
          <a:p>
            <a:pPr lvl="1"/>
            <a:r>
              <a:rPr lang="en-US" altLang="zh-TW" dirty="0" smtClean="0"/>
              <a:t>2000</a:t>
            </a:r>
            <a:r>
              <a:rPr lang="zh-TW" altLang="en-US" dirty="0" smtClean="0"/>
              <a:t>年代的流行律動</a:t>
            </a:r>
          </a:p>
          <a:p>
            <a:pPr lvl="1"/>
            <a:r>
              <a:rPr lang="zh-TW" altLang="en-US" dirty="0" smtClean="0"/>
              <a:t>現在流行的律動</a:t>
            </a:r>
          </a:p>
          <a:p>
            <a:pPr lvl="1"/>
            <a:r>
              <a:rPr lang="en-US" altLang="zh-TW" dirty="0" smtClean="0"/>
              <a:t>90~</a:t>
            </a:r>
            <a:r>
              <a:rPr lang="zh-TW" altLang="en-US" dirty="0" smtClean="0"/>
              <a:t>現今的律動綜合練習</a:t>
            </a:r>
            <a:endParaRPr lang="zh-TW" altLang="en-US" dirty="0"/>
          </a:p>
        </p:txBody>
      </p:sp>
      <p:sp>
        <p:nvSpPr>
          <p:cNvPr id="3" name="標題 2"/>
          <p:cNvSpPr>
            <a:spLocks noGrp="1"/>
          </p:cNvSpPr>
          <p:nvPr>
            <p:ph type="title"/>
          </p:nvPr>
        </p:nvSpPr>
        <p:spPr/>
        <p:txBody>
          <a:bodyPr/>
          <a:lstStyle/>
          <a:p>
            <a:r>
              <a:rPr lang="zh-TW" altLang="en-US" dirty="0" smtClean="0"/>
              <a:t>課程內容</a:t>
            </a:r>
            <a:endParaRPr lang="zh-TW" altLang="en-US" dirty="0"/>
          </a:p>
        </p:txBody>
      </p:sp>
      <p:pic>
        <p:nvPicPr>
          <p:cNvPr id="5" name="Picture 4" descr="https://scontent-tpe1-1.xx.fbcdn.net/v/t34.0-12/15554674_1050211651772969_185419616_n.jpg?oh=dba4c2339e5efd61f623c26da15c5962&amp;oe=58AEF47A"/>
          <p:cNvPicPr>
            <a:picLocks noChangeAspect="1" noChangeArrowheads="1"/>
          </p:cNvPicPr>
          <p:nvPr/>
        </p:nvPicPr>
        <p:blipFill>
          <a:blip r:embed="rId3" cstate="print"/>
          <a:srcRect/>
          <a:stretch>
            <a:fillRect/>
          </a:stretch>
        </p:blipFill>
        <p:spPr bwMode="auto">
          <a:xfrm>
            <a:off x="5735960" y="2438890"/>
            <a:ext cx="3528392" cy="2646294"/>
          </a:xfrm>
          <a:prstGeom prst="rect">
            <a:avLst/>
          </a:prstGeom>
          <a:ln>
            <a:noFill/>
          </a:ln>
          <a:effectLst>
            <a:softEdge rad="112500"/>
          </a:effectLst>
        </p:spPr>
      </p:pic>
    </p:spTree>
    <p:extLst>
      <p:ext uri="{BB962C8B-B14F-4D97-AF65-F5344CB8AC3E}">
        <p14:creationId xmlns:p14="http://schemas.microsoft.com/office/powerpoint/2010/main" val="27113683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zh-TW" altLang="en-US" dirty="0" smtClean="0"/>
              <a:t>籃球社</a:t>
            </a:r>
            <a:endParaRPr lang="zh-TW" altLang="en-US" dirty="0"/>
          </a:p>
        </p:txBody>
      </p:sp>
      <p:sp>
        <p:nvSpPr>
          <p:cNvPr id="5" name="副標題 4"/>
          <p:cNvSpPr>
            <a:spLocks noGrp="1"/>
          </p:cNvSpPr>
          <p:nvPr>
            <p:ph type="subTitle" idx="1"/>
          </p:nvPr>
        </p:nvSpPr>
        <p:spPr/>
        <p:txBody>
          <a:bodyPr/>
          <a:lstStyle/>
          <a:p>
            <a:r>
              <a:rPr lang="zh-TW" altLang="en-US" dirty="0" smtClean="0"/>
              <a:t>主講人：施棋澧</a:t>
            </a:r>
          </a:p>
        </p:txBody>
      </p:sp>
    </p:spTree>
    <p:extLst>
      <p:ext uri="{BB962C8B-B14F-4D97-AF65-F5344CB8AC3E}">
        <p14:creationId xmlns:p14="http://schemas.microsoft.com/office/powerpoint/2010/main" val="30402476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簡介</a:t>
            </a:r>
            <a:endParaRPr lang="zh-TW" altLang="en-US" dirty="0"/>
          </a:p>
        </p:txBody>
      </p:sp>
      <p:sp>
        <p:nvSpPr>
          <p:cNvPr id="5" name="內容版面配置區 4"/>
          <p:cNvSpPr>
            <a:spLocks noGrp="1"/>
          </p:cNvSpPr>
          <p:nvPr>
            <p:ph sz="quarter" idx="13"/>
          </p:nvPr>
        </p:nvSpPr>
        <p:spPr/>
        <p:txBody>
          <a:bodyPr>
            <a:normAutofit/>
          </a:bodyPr>
          <a:lstStyle/>
          <a:p>
            <a:pPr>
              <a:buNone/>
            </a:pPr>
            <a:r>
              <a:rPr lang="zh-TW" altLang="en-US" dirty="0" smtClean="0"/>
              <a:t>開課人數：</a:t>
            </a:r>
            <a:r>
              <a:rPr lang="en-US" altLang="zh-TW" dirty="0" smtClean="0"/>
              <a:t>7</a:t>
            </a:r>
            <a:r>
              <a:rPr lang="zh-TW" altLang="en-US" dirty="0" smtClean="0"/>
              <a:t>人 </a:t>
            </a:r>
            <a:endParaRPr lang="en-US" altLang="zh-TW" dirty="0" smtClean="0"/>
          </a:p>
          <a:p>
            <a:pPr>
              <a:buNone/>
            </a:pPr>
            <a:r>
              <a:rPr lang="zh-TW" altLang="en-US" dirty="0" smtClean="0"/>
              <a:t>上課地點：新埔國中 </a:t>
            </a:r>
            <a:endParaRPr lang="en-US" altLang="zh-TW" dirty="0" smtClean="0"/>
          </a:p>
          <a:p>
            <a:pPr>
              <a:buNone/>
            </a:pPr>
            <a:r>
              <a:rPr lang="zh-TW" altLang="en-US" dirty="0" smtClean="0"/>
              <a:t>課程目標</a:t>
            </a:r>
            <a:endParaRPr lang="en-US" altLang="zh-TW" dirty="0" smtClean="0"/>
          </a:p>
          <a:p>
            <a:pPr lvl="1"/>
            <a:r>
              <a:rPr lang="zh-TW" altLang="en-US" dirty="0" smtClean="0"/>
              <a:t>養成多運動的習慣</a:t>
            </a:r>
          </a:p>
          <a:p>
            <a:pPr lvl="1"/>
            <a:r>
              <a:rPr lang="zh-TW" altLang="en-US" dirty="0" smtClean="0"/>
              <a:t>鍛鍊體力</a:t>
            </a:r>
          </a:p>
          <a:p>
            <a:pPr lvl="1"/>
            <a:r>
              <a:rPr lang="zh-TW" altLang="en-US" dirty="0" smtClean="0"/>
              <a:t>養成好品德</a:t>
            </a:r>
            <a:endParaRPr lang="en-US" altLang="zh-TW" dirty="0" smtClean="0"/>
          </a:p>
        </p:txBody>
      </p:sp>
      <p:sp>
        <p:nvSpPr>
          <p:cNvPr id="6" name="內容版面配置區 5"/>
          <p:cNvSpPr>
            <a:spLocks noGrp="1"/>
          </p:cNvSpPr>
          <p:nvPr>
            <p:ph sz="quarter" idx="14"/>
          </p:nvPr>
        </p:nvSpPr>
        <p:spPr/>
        <p:txBody>
          <a:bodyPr/>
          <a:lstStyle/>
          <a:p>
            <a:endParaRPr lang="zh-TW" altLang="en-US"/>
          </a:p>
        </p:txBody>
      </p:sp>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048" y="2564904"/>
            <a:ext cx="3600000" cy="2190918"/>
          </a:xfrm>
          <a:prstGeom prst="rect">
            <a:avLst/>
          </a:prstGeom>
          <a:ln>
            <a:noFill/>
          </a:ln>
          <a:effectLst>
            <a:softEdge rad="112500"/>
          </a:effectLst>
        </p:spPr>
      </p:pic>
      <p:pic>
        <p:nvPicPr>
          <p:cNvPr id="9" name="內容版面配置區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9856" y="4437113"/>
            <a:ext cx="3600000" cy="21909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585550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課程內容</a:t>
            </a:r>
            <a:endParaRPr lang="zh-TW" altLang="en-US" dirty="0"/>
          </a:p>
        </p:txBody>
      </p:sp>
      <p:sp>
        <p:nvSpPr>
          <p:cNvPr id="3" name="內容版面配置區 2"/>
          <p:cNvSpPr>
            <a:spLocks noGrp="1"/>
          </p:cNvSpPr>
          <p:nvPr>
            <p:ph sz="quarter" idx="13"/>
          </p:nvPr>
        </p:nvSpPr>
        <p:spPr/>
        <p:txBody>
          <a:bodyPr/>
          <a:lstStyle/>
          <a:p>
            <a:pPr>
              <a:buNone/>
            </a:pPr>
            <a:r>
              <a:rPr lang="zh-TW" altLang="en-US" dirty="0" smtClean="0"/>
              <a:t>課程內容</a:t>
            </a:r>
            <a:endParaRPr lang="en-US" altLang="zh-TW" dirty="0" smtClean="0"/>
          </a:p>
          <a:p>
            <a:pPr lvl="1"/>
            <a:r>
              <a:rPr lang="zh-TW" altLang="en-US" sz="2000" dirty="0"/>
              <a:t>熱身</a:t>
            </a:r>
            <a:endParaRPr lang="en-US" altLang="zh-TW" sz="2000" dirty="0"/>
          </a:p>
          <a:p>
            <a:pPr lvl="1"/>
            <a:r>
              <a:rPr lang="zh-TW" altLang="en-US" sz="2000" dirty="0"/>
              <a:t>跑籃</a:t>
            </a:r>
            <a:endParaRPr lang="en-US" altLang="zh-TW" sz="2000" dirty="0"/>
          </a:p>
          <a:p>
            <a:pPr lvl="1"/>
            <a:r>
              <a:rPr lang="zh-TW" altLang="en-US" sz="2000" dirty="0"/>
              <a:t>對打</a:t>
            </a:r>
            <a:endParaRPr lang="en-US" altLang="zh-TW" sz="2000" dirty="0"/>
          </a:p>
          <a:p>
            <a:pPr lvl="1"/>
            <a:r>
              <a:rPr lang="zh-TW" altLang="en-US" sz="2000" dirty="0"/>
              <a:t>跑位</a:t>
            </a:r>
            <a:endParaRPr lang="en-US" altLang="zh-TW" sz="2000" dirty="0"/>
          </a:p>
          <a:p>
            <a:pPr lvl="1"/>
            <a:r>
              <a:rPr lang="zh-TW" altLang="en-US" sz="2000" dirty="0"/>
              <a:t>人生大道理</a:t>
            </a:r>
            <a:endParaRPr lang="en-US" altLang="zh-TW" sz="2000" dirty="0"/>
          </a:p>
          <a:p>
            <a:endParaRPr lang="zh-TW" altLang="en-US" dirty="0"/>
          </a:p>
        </p:txBody>
      </p:sp>
      <p:sp>
        <p:nvSpPr>
          <p:cNvPr id="4" name="內容版面配置區 3"/>
          <p:cNvSpPr>
            <a:spLocks noGrp="1"/>
          </p:cNvSpPr>
          <p:nvPr>
            <p:ph sz="quarter" idx="14"/>
          </p:nvPr>
        </p:nvSpPr>
        <p:spPr/>
        <p:txBody>
          <a:bodyPr/>
          <a:lstStyle/>
          <a:p>
            <a:endParaRPr lang="zh-TW" altLang="en-US"/>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832" y="2492896"/>
            <a:ext cx="3600000" cy="2401172"/>
          </a:xfrm>
          <a:prstGeom prst="ellipse">
            <a:avLst/>
          </a:prstGeom>
          <a:ln>
            <a:noFill/>
          </a:ln>
          <a:effectLst>
            <a:softEdge rad="112500"/>
          </a:effectLst>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2064" y="4293097"/>
            <a:ext cx="3600000" cy="2401875"/>
          </a:xfrm>
          <a:prstGeom prst="rect">
            <a:avLst/>
          </a:prstGeom>
          <a:ln>
            <a:noFill/>
          </a:ln>
          <a:effectLst>
            <a:softEdge rad="112500"/>
          </a:effectLst>
        </p:spPr>
      </p:pic>
    </p:spTree>
    <p:extLst>
      <p:ext uri="{BB962C8B-B14F-4D97-AF65-F5344CB8AC3E}">
        <p14:creationId xmlns:p14="http://schemas.microsoft.com/office/powerpoint/2010/main" val="18631209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p:txBody>
          <a:bodyPr/>
          <a:lstStyle/>
          <a:p>
            <a:r>
              <a:rPr lang="zh-TW" altLang="en-US" dirty="0" smtClean="0"/>
              <a:t>多元運動探索</a:t>
            </a:r>
            <a:endParaRPr lang="zh-TW" altLang="en-US" dirty="0"/>
          </a:p>
        </p:txBody>
      </p:sp>
      <p:sp>
        <p:nvSpPr>
          <p:cNvPr id="6" name="副標題 5"/>
          <p:cNvSpPr>
            <a:spLocks noGrp="1"/>
          </p:cNvSpPr>
          <p:nvPr>
            <p:ph type="subTitle" idx="1"/>
          </p:nvPr>
        </p:nvSpPr>
        <p:spPr/>
        <p:txBody>
          <a:bodyPr/>
          <a:lstStyle/>
          <a:p>
            <a:r>
              <a:rPr lang="zh-TW" altLang="en-US" dirty="0" smtClean="0"/>
              <a:t>主講人：曾明哲</a:t>
            </a:r>
          </a:p>
        </p:txBody>
      </p:sp>
    </p:spTree>
    <p:extLst>
      <p:ext uri="{BB962C8B-B14F-4D97-AF65-F5344CB8AC3E}">
        <p14:creationId xmlns:p14="http://schemas.microsoft.com/office/powerpoint/2010/main" val="11484241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lnSpcReduction="10000"/>
          </a:bodyPr>
          <a:lstStyle/>
          <a:p>
            <a:pPr>
              <a:buNone/>
            </a:pPr>
            <a:r>
              <a:rPr lang="zh-TW" altLang="en-US" dirty="0" smtClean="0"/>
              <a:t>課程目標</a:t>
            </a:r>
            <a:endParaRPr lang="en-US" altLang="zh-TW" dirty="0" smtClean="0"/>
          </a:p>
          <a:p>
            <a:pPr lvl="1"/>
            <a:r>
              <a:rPr lang="zh-TW" altLang="en-US" dirty="0" smtClean="0"/>
              <a:t>透過運動的方式，從中學習運</a:t>
            </a:r>
            <a:endParaRPr lang="en-US" altLang="zh-TW" dirty="0" smtClean="0"/>
          </a:p>
          <a:p>
            <a:pPr lvl="1">
              <a:buNone/>
            </a:pPr>
            <a:r>
              <a:rPr lang="en-US" altLang="zh-TW" dirty="0" smtClean="0"/>
              <a:t>	</a:t>
            </a:r>
            <a:r>
              <a:rPr lang="zh-TW" altLang="en-US" dirty="0" smtClean="0"/>
              <a:t>動的規則，及體驗運動方法和</a:t>
            </a:r>
            <a:endParaRPr lang="en-US" altLang="zh-TW" dirty="0" smtClean="0"/>
          </a:p>
          <a:p>
            <a:pPr lvl="1">
              <a:buNone/>
            </a:pPr>
            <a:r>
              <a:rPr lang="en-US" altLang="zh-TW" dirty="0" smtClean="0"/>
              <a:t>	</a:t>
            </a:r>
            <a:r>
              <a:rPr lang="zh-TW" altLang="en-US" dirty="0" smtClean="0"/>
              <a:t>原理。</a:t>
            </a:r>
            <a:endParaRPr lang="en-US" altLang="zh-TW" dirty="0" smtClean="0"/>
          </a:p>
          <a:p>
            <a:pPr>
              <a:buNone/>
            </a:pPr>
            <a:r>
              <a:rPr lang="zh-TW" altLang="en-US" dirty="0" smtClean="0"/>
              <a:t>地點</a:t>
            </a:r>
            <a:endParaRPr lang="en-US" altLang="zh-TW" dirty="0" smtClean="0"/>
          </a:p>
          <a:p>
            <a:pPr lvl="1"/>
            <a:r>
              <a:rPr lang="zh-TW" altLang="en-US" dirty="0" smtClean="0"/>
              <a:t>新埔國中撞球教室、校外運動</a:t>
            </a:r>
            <a:endParaRPr lang="en-US" altLang="zh-TW" dirty="0" smtClean="0"/>
          </a:p>
          <a:p>
            <a:pPr lvl="1">
              <a:buNone/>
            </a:pPr>
            <a:r>
              <a:rPr lang="en-US" altLang="zh-TW" dirty="0" smtClean="0"/>
              <a:t>	</a:t>
            </a:r>
            <a:r>
              <a:rPr lang="zh-TW" altLang="en-US" dirty="0" smtClean="0"/>
              <a:t>休閒中心及大漢橋河堤邊</a:t>
            </a:r>
            <a:endParaRPr lang="en-US" altLang="zh-TW" dirty="0" smtClean="0"/>
          </a:p>
          <a:p>
            <a:pPr>
              <a:buNone/>
            </a:pPr>
            <a:r>
              <a:rPr lang="zh-TW" altLang="en-US" dirty="0" smtClean="0"/>
              <a:t>課程</a:t>
            </a:r>
            <a:endParaRPr lang="en-US" altLang="zh-TW" dirty="0" smtClean="0"/>
          </a:p>
          <a:p>
            <a:pPr lvl="1"/>
            <a:r>
              <a:rPr lang="zh-TW" altLang="en-US" dirty="0" smtClean="0"/>
              <a:t>棒球與撞球</a:t>
            </a:r>
            <a:endParaRPr lang="zh-TW" altLang="en-US" dirty="0"/>
          </a:p>
        </p:txBody>
      </p:sp>
      <p:sp>
        <p:nvSpPr>
          <p:cNvPr id="3" name="標題 2"/>
          <p:cNvSpPr>
            <a:spLocks noGrp="1"/>
          </p:cNvSpPr>
          <p:nvPr>
            <p:ph type="title"/>
          </p:nvPr>
        </p:nvSpPr>
        <p:spPr/>
        <p:txBody>
          <a:bodyPr/>
          <a:lstStyle/>
          <a:p>
            <a:r>
              <a:rPr lang="zh-TW" altLang="en-US" dirty="0" smtClean="0"/>
              <a:t>簡介</a:t>
            </a:r>
            <a:endParaRPr lang="zh-TW" altLang="en-US" dirty="0"/>
          </a:p>
        </p:txBody>
      </p:sp>
      <p:pic>
        <p:nvPicPr>
          <p:cNvPr id="5122" name="Picture 2" descr="沒有自動替代文字。"/>
          <p:cNvPicPr>
            <a:picLocks noChangeAspect="1" noChangeArrowheads="1"/>
          </p:cNvPicPr>
          <p:nvPr/>
        </p:nvPicPr>
        <p:blipFill>
          <a:blip r:embed="rId2" cstate="print"/>
          <a:srcRect/>
          <a:stretch>
            <a:fillRect/>
          </a:stretch>
        </p:blipFill>
        <p:spPr bwMode="auto">
          <a:xfrm>
            <a:off x="6960096" y="2996952"/>
            <a:ext cx="3384376" cy="3384377"/>
          </a:xfrm>
          <a:prstGeom prst="rect">
            <a:avLst/>
          </a:prstGeom>
          <a:noFill/>
        </p:spPr>
      </p:pic>
    </p:spTree>
    <p:extLst>
      <p:ext uri="{BB962C8B-B14F-4D97-AF65-F5344CB8AC3E}">
        <p14:creationId xmlns:p14="http://schemas.microsoft.com/office/powerpoint/2010/main" val="3487022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課程內容</a:t>
            </a:r>
            <a:endParaRPr lang="zh-TW" altLang="en-US" dirty="0"/>
          </a:p>
        </p:txBody>
      </p:sp>
      <p:sp>
        <p:nvSpPr>
          <p:cNvPr id="5" name="內容版面配置區 4"/>
          <p:cNvSpPr>
            <a:spLocks noGrp="1"/>
          </p:cNvSpPr>
          <p:nvPr>
            <p:ph sz="quarter" idx="13"/>
          </p:nvPr>
        </p:nvSpPr>
        <p:spPr/>
        <p:txBody>
          <a:bodyPr>
            <a:normAutofit/>
          </a:bodyPr>
          <a:lstStyle/>
          <a:p>
            <a:pPr>
              <a:buNone/>
            </a:pPr>
            <a:r>
              <a:rPr lang="zh-TW" altLang="en-US" dirty="0" smtClean="0"/>
              <a:t>撞球</a:t>
            </a:r>
          </a:p>
          <a:p>
            <a:r>
              <a:rPr lang="zh-TW" altLang="en-US" dirty="0" smtClean="0"/>
              <a:t>球具說明</a:t>
            </a:r>
          </a:p>
          <a:p>
            <a:r>
              <a:rPr lang="zh-TW" altLang="en-US" dirty="0" smtClean="0"/>
              <a:t>規則講解</a:t>
            </a:r>
          </a:p>
          <a:p>
            <a:r>
              <a:rPr lang="zh-TW" altLang="en-US" dirty="0" smtClean="0"/>
              <a:t>基本動作講解</a:t>
            </a:r>
          </a:p>
          <a:p>
            <a:r>
              <a:rPr lang="zh-TW" altLang="en-US" dirty="0" smtClean="0"/>
              <a:t>定球、拉桿、推桿</a:t>
            </a:r>
            <a:endParaRPr lang="zh-TW" altLang="en-US" dirty="0"/>
          </a:p>
        </p:txBody>
      </p:sp>
      <p:sp>
        <p:nvSpPr>
          <p:cNvPr id="6" name="內容版面配置區 5"/>
          <p:cNvSpPr>
            <a:spLocks noGrp="1"/>
          </p:cNvSpPr>
          <p:nvPr>
            <p:ph sz="quarter" idx="14"/>
          </p:nvPr>
        </p:nvSpPr>
        <p:spPr/>
        <p:txBody>
          <a:bodyPr>
            <a:normAutofit lnSpcReduction="10000"/>
          </a:bodyPr>
          <a:lstStyle/>
          <a:p>
            <a:pPr>
              <a:buNone/>
            </a:pPr>
            <a:r>
              <a:rPr lang="zh-TW" altLang="en-US" dirty="0" smtClean="0"/>
              <a:t>棒球</a:t>
            </a:r>
          </a:p>
          <a:p>
            <a:r>
              <a:rPr lang="zh-TW" altLang="en-US" dirty="0" smtClean="0"/>
              <a:t>球具說明</a:t>
            </a:r>
          </a:p>
          <a:p>
            <a:r>
              <a:rPr lang="zh-TW" altLang="en-US" dirty="0" smtClean="0"/>
              <a:t>姿勢解說</a:t>
            </a:r>
          </a:p>
          <a:p>
            <a:r>
              <a:rPr lang="zh-TW" altLang="en-US" dirty="0" smtClean="0"/>
              <a:t>了解棒球場</a:t>
            </a:r>
          </a:p>
          <a:p>
            <a:r>
              <a:rPr lang="zh-TW" altLang="en-US" dirty="0" smtClean="0"/>
              <a:t>介紹守備位置</a:t>
            </a:r>
          </a:p>
          <a:p>
            <a:r>
              <a:rPr lang="zh-TW" altLang="en-US" dirty="0" smtClean="0"/>
              <a:t>基本動作講解</a:t>
            </a:r>
          </a:p>
          <a:p>
            <a:r>
              <a:rPr lang="zh-TW" altLang="en-US" dirty="0" smtClean="0"/>
              <a:t>實戰傳接球</a:t>
            </a:r>
          </a:p>
          <a:p>
            <a:r>
              <a:rPr lang="zh-TW" altLang="en-US" dirty="0" smtClean="0"/>
              <a:t>打擊練習場打擊練習</a:t>
            </a:r>
          </a:p>
          <a:p>
            <a:endParaRPr lang="zh-TW" altLang="en-US" dirty="0"/>
          </a:p>
        </p:txBody>
      </p:sp>
    </p:spTree>
    <p:extLst>
      <p:ext uri="{BB962C8B-B14F-4D97-AF65-F5344CB8AC3E}">
        <p14:creationId xmlns:p14="http://schemas.microsoft.com/office/powerpoint/2010/main" val="20396027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空手道</a:t>
            </a:r>
            <a:endParaRPr lang="zh-TW" altLang="en-US" dirty="0"/>
          </a:p>
        </p:txBody>
      </p:sp>
      <p:sp>
        <p:nvSpPr>
          <p:cNvPr id="3" name="副標題 2"/>
          <p:cNvSpPr>
            <a:spLocks noGrp="1"/>
          </p:cNvSpPr>
          <p:nvPr>
            <p:ph type="subTitle" idx="1"/>
          </p:nvPr>
        </p:nvSpPr>
        <p:spPr/>
        <p:txBody>
          <a:bodyPr/>
          <a:lstStyle/>
          <a:p>
            <a:r>
              <a:rPr lang="zh-TW" altLang="en-US" dirty="0" smtClean="0">
                <a:solidFill>
                  <a:schemeClr val="bg1"/>
                </a:solidFill>
              </a:rPr>
              <a:t>準備人</a:t>
            </a:r>
            <a:r>
              <a:rPr lang="en-US" altLang="zh-TW" dirty="0" smtClean="0">
                <a:solidFill>
                  <a:schemeClr val="bg1"/>
                </a:solidFill>
              </a:rPr>
              <a:t>:</a:t>
            </a:r>
            <a:r>
              <a:rPr lang="zh-TW" altLang="en-US" dirty="0" smtClean="0">
                <a:solidFill>
                  <a:schemeClr val="bg1"/>
                </a:solidFill>
              </a:rPr>
              <a:t>莊惟智</a:t>
            </a:r>
          </a:p>
          <a:p>
            <a:endParaRPr lang="zh-TW" altLang="en-US" dirty="0"/>
          </a:p>
        </p:txBody>
      </p:sp>
    </p:spTree>
    <p:extLst>
      <p:ext uri="{BB962C8B-B14F-4D97-AF65-F5344CB8AC3E}">
        <p14:creationId xmlns:p14="http://schemas.microsoft.com/office/powerpoint/2010/main" val="11372963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pPr>
              <a:buNone/>
            </a:pPr>
            <a:r>
              <a:rPr lang="zh-TW" altLang="en-US" dirty="0" smtClean="0"/>
              <a:t>空手道四大流派</a:t>
            </a:r>
            <a:endParaRPr lang="en-US" altLang="zh-TW" dirty="0" smtClean="0"/>
          </a:p>
          <a:p>
            <a:pPr lvl="1"/>
            <a:r>
              <a:rPr lang="zh-TW" altLang="en-US" dirty="0" smtClean="0"/>
              <a:t>松濤流</a:t>
            </a:r>
            <a:endParaRPr lang="en-US" altLang="zh-TW" dirty="0" smtClean="0"/>
          </a:p>
          <a:p>
            <a:pPr lvl="1"/>
            <a:r>
              <a:rPr lang="zh-TW" altLang="en-US" dirty="0" smtClean="0"/>
              <a:t>剛柔流</a:t>
            </a:r>
            <a:endParaRPr lang="en-US" altLang="zh-TW" dirty="0" smtClean="0"/>
          </a:p>
          <a:p>
            <a:pPr lvl="1"/>
            <a:r>
              <a:rPr lang="zh-TW" altLang="en-US" dirty="0" smtClean="0"/>
              <a:t>糸東流</a:t>
            </a:r>
            <a:endParaRPr lang="en-US" altLang="zh-TW" dirty="0" smtClean="0"/>
          </a:p>
          <a:p>
            <a:pPr lvl="1"/>
            <a:r>
              <a:rPr lang="zh-TW" altLang="en-US" dirty="0" smtClean="0"/>
              <a:t>和道流</a:t>
            </a:r>
            <a:endParaRPr lang="en-US" altLang="zh-TW" dirty="0" smtClean="0"/>
          </a:p>
          <a:p>
            <a:pPr>
              <a:buNone/>
            </a:pPr>
            <a:r>
              <a:rPr lang="zh-TW" altLang="en-US" dirty="0" smtClean="0"/>
              <a:t>說明</a:t>
            </a:r>
            <a:endParaRPr lang="en-US" altLang="zh-TW" dirty="0" smtClean="0"/>
          </a:p>
          <a:p>
            <a:pPr lvl="1"/>
            <a:r>
              <a:rPr lang="zh-TW" altLang="en-US" dirty="0" smtClean="0"/>
              <a:t>不同的流派都有各自不同的特性，當然行的動作也會稍微的不一樣，而且動作和道理也都有各自的差異。</a:t>
            </a:r>
            <a:endParaRPr lang="en-US" altLang="zh-TW" dirty="0" smtClean="0"/>
          </a:p>
          <a:p>
            <a:endParaRPr lang="en-US" altLang="zh-TW" dirty="0" smtClean="0"/>
          </a:p>
          <a:p>
            <a:endParaRPr lang="zh-TW" altLang="en-US" dirty="0"/>
          </a:p>
        </p:txBody>
      </p:sp>
      <p:sp>
        <p:nvSpPr>
          <p:cNvPr id="3" name="標題 2"/>
          <p:cNvSpPr>
            <a:spLocks noGrp="1"/>
          </p:cNvSpPr>
          <p:nvPr>
            <p:ph type="title"/>
          </p:nvPr>
        </p:nvSpPr>
        <p:spPr/>
        <p:txBody>
          <a:bodyPr/>
          <a:lstStyle/>
          <a:p>
            <a:r>
              <a:rPr lang="zh-TW" altLang="en-US" dirty="0" smtClean="0"/>
              <a:t>課程紹介</a:t>
            </a:r>
            <a:endParaRPr lang="zh-TW" altLang="en-US" dirty="0"/>
          </a:p>
        </p:txBody>
      </p:sp>
    </p:spTree>
    <p:extLst>
      <p:ext uri="{BB962C8B-B14F-4D97-AF65-F5344CB8AC3E}">
        <p14:creationId xmlns:p14="http://schemas.microsoft.com/office/powerpoint/2010/main" val="17105653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團體行位置的形式</a:t>
            </a:r>
            <a:endParaRPr lang="zh-TW" altLang="en-US" dirty="0"/>
          </a:p>
        </p:txBody>
      </p:sp>
      <p:sp>
        <p:nvSpPr>
          <p:cNvPr id="5" name="內容版面配置區 4"/>
          <p:cNvSpPr>
            <a:spLocks noGrp="1"/>
          </p:cNvSpPr>
          <p:nvPr>
            <p:ph sz="quarter" idx="13"/>
          </p:nvPr>
        </p:nvSpPr>
        <p:spPr>
          <a:xfrm>
            <a:off x="2063552" y="2679192"/>
            <a:ext cx="3822192" cy="3447288"/>
          </a:xfrm>
        </p:spPr>
        <p:txBody>
          <a:bodyPr>
            <a:normAutofit fontScale="92500" lnSpcReduction="10000"/>
          </a:bodyPr>
          <a:lstStyle/>
          <a:p>
            <a:r>
              <a:rPr lang="zh-TW" altLang="en-US" dirty="0" smtClean="0">
                <a:solidFill>
                  <a:schemeClr val="accent2">
                    <a:lumMod val="75000"/>
                  </a:schemeClr>
                </a:solidFill>
              </a:rPr>
              <a:t>團體行的位置有分很多種</a:t>
            </a:r>
            <a:endParaRPr lang="en-US" altLang="zh-TW" dirty="0" smtClean="0">
              <a:solidFill>
                <a:schemeClr val="accent2">
                  <a:lumMod val="75000"/>
                </a:schemeClr>
              </a:solidFill>
            </a:endParaRPr>
          </a:p>
          <a:p>
            <a:pPr>
              <a:buNone/>
            </a:pPr>
            <a:r>
              <a:rPr lang="zh-TW" altLang="en-US" dirty="0" smtClean="0">
                <a:solidFill>
                  <a:schemeClr val="accent2">
                    <a:lumMod val="75000"/>
                  </a:schemeClr>
                </a:solidFill>
              </a:rPr>
              <a:t>    例如</a:t>
            </a:r>
            <a:r>
              <a:rPr lang="en-US" altLang="zh-TW" dirty="0" smtClean="0">
                <a:solidFill>
                  <a:schemeClr val="accent2">
                    <a:lumMod val="75000"/>
                  </a:schemeClr>
                </a:solidFill>
              </a:rPr>
              <a:t>:</a:t>
            </a:r>
          </a:p>
          <a:p>
            <a:pPr>
              <a:buNone/>
            </a:pPr>
            <a:r>
              <a:rPr lang="zh-TW" altLang="en-US" dirty="0" smtClean="0">
                <a:solidFill>
                  <a:schemeClr val="accent2">
                    <a:lumMod val="75000"/>
                  </a:schemeClr>
                </a:solidFill>
              </a:rPr>
              <a:t>    鑽石形、箭頭形</a:t>
            </a:r>
            <a:r>
              <a:rPr lang="en-US" altLang="zh-TW" dirty="0" smtClean="0">
                <a:solidFill>
                  <a:schemeClr val="accent2">
                    <a:lumMod val="75000"/>
                  </a:schemeClr>
                </a:solidFill>
              </a:rPr>
              <a:t>…</a:t>
            </a:r>
          </a:p>
          <a:p>
            <a:pPr>
              <a:buNone/>
            </a:pPr>
            <a:endParaRPr lang="en-US" altLang="zh-TW" dirty="0" smtClean="0">
              <a:solidFill>
                <a:schemeClr val="accent2">
                  <a:lumMod val="75000"/>
                </a:schemeClr>
              </a:solidFill>
            </a:endParaRPr>
          </a:p>
          <a:p>
            <a:r>
              <a:rPr lang="zh-TW" altLang="en-US" dirty="0" smtClean="0">
                <a:solidFill>
                  <a:schemeClr val="accent2">
                    <a:lumMod val="75000"/>
                  </a:schemeClr>
                </a:solidFill>
              </a:rPr>
              <a:t>團體行跟個人形的差別</a:t>
            </a:r>
            <a:endParaRPr lang="en-US" altLang="zh-TW" dirty="0" smtClean="0">
              <a:solidFill>
                <a:schemeClr val="accent2">
                  <a:lumMod val="75000"/>
                </a:schemeClr>
              </a:solidFill>
            </a:endParaRPr>
          </a:p>
          <a:p>
            <a:pPr>
              <a:buNone/>
            </a:pPr>
            <a:r>
              <a:rPr lang="zh-TW" altLang="en-US" dirty="0" smtClean="0">
                <a:solidFill>
                  <a:schemeClr val="accent2">
                    <a:lumMod val="75000"/>
                  </a:schemeClr>
                </a:solidFill>
              </a:rPr>
              <a:t>    就是要配合身邊的人，</a:t>
            </a:r>
            <a:endParaRPr lang="en-US" altLang="zh-TW" dirty="0" smtClean="0">
              <a:solidFill>
                <a:schemeClr val="accent2">
                  <a:lumMod val="75000"/>
                </a:schemeClr>
              </a:solidFill>
            </a:endParaRPr>
          </a:p>
          <a:p>
            <a:pPr>
              <a:buNone/>
            </a:pPr>
            <a:r>
              <a:rPr lang="zh-TW" altLang="en-US" dirty="0" smtClean="0">
                <a:solidFill>
                  <a:schemeClr val="accent2">
                    <a:lumMod val="75000"/>
                  </a:schemeClr>
                </a:solidFill>
              </a:rPr>
              <a:t>    好讓動作能夠一致，只要</a:t>
            </a:r>
            <a:endParaRPr lang="en-US" altLang="zh-TW" dirty="0" smtClean="0">
              <a:solidFill>
                <a:schemeClr val="accent2">
                  <a:lumMod val="75000"/>
                </a:schemeClr>
              </a:solidFill>
            </a:endParaRPr>
          </a:p>
          <a:p>
            <a:pPr>
              <a:buNone/>
            </a:pPr>
            <a:r>
              <a:rPr lang="zh-TW" altLang="en-US" dirty="0" smtClean="0">
                <a:solidFill>
                  <a:schemeClr val="accent2">
                    <a:lumMod val="75000"/>
                  </a:schemeClr>
                </a:solidFill>
              </a:rPr>
              <a:t>     動作一致，整個行就會漂亮。</a:t>
            </a:r>
            <a:endParaRPr lang="en-US" altLang="zh-TW" dirty="0" smtClean="0">
              <a:solidFill>
                <a:schemeClr val="accent2">
                  <a:lumMod val="75000"/>
                </a:schemeClr>
              </a:solidFill>
            </a:endParaRPr>
          </a:p>
          <a:p>
            <a:endParaRPr lang="zh-TW" altLang="en-US" dirty="0"/>
          </a:p>
        </p:txBody>
      </p:sp>
      <p:pic>
        <p:nvPicPr>
          <p:cNvPr id="7" name="內容版面配置區 3" descr="平安四段.png"/>
          <p:cNvPicPr>
            <a:picLocks noChangeAspect="1"/>
          </p:cNvPicPr>
          <p:nvPr/>
        </p:nvPicPr>
        <p:blipFill>
          <a:blip r:embed="rId2" cstate="print"/>
          <a:stretch>
            <a:fillRect/>
          </a:stretch>
        </p:blipFill>
        <p:spPr>
          <a:xfrm>
            <a:off x="5679826" y="2772772"/>
            <a:ext cx="4664646" cy="30324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349701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nvPr>
        </p:nvGraphicFramePr>
        <p:xfrm>
          <a:off x="2351584" y="2780929"/>
          <a:ext cx="7408862" cy="3096345"/>
        </p:xfrm>
        <a:graphic>
          <a:graphicData uri="http://schemas.openxmlformats.org/drawingml/2006/table">
            <a:tbl>
              <a:tblPr firstRow="1" bandRow="1">
                <a:tableStyleId>{5C22544A-7EE6-4342-B048-85BDC9FD1C3A}</a:tableStyleId>
              </a:tblPr>
              <a:tblGrid>
                <a:gridCol w="3704431"/>
                <a:gridCol w="3704431"/>
              </a:tblGrid>
              <a:tr h="1032115">
                <a:tc>
                  <a:txBody>
                    <a:bodyPr/>
                    <a:lstStyle/>
                    <a:p>
                      <a:pPr algn="ctr"/>
                      <a:r>
                        <a:rPr lang="zh-TW" altLang="en-US" sz="4800" dirty="0" smtClean="0"/>
                        <a:t>國中</a:t>
                      </a:r>
                      <a:endParaRPr lang="zh-TW" altLang="en-US" sz="4800" dirty="0"/>
                    </a:p>
                  </a:txBody>
                  <a:tcPr/>
                </a:tc>
                <a:tc>
                  <a:txBody>
                    <a:bodyPr/>
                    <a:lstStyle/>
                    <a:p>
                      <a:pPr algn="ctr"/>
                      <a:r>
                        <a:rPr lang="zh-TW" altLang="en-US" sz="4800" dirty="0" smtClean="0"/>
                        <a:t>高中</a:t>
                      </a:r>
                      <a:endParaRPr lang="zh-TW" altLang="en-US" sz="4800" dirty="0"/>
                    </a:p>
                  </a:txBody>
                  <a:tcPr/>
                </a:tc>
              </a:tr>
              <a:tr h="1032115">
                <a:tc>
                  <a:txBody>
                    <a:bodyPr/>
                    <a:lstStyle/>
                    <a:p>
                      <a:pPr algn="ctr"/>
                      <a:r>
                        <a:rPr lang="zh-TW" altLang="en-US" sz="2800" dirty="0" smtClean="0"/>
                        <a:t>主題備課</a:t>
                      </a:r>
                    </a:p>
                  </a:txBody>
                  <a:tcPr/>
                </a:tc>
                <a:tc>
                  <a:txBody>
                    <a:bodyPr/>
                    <a:lstStyle/>
                    <a:p>
                      <a:pPr algn="ctr"/>
                      <a:r>
                        <a:rPr lang="zh-TW" altLang="en-US" sz="2800" kern="1200" dirty="0" smtClean="0">
                          <a:solidFill>
                            <a:schemeClr val="dk1"/>
                          </a:solidFill>
                          <a:latin typeface="+mn-lt"/>
                          <a:ea typeface="+mn-ea"/>
                          <a:cs typeface="+mn-cs"/>
                        </a:rPr>
                        <a:t>職場實習</a:t>
                      </a:r>
                    </a:p>
                  </a:txBody>
                  <a:tcPr/>
                </a:tc>
              </a:tr>
              <a:tr h="103211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smtClean="0"/>
                        <a:t>境內行動學習</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kern="1200" dirty="0" smtClean="0">
                          <a:solidFill>
                            <a:schemeClr val="dk1"/>
                          </a:solidFill>
                          <a:latin typeface="+mn-lt"/>
                          <a:ea typeface="+mn-ea"/>
                          <a:cs typeface="+mn-cs"/>
                        </a:rPr>
                        <a:t>境外行動學習</a:t>
                      </a:r>
                    </a:p>
                  </a:txBody>
                  <a:tcPr/>
                </a:tc>
              </a:tr>
            </a:tbl>
          </a:graphicData>
        </a:graphic>
      </p:graphicFrame>
      <p:sp>
        <p:nvSpPr>
          <p:cNvPr id="3" name="標題 2"/>
          <p:cNvSpPr>
            <a:spLocks noGrp="1"/>
          </p:cNvSpPr>
          <p:nvPr>
            <p:ph type="title"/>
          </p:nvPr>
        </p:nvSpPr>
        <p:spPr/>
        <p:txBody>
          <a:bodyPr/>
          <a:lstStyle/>
          <a:p>
            <a:r>
              <a:rPr lang="zh-TW" altLang="en-US" dirty="0" smtClean="0"/>
              <a:t>國、高中主題課程</a:t>
            </a:r>
            <a:endParaRPr lang="zh-TW" altLang="en-US" dirty="0"/>
          </a:p>
        </p:txBody>
      </p:sp>
    </p:spTree>
    <p:extLst>
      <p:ext uri="{BB962C8B-B14F-4D97-AF65-F5344CB8AC3E}">
        <p14:creationId xmlns:p14="http://schemas.microsoft.com/office/powerpoint/2010/main" val="40026574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567608" y="2420889"/>
            <a:ext cx="7164288" cy="1370583"/>
          </a:xfrm>
        </p:spPr>
        <p:txBody>
          <a:bodyPr>
            <a:normAutofit/>
          </a:bodyPr>
          <a:lstStyle/>
          <a:p>
            <a:r>
              <a:rPr lang="zh-TW" altLang="en-US" sz="6000" b="1" dirty="0">
                <a:latin typeface="+mn-ea"/>
              </a:rPr>
              <a:t>美學概論與生活速寫</a:t>
            </a:r>
            <a:endParaRPr lang="zh-TW" altLang="en-US" sz="6000" dirty="0"/>
          </a:p>
        </p:txBody>
      </p:sp>
    </p:spTree>
    <p:extLst>
      <p:ext uri="{BB962C8B-B14F-4D97-AF65-F5344CB8AC3E}">
        <p14:creationId xmlns:p14="http://schemas.microsoft.com/office/powerpoint/2010/main" val="9371593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91544" y="476672"/>
            <a:ext cx="8229600" cy="1426170"/>
          </a:xfrm>
        </p:spPr>
        <p:txBody>
          <a:bodyPr/>
          <a:lstStyle/>
          <a:p>
            <a:r>
              <a:rPr lang="zh-TW" altLang="en-US" b="1" dirty="0" smtClean="0">
                <a:latin typeface="+mn-ea"/>
              </a:rPr>
              <a:t>美學概論與生活速寫</a:t>
            </a:r>
            <a:endParaRPr lang="zh-TW" altLang="en-US" dirty="0"/>
          </a:p>
        </p:txBody>
      </p:sp>
      <p:sp>
        <p:nvSpPr>
          <p:cNvPr id="3" name="內容版面配置區 2"/>
          <p:cNvSpPr>
            <a:spLocks noGrp="1"/>
          </p:cNvSpPr>
          <p:nvPr>
            <p:ph idx="1"/>
          </p:nvPr>
        </p:nvSpPr>
        <p:spPr>
          <a:xfrm>
            <a:off x="1775520" y="2348881"/>
            <a:ext cx="8712968" cy="3744415"/>
          </a:xfrm>
        </p:spPr>
        <p:txBody>
          <a:bodyPr>
            <a:normAutofit/>
          </a:bodyPr>
          <a:lstStyle/>
          <a:p>
            <a:r>
              <a:rPr lang="zh-TW" altLang="en-US" sz="2800" dirty="0">
                <a:latin typeface="+mn-ea"/>
              </a:rPr>
              <a:t>上課方式：老師帶學生去不同的地點畫畫或在教室自行創作</a:t>
            </a:r>
            <a:endParaRPr lang="en-US" altLang="zh-TW" sz="2800" dirty="0">
              <a:latin typeface="+mn-ea"/>
            </a:endParaRPr>
          </a:p>
          <a:p>
            <a:pPr>
              <a:buNone/>
            </a:pPr>
            <a:endParaRPr lang="en-US" altLang="zh-TW" sz="2800" dirty="0">
              <a:latin typeface="+mn-ea"/>
            </a:endParaRPr>
          </a:p>
          <a:p>
            <a:r>
              <a:rPr lang="zh-TW" altLang="en-US" sz="2800" dirty="0">
                <a:latin typeface="+mn-ea"/>
              </a:rPr>
              <a:t>室內與室外差別：</a:t>
            </a:r>
            <a:endParaRPr lang="en-US" altLang="zh-TW" sz="2800" dirty="0">
              <a:latin typeface="+mn-ea"/>
            </a:endParaRPr>
          </a:p>
          <a:p>
            <a:pPr>
              <a:buNone/>
            </a:pPr>
            <a:r>
              <a:rPr lang="zh-TW" altLang="en-US" sz="2800" dirty="0">
                <a:latin typeface="+mn-ea"/>
              </a:rPr>
              <a:t>室內→發揮創意、自行創作</a:t>
            </a:r>
            <a:endParaRPr lang="en-US" altLang="zh-TW" sz="2800" dirty="0">
              <a:latin typeface="+mn-ea"/>
            </a:endParaRPr>
          </a:p>
          <a:p>
            <a:pPr>
              <a:buNone/>
            </a:pPr>
            <a:r>
              <a:rPr lang="zh-TW" altLang="en-US" sz="2800" dirty="0">
                <a:latin typeface="+mn-ea"/>
              </a:rPr>
              <a:t>室外→戶外寫生、速寫</a:t>
            </a:r>
            <a:endParaRPr lang="zh-TW" altLang="en-US" sz="2800" dirty="0"/>
          </a:p>
        </p:txBody>
      </p:sp>
    </p:spTree>
    <p:extLst>
      <p:ext uri="{BB962C8B-B14F-4D97-AF65-F5344CB8AC3E}">
        <p14:creationId xmlns:p14="http://schemas.microsoft.com/office/powerpoint/2010/main" val="11401353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15595621_10207608934042676_118251269_o.jpg"/>
          <p:cNvPicPr>
            <a:picLocks noChangeAspect="1"/>
          </p:cNvPicPr>
          <p:nvPr/>
        </p:nvPicPr>
        <p:blipFill>
          <a:blip r:embed="rId3" cstate="print"/>
          <a:stretch>
            <a:fillRect/>
          </a:stretch>
        </p:blipFill>
        <p:spPr>
          <a:xfrm rot="21228335">
            <a:off x="4205191" y="1381772"/>
            <a:ext cx="3565611" cy="2517517"/>
          </a:xfrm>
          <a:prstGeom prst="rect">
            <a:avLst/>
          </a:prstGeom>
        </p:spPr>
      </p:pic>
      <p:sp>
        <p:nvSpPr>
          <p:cNvPr id="2" name="標題 1"/>
          <p:cNvSpPr>
            <a:spLocks noGrp="1"/>
          </p:cNvSpPr>
          <p:nvPr>
            <p:ph type="title"/>
          </p:nvPr>
        </p:nvSpPr>
        <p:spPr/>
        <p:txBody>
          <a:bodyPr>
            <a:normAutofit/>
          </a:bodyPr>
          <a:lstStyle/>
          <a:p>
            <a:pPr algn="l"/>
            <a:r>
              <a:rPr kumimoji="1" lang="zh-TW" altLang="zh-TW" dirty="0" smtClean="0">
                <a:solidFill>
                  <a:schemeClr val="bg1"/>
                </a:solidFill>
                <a:latin typeface="標楷體" pitchFamily="65" charset="-120"/>
                <a:cs typeface="Mangal" pitchFamily="18" charset="0"/>
              </a:rPr>
              <a:t>個人風格的</a:t>
            </a:r>
            <a:r>
              <a:rPr kumimoji="1" lang="zh-TW" altLang="en-US" dirty="0" smtClean="0">
                <a:solidFill>
                  <a:schemeClr val="bg1"/>
                </a:solidFill>
                <a:latin typeface="標楷體" pitchFamily="65" charset="-120"/>
                <a:cs typeface="Mangal" pitchFamily="18" charset="0"/>
              </a:rPr>
              <a:t>大</a:t>
            </a:r>
            <a:r>
              <a:rPr kumimoji="1" lang="zh-TW" altLang="zh-TW" dirty="0" smtClean="0">
                <a:solidFill>
                  <a:schemeClr val="bg1"/>
                </a:solidFill>
                <a:latin typeface="標楷體" pitchFamily="65" charset="-120"/>
                <a:cs typeface="Mangal" pitchFamily="18" charset="0"/>
              </a:rPr>
              <a:t>不同</a:t>
            </a:r>
            <a:r>
              <a:rPr kumimoji="1" lang="en-US" altLang="zh-TW" dirty="0" smtClean="0">
                <a:solidFill>
                  <a:schemeClr val="bg1"/>
                </a:solidFill>
                <a:latin typeface="標楷體" pitchFamily="65" charset="-120"/>
                <a:cs typeface="Mangal" pitchFamily="18" charset="0"/>
              </a:rPr>
              <a:t>...</a:t>
            </a:r>
            <a:endParaRPr lang="zh-TW" altLang="en-US" dirty="0">
              <a:solidFill>
                <a:schemeClr val="bg1"/>
              </a:solidFill>
            </a:endParaRPr>
          </a:p>
        </p:txBody>
      </p:sp>
      <p:sp>
        <p:nvSpPr>
          <p:cNvPr id="3" name="內容版面配置區 2"/>
          <p:cNvSpPr>
            <a:spLocks noGrp="1"/>
          </p:cNvSpPr>
          <p:nvPr>
            <p:ph idx="1"/>
          </p:nvPr>
        </p:nvSpPr>
        <p:spPr>
          <a:xfrm>
            <a:off x="2063552" y="1556793"/>
            <a:ext cx="8229600" cy="4525963"/>
          </a:xfrm>
        </p:spPr>
        <p:txBody>
          <a:bodyPr>
            <a:normAutofit/>
          </a:bodyPr>
          <a:lstStyle/>
          <a:p>
            <a:pPr>
              <a:spcBef>
                <a:spcPct val="0"/>
              </a:spcBef>
              <a:buNone/>
            </a:pPr>
            <a:endParaRPr kumimoji="1" lang="en-US" altLang="zh-TW" dirty="0" smtClean="0">
              <a:solidFill>
                <a:srgbClr val="000000"/>
              </a:solidFill>
              <a:latin typeface="標楷體" pitchFamily="65" charset="-120"/>
              <a:cs typeface="Mangal" pitchFamily="18" charset="0"/>
            </a:endParaRPr>
          </a:p>
          <a:p>
            <a:pPr>
              <a:spcBef>
                <a:spcPct val="0"/>
              </a:spcBef>
              <a:buNone/>
            </a:pPr>
            <a:r>
              <a:rPr kumimoji="1" lang="en-US" altLang="zh-TW" dirty="0" smtClean="0">
                <a:solidFill>
                  <a:srgbClr val="002060"/>
                </a:solidFill>
                <a:latin typeface="標楷體" pitchFamily="65" charset="-120"/>
                <a:cs typeface="Mangal" pitchFamily="18" charset="0"/>
              </a:rPr>
              <a:t>•</a:t>
            </a:r>
            <a:r>
              <a:rPr kumimoji="1" lang="zh-TW" altLang="zh-TW" dirty="0" smtClean="0">
                <a:solidFill>
                  <a:srgbClr val="002060"/>
                </a:solidFill>
                <a:latin typeface="標楷體" pitchFamily="65" charset="-120"/>
                <a:cs typeface="Mangal" pitchFamily="18" charset="0"/>
              </a:rPr>
              <a:t>寫實</a:t>
            </a:r>
          </a:p>
          <a:p>
            <a:pPr>
              <a:spcBef>
                <a:spcPct val="0"/>
              </a:spcBef>
              <a:buNone/>
            </a:pPr>
            <a:endParaRPr kumimoji="1" lang="en-US" altLang="zh-TW" dirty="0" smtClean="0">
              <a:solidFill>
                <a:srgbClr val="002060"/>
              </a:solidFill>
              <a:latin typeface="標楷體" pitchFamily="65" charset="-120"/>
              <a:cs typeface="Mangal" pitchFamily="18" charset="0"/>
            </a:endParaRPr>
          </a:p>
          <a:p>
            <a:pPr>
              <a:spcBef>
                <a:spcPct val="0"/>
              </a:spcBef>
              <a:buNone/>
            </a:pPr>
            <a:endParaRPr kumimoji="1" lang="en-US" altLang="zh-TW" dirty="0" smtClean="0">
              <a:solidFill>
                <a:srgbClr val="002060"/>
              </a:solidFill>
              <a:latin typeface="標楷體" pitchFamily="65" charset="-120"/>
              <a:cs typeface="Mangal" pitchFamily="18" charset="0"/>
            </a:endParaRPr>
          </a:p>
          <a:p>
            <a:pPr>
              <a:spcBef>
                <a:spcPct val="0"/>
              </a:spcBef>
              <a:buNone/>
            </a:pPr>
            <a:endParaRPr kumimoji="1" lang="en-US" altLang="zh-TW" dirty="0" smtClean="0">
              <a:solidFill>
                <a:srgbClr val="002060"/>
              </a:solidFill>
              <a:latin typeface="標楷體" pitchFamily="65" charset="-120"/>
              <a:cs typeface="Mangal" pitchFamily="18" charset="0"/>
            </a:endParaRPr>
          </a:p>
          <a:p>
            <a:pPr>
              <a:spcBef>
                <a:spcPct val="0"/>
              </a:spcBef>
              <a:buNone/>
            </a:pPr>
            <a:r>
              <a:rPr kumimoji="1" lang="en-US" altLang="zh-TW" dirty="0" smtClean="0">
                <a:solidFill>
                  <a:srgbClr val="002060"/>
                </a:solidFill>
                <a:latin typeface="標楷體" pitchFamily="65" charset="-120"/>
                <a:cs typeface="Mangal" pitchFamily="18" charset="0"/>
              </a:rPr>
              <a:t>•</a:t>
            </a:r>
            <a:r>
              <a:rPr kumimoji="1" lang="zh-TW" altLang="zh-TW" dirty="0" smtClean="0">
                <a:solidFill>
                  <a:srgbClr val="002060"/>
                </a:solidFill>
                <a:latin typeface="標楷體" pitchFamily="65" charset="-120"/>
                <a:cs typeface="Mangal" pitchFamily="18" charset="0"/>
              </a:rPr>
              <a:t>抽象</a:t>
            </a:r>
          </a:p>
          <a:p>
            <a:pPr>
              <a:spcBef>
                <a:spcPct val="0"/>
              </a:spcBef>
              <a:buNone/>
            </a:pPr>
            <a:endParaRPr kumimoji="1" lang="en-US" altLang="zh-TW" dirty="0" smtClean="0">
              <a:solidFill>
                <a:srgbClr val="002060"/>
              </a:solidFill>
              <a:latin typeface="標楷體" pitchFamily="65" charset="-120"/>
              <a:cs typeface="Mangal" pitchFamily="18" charset="0"/>
            </a:endParaRPr>
          </a:p>
          <a:p>
            <a:pPr>
              <a:spcBef>
                <a:spcPct val="0"/>
              </a:spcBef>
              <a:buNone/>
            </a:pPr>
            <a:endParaRPr kumimoji="1" lang="en-US" altLang="zh-TW" dirty="0" smtClean="0">
              <a:solidFill>
                <a:srgbClr val="002060"/>
              </a:solidFill>
              <a:latin typeface="標楷體" pitchFamily="65" charset="-120"/>
              <a:cs typeface="Mangal" pitchFamily="18" charset="0"/>
            </a:endParaRPr>
          </a:p>
          <a:p>
            <a:pPr>
              <a:spcBef>
                <a:spcPct val="0"/>
              </a:spcBef>
              <a:buNone/>
            </a:pPr>
            <a:endParaRPr kumimoji="1" lang="en-US" altLang="zh-TW" dirty="0" smtClean="0">
              <a:solidFill>
                <a:srgbClr val="002060"/>
              </a:solidFill>
              <a:latin typeface="標楷體" pitchFamily="65" charset="-120"/>
            </a:endParaRPr>
          </a:p>
          <a:p>
            <a:pPr algn="r">
              <a:spcBef>
                <a:spcPct val="0"/>
              </a:spcBef>
              <a:buNone/>
            </a:pPr>
            <a:endParaRPr lang="zh-TW" altLang="en-US" sz="3000" dirty="0"/>
          </a:p>
        </p:txBody>
      </p:sp>
      <p:pic>
        <p:nvPicPr>
          <p:cNvPr id="7" name="圖片 6" descr="16930571_1850199591865058_2106386446_o.jpg"/>
          <p:cNvPicPr>
            <a:picLocks noChangeAspect="1"/>
          </p:cNvPicPr>
          <p:nvPr/>
        </p:nvPicPr>
        <p:blipFill>
          <a:blip r:embed="rId4" cstate="print"/>
          <a:stretch>
            <a:fillRect/>
          </a:stretch>
        </p:blipFill>
        <p:spPr>
          <a:xfrm rot="470027">
            <a:off x="3295495" y="4165323"/>
            <a:ext cx="3487172" cy="2466536"/>
          </a:xfrm>
          <a:prstGeom prst="rect">
            <a:avLst/>
          </a:prstGeom>
        </p:spPr>
      </p:pic>
      <p:pic>
        <p:nvPicPr>
          <p:cNvPr id="6" name="圖片 5" descr="16880123_1850199588531725_1618080857_o.jpg"/>
          <p:cNvPicPr>
            <a:picLocks noChangeAspect="1"/>
          </p:cNvPicPr>
          <p:nvPr/>
        </p:nvPicPr>
        <p:blipFill>
          <a:blip r:embed="rId5" cstate="print"/>
          <a:srcRect l="1162"/>
          <a:stretch>
            <a:fillRect/>
          </a:stretch>
        </p:blipFill>
        <p:spPr>
          <a:xfrm rot="176071">
            <a:off x="7700228" y="252049"/>
            <a:ext cx="2570996" cy="3662307"/>
          </a:xfrm>
          <a:prstGeom prst="rect">
            <a:avLst/>
          </a:prstGeom>
        </p:spPr>
      </p:pic>
      <p:pic>
        <p:nvPicPr>
          <p:cNvPr id="8" name="圖片 7" descr="16930600_1495288693839091_1710212317_o.jpg"/>
          <p:cNvPicPr>
            <a:picLocks noChangeAspect="1"/>
          </p:cNvPicPr>
          <p:nvPr/>
        </p:nvPicPr>
        <p:blipFill>
          <a:blip r:embed="rId6" cstate="print"/>
          <a:stretch>
            <a:fillRect/>
          </a:stretch>
        </p:blipFill>
        <p:spPr>
          <a:xfrm rot="20877997">
            <a:off x="6546700" y="3858425"/>
            <a:ext cx="3707904" cy="2642088"/>
          </a:xfrm>
          <a:prstGeom prst="rect">
            <a:avLst/>
          </a:prstGeom>
        </p:spPr>
      </p:pic>
    </p:spTree>
    <p:extLst>
      <p:ext uri="{BB962C8B-B14F-4D97-AF65-F5344CB8AC3E}">
        <p14:creationId xmlns:p14="http://schemas.microsoft.com/office/powerpoint/2010/main" val="18473510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13147976_1615266685460354_1051622248_o (1).jpg"/>
          <p:cNvPicPr>
            <a:picLocks noChangeAspect="1"/>
          </p:cNvPicPr>
          <p:nvPr/>
        </p:nvPicPr>
        <p:blipFill>
          <a:blip r:embed="rId2" cstate="print"/>
          <a:stretch>
            <a:fillRect/>
          </a:stretch>
        </p:blipFill>
        <p:spPr>
          <a:xfrm>
            <a:off x="6113284" y="3356992"/>
            <a:ext cx="4554716" cy="3501008"/>
          </a:xfrm>
          <a:prstGeom prst="rect">
            <a:avLst/>
          </a:prstGeom>
        </p:spPr>
      </p:pic>
      <p:pic>
        <p:nvPicPr>
          <p:cNvPr id="4" name="圖片 3" descr="13101315_1706898942884048_434130602_n.jpg"/>
          <p:cNvPicPr>
            <a:picLocks noChangeAspect="1"/>
          </p:cNvPicPr>
          <p:nvPr/>
        </p:nvPicPr>
        <p:blipFill>
          <a:blip r:embed="rId3" cstate="print"/>
          <a:stretch>
            <a:fillRect/>
          </a:stretch>
        </p:blipFill>
        <p:spPr>
          <a:xfrm flipH="1">
            <a:off x="4007768" y="3284984"/>
            <a:ext cx="2232248" cy="3573016"/>
          </a:xfrm>
          <a:prstGeom prst="rect">
            <a:avLst/>
          </a:prstGeom>
        </p:spPr>
      </p:pic>
      <p:pic>
        <p:nvPicPr>
          <p:cNvPr id="5" name="圖片 4" descr="13120461_10206016041021346_847822599_o.jpg"/>
          <p:cNvPicPr>
            <a:picLocks noChangeAspect="1"/>
          </p:cNvPicPr>
          <p:nvPr/>
        </p:nvPicPr>
        <p:blipFill>
          <a:blip r:embed="rId4" cstate="print"/>
          <a:stretch>
            <a:fillRect/>
          </a:stretch>
        </p:blipFill>
        <p:spPr>
          <a:xfrm>
            <a:off x="1524000" y="3344680"/>
            <a:ext cx="2483768" cy="3513320"/>
          </a:xfrm>
          <a:prstGeom prst="rect">
            <a:avLst/>
          </a:prstGeom>
        </p:spPr>
      </p:pic>
      <p:pic>
        <p:nvPicPr>
          <p:cNvPr id="6" name="圖片 5" descr="13120764_1705690369697390_1034186622_o.jpg"/>
          <p:cNvPicPr>
            <a:picLocks noChangeAspect="1"/>
          </p:cNvPicPr>
          <p:nvPr/>
        </p:nvPicPr>
        <p:blipFill>
          <a:blip r:embed="rId5" cstate="print"/>
          <a:stretch>
            <a:fillRect/>
          </a:stretch>
        </p:blipFill>
        <p:spPr>
          <a:xfrm>
            <a:off x="5550674" y="0"/>
            <a:ext cx="5117327" cy="3356992"/>
          </a:xfrm>
          <a:prstGeom prst="rect">
            <a:avLst/>
          </a:prstGeom>
        </p:spPr>
      </p:pic>
      <p:pic>
        <p:nvPicPr>
          <p:cNvPr id="7" name="圖片 6" descr="13128912_10206016270387080_1407702777_o.jpg"/>
          <p:cNvPicPr>
            <a:picLocks noChangeAspect="1"/>
          </p:cNvPicPr>
          <p:nvPr/>
        </p:nvPicPr>
        <p:blipFill>
          <a:blip r:embed="rId6" cstate="print"/>
          <a:stretch>
            <a:fillRect/>
          </a:stretch>
        </p:blipFill>
        <p:spPr>
          <a:xfrm>
            <a:off x="1524001" y="0"/>
            <a:ext cx="4655563" cy="3356992"/>
          </a:xfrm>
          <a:prstGeom prst="rect">
            <a:avLst/>
          </a:prstGeom>
        </p:spPr>
      </p:pic>
      <p:sp>
        <p:nvSpPr>
          <p:cNvPr id="9" name="矩形 8"/>
          <p:cNvSpPr/>
          <p:nvPr/>
        </p:nvSpPr>
        <p:spPr>
          <a:xfrm>
            <a:off x="3647728" y="2636912"/>
            <a:ext cx="4680520" cy="923330"/>
          </a:xfrm>
          <a:prstGeom prst="rect">
            <a:avLst/>
          </a:prstGeom>
          <a:noFill/>
        </p:spPr>
        <p:txBody>
          <a:bodyPr wrap="square" lIns="91440" tIns="45720" rIns="91440" bIns="45720">
            <a:spAutoFit/>
          </a:bodyPr>
          <a:lstStyle/>
          <a:p>
            <a:pPr algn="ctr"/>
            <a:r>
              <a:rPr lang="zh-TW"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台北</a:t>
            </a:r>
            <a:r>
              <a:rPr lang="en-US" altLang="zh-TW" sz="5400" dirty="0">
                <a:ln w="18415" cmpd="sng">
                  <a:solidFill>
                    <a:srgbClr val="FFFFFF"/>
                  </a:solidFill>
                  <a:prstDash val="solid"/>
                </a:ln>
                <a:solidFill>
                  <a:srgbClr val="FFFFFF"/>
                </a:solidFill>
                <a:effectLst>
                  <a:outerShdw blurRad="63500" dir="3600000" algn="tl" rotWithShape="0">
                    <a:srgbClr val="000000">
                      <a:alpha val="70000"/>
                    </a:srgbClr>
                  </a:outerShdw>
                </a:effectLst>
              </a:rPr>
              <a:t>101</a:t>
            </a:r>
            <a:r>
              <a:rPr lang="zh-TW"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速寫</a:t>
            </a:r>
          </a:p>
        </p:txBody>
      </p:sp>
    </p:spTree>
    <p:extLst>
      <p:ext uri="{BB962C8B-B14F-4D97-AF65-F5344CB8AC3E}">
        <p14:creationId xmlns:p14="http://schemas.microsoft.com/office/powerpoint/2010/main" val="8096514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zh-TW" altLang="en-US" sz="6000" dirty="0"/>
              <a:t>烘焙</a:t>
            </a:r>
          </a:p>
        </p:txBody>
      </p:sp>
    </p:spTree>
    <p:extLst>
      <p:ext uri="{BB962C8B-B14F-4D97-AF65-F5344CB8AC3E}">
        <p14:creationId xmlns:p14="http://schemas.microsoft.com/office/powerpoint/2010/main" val="35194372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46514" y="1988841"/>
            <a:ext cx="8669967" cy="4137323"/>
          </a:xfrm>
        </p:spPr>
        <p:txBody>
          <a:bodyPr>
            <a:normAutofit/>
          </a:bodyPr>
          <a:lstStyle/>
          <a:p>
            <a:r>
              <a:rPr lang="zh-TW" altLang="en-US" dirty="0"/>
              <a:t>烘焙社是上學期由兩位同學合開的一堂課，在每個星期二下午</a:t>
            </a:r>
            <a:r>
              <a:rPr lang="en-US" altLang="zh-TW" dirty="0"/>
              <a:t>1</a:t>
            </a:r>
            <a:r>
              <a:rPr lang="zh-TW" altLang="en-US" dirty="0"/>
              <a:t>點到</a:t>
            </a:r>
            <a:r>
              <a:rPr lang="en-US" altLang="zh-TW" dirty="0"/>
              <a:t>4</a:t>
            </a:r>
            <a:r>
              <a:rPr lang="zh-TW" altLang="en-US" dirty="0"/>
              <a:t>點，為期</a:t>
            </a:r>
            <a:r>
              <a:rPr lang="en-US" altLang="zh-TW" dirty="0"/>
              <a:t>10</a:t>
            </a:r>
            <a:r>
              <a:rPr lang="zh-TW" altLang="en-US" dirty="0"/>
              <a:t>週。</a:t>
            </a:r>
            <a:endParaRPr lang="en-US" altLang="zh-TW" dirty="0"/>
          </a:p>
          <a:p>
            <a:r>
              <a:rPr lang="zh-TW" altLang="en-US" dirty="0"/>
              <a:t>上課的方式是帶同學到「</a:t>
            </a:r>
            <a:r>
              <a:rPr lang="en-US" altLang="zh-TW" dirty="0"/>
              <a:t>Go</a:t>
            </a:r>
            <a:r>
              <a:rPr lang="zh-TW" altLang="en-US" dirty="0"/>
              <a:t>烘手作烘培坊」，由開課同學安排每次要上的類型</a:t>
            </a:r>
            <a:r>
              <a:rPr lang="en-US" altLang="zh-TW" dirty="0"/>
              <a:t>(</a:t>
            </a:r>
            <a:r>
              <a:rPr lang="zh-TW" altLang="en-US" dirty="0"/>
              <a:t>像是瑪德蓮、戚風蛋糕、餅乾等</a:t>
            </a:r>
            <a:r>
              <a:rPr lang="en-US" altLang="zh-TW" dirty="0"/>
              <a:t>)</a:t>
            </a:r>
            <a:r>
              <a:rPr lang="zh-TW" altLang="en-US" dirty="0"/>
              <a:t>，但修課的同學可自行決定要做的口味。</a:t>
            </a:r>
            <a:endParaRPr lang="en-US" altLang="zh-TW" dirty="0"/>
          </a:p>
          <a:p>
            <a:pPr marL="0" indent="0">
              <a:buNone/>
            </a:pPr>
            <a:r>
              <a:rPr lang="zh-TW" altLang="en-US" sz="2700" dirty="0"/>
              <a:t>       </a:t>
            </a:r>
            <a:r>
              <a:rPr lang="zh-TW" altLang="en-US" sz="2000" dirty="0"/>
              <a:t> 抹茶瑪德蓮                               香檸瑪德蓮                                </a:t>
            </a:r>
            <a:r>
              <a:rPr lang="zh-TW" altLang="en-US" sz="2100" dirty="0"/>
              <a:t>香草瑪德蓮</a:t>
            </a:r>
            <a:endParaRPr lang="en-US" altLang="zh-TW" sz="2100" dirty="0"/>
          </a:p>
        </p:txBody>
      </p:sp>
      <p:sp>
        <p:nvSpPr>
          <p:cNvPr id="2" name="標題 1"/>
          <p:cNvSpPr>
            <a:spLocks noGrp="1"/>
          </p:cNvSpPr>
          <p:nvPr>
            <p:ph type="title"/>
          </p:nvPr>
        </p:nvSpPr>
        <p:spPr/>
        <p:txBody>
          <a:bodyPr/>
          <a:lstStyle/>
          <a:p>
            <a:r>
              <a:rPr lang="zh-TW" altLang="en-US" dirty="0" smtClean="0"/>
              <a:t>烘培社</a:t>
            </a:r>
            <a:r>
              <a:rPr lang="en-US" altLang="zh-TW" dirty="0" smtClean="0"/>
              <a:t>1</a:t>
            </a:r>
            <a:endParaRPr lang="zh-TW" altLang="en-US" dirty="0"/>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2630" y="4508670"/>
            <a:ext cx="2843938" cy="2131991"/>
          </a:xfrm>
          <a:prstGeom prst="rect">
            <a:avLst/>
          </a:prstGeom>
          <a:ln>
            <a:noFill/>
          </a:ln>
          <a:effectLst>
            <a:softEdge rad="112500"/>
          </a:effectLst>
        </p:spPr>
      </p:pic>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7300" y="4508669"/>
            <a:ext cx="2901821" cy="2179986"/>
          </a:xfrm>
          <a:prstGeom prst="rect">
            <a:avLst/>
          </a:prstGeom>
          <a:ln>
            <a:noFill/>
          </a:ln>
          <a:effectLst>
            <a:softEdge rad="112500"/>
          </a:effectLst>
        </p:spPr>
      </p:pic>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9851" y="4508670"/>
            <a:ext cx="2880320" cy="2131991"/>
          </a:xfrm>
          <a:prstGeom prst="rect">
            <a:avLst/>
          </a:prstGeom>
          <a:ln>
            <a:noFill/>
          </a:ln>
          <a:effectLst>
            <a:softEdge rad="112500"/>
          </a:effectLst>
        </p:spPr>
      </p:pic>
    </p:spTree>
    <p:extLst>
      <p:ext uri="{BB962C8B-B14F-4D97-AF65-F5344CB8AC3E}">
        <p14:creationId xmlns:p14="http://schemas.microsoft.com/office/powerpoint/2010/main" val="35088752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91544" y="1340769"/>
            <a:ext cx="8327268" cy="4525963"/>
          </a:xfrm>
        </p:spPr>
        <p:txBody>
          <a:bodyPr>
            <a:normAutofit/>
          </a:bodyPr>
          <a:lstStyle/>
          <a:p>
            <a:pPr marL="0" indent="0">
              <a:buNone/>
            </a:pPr>
            <a:r>
              <a:rPr lang="zh-TW" altLang="en-US" dirty="0"/>
              <a:t>有些同學因為對烘培比較生疏，從一開始連最簡單的餅乾都覺得有困難到後來，也都能獨立完成磅蛋糕、戚風蛋糕最後也能挑戰難度最高的生巧克力塔、乳酪塔。</a:t>
            </a:r>
            <a:endParaRPr lang="en-US" altLang="zh-TW" dirty="0"/>
          </a:p>
          <a:p>
            <a:r>
              <a:rPr lang="zh-TW" altLang="en-US" dirty="0"/>
              <a:t>老師會教我們如何正確使用一些較專業的機器，教我們許多烘焙的手法，像是切拌法、如何看蛋白打發的程度等等。</a:t>
            </a:r>
            <a:endParaRPr lang="en-US" altLang="zh-TW" dirty="0"/>
          </a:p>
          <a:p>
            <a:r>
              <a:rPr lang="zh-TW" altLang="en-US" dirty="0"/>
              <a:t>在學校的成果展，烘培社也提供了</a:t>
            </a:r>
            <a:r>
              <a:rPr lang="en-US" altLang="zh-TW" dirty="0"/>
              <a:t>200</a:t>
            </a:r>
            <a:r>
              <a:rPr lang="zh-TW" altLang="en-US" dirty="0"/>
              <a:t>多片格子餅乾、巧克力餅乾、布朗尼、巧克力棉花蛋糕及伯爵茶戚風蛋糕。</a:t>
            </a:r>
            <a:endParaRPr lang="en-US" altLang="zh-TW" dirty="0"/>
          </a:p>
          <a:p>
            <a:endParaRPr lang="zh-TW" altLang="en-US" sz="2700" dirty="0"/>
          </a:p>
        </p:txBody>
      </p:sp>
      <p:sp>
        <p:nvSpPr>
          <p:cNvPr id="2" name="標題 1"/>
          <p:cNvSpPr>
            <a:spLocks noGrp="1"/>
          </p:cNvSpPr>
          <p:nvPr>
            <p:ph type="title"/>
          </p:nvPr>
        </p:nvSpPr>
        <p:spPr/>
        <p:txBody>
          <a:bodyPr/>
          <a:lstStyle/>
          <a:p>
            <a:r>
              <a:rPr lang="zh-TW" altLang="en-US" dirty="0" smtClean="0"/>
              <a:t>烘培社</a:t>
            </a:r>
            <a:r>
              <a:rPr lang="en-US" altLang="zh-TW" dirty="0" smtClean="0"/>
              <a:t>2</a:t>
            </a:r>
            <a:endParaRPr lang="zh-TW" altLang="en-US"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5560" y="4125551"/>
            <a:ext cx="1922518" cy="25645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816" y="4580139"/>
            <a:ext cx="2543944" cy="1907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0136" y="4306834"/>
            <a:ext cx="2998676" cy="22490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580172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711624" y="2708920"/>
            <a:ext cx="6858000" cy="1191134"/>
          </a:xfrm>
        </p:spPr>
        <p:txBody>
          <a:bodyPr>
            <a:normAutofit/>
          </a:bodyPr>
          <a:lstStyle/>
          <a:p>
            <a:r>
              <a:rPr lang="zh-TW" altLang="en-US" sz="6000" dirty="0"/>
              <a:t>電影讀書會</a:t>
            </a:r>
          </a:p>
        </p:txBody>
      </p:sp>
    </p:spTree>
    <p:extLst>
      <p:ext uri="{BB962C8B-B14F-4D97-AF65-F5344CB8AC3E}">
        <p14:creationId xmlns:p14="http://schemas.microsoft.com/office/powerpoint/2010/main" val="20481481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607808" y="389929"/>
            <a:ext cx="6858000" cy="958454"/>
          </a:xfrm>
        </p:spPr>
        <p:txBody>
          <a:bodyPr>
            <a:normAutofit/>
          </a:bodyPr>
          <a:lstStyle/>
          <a:p>
            <a:r>
              <a:rPr lang="zh-TW" altLang="en-US" sz="4050" dirty="0"/>
              <a:t>電影讀書會</a:t>
            </a:r>
          </a:p>
        </p:txBody>
      </p:sp>
      <p:sp>
        <p:nvSpPr>
          <p:cNvPr id="3" name="副標題 2"/>
          <p:cNvSpPr>
            <a:spLocks noGrp="1"/>
          </p:cNvSpPr>
          <p:nvPr>
            <p:ph type="subTitle" idx="1"/>
          </p:nvPr>
        </p:nvSpPr>
        <p:spPr>
          <a:xfrm>
            <a:off x="1989364" y="1556792"/>
            <a:ext cx="8094889" cy="3649436"/>
          </a:xfrm>
        </p:spPr>
        <p:txBody>
          <a:bodyPr>
            <a:normAutofit/>
          </a:bodyPr>
          <a:lstStyle/>
          <a:p>
            <a:pPr marL="342900" indent="-342900" algn="l" fontAlgn="base">
              <a:buClr>
                <a:schemeClr val="bg2">
                  <a:lumMod val="10000"/>
                </a:schemeClr>
              </a:buClr>
              <a:buFont typeface="Wingdings" panose="05000000000000000000" pitchFamily="2" charset="2"/>
              <a:buChar char="Ø"/>
            </a:pPr>
            <a:r>
              <a:rPr lang="zh-TW" altLang="en-US" sz="2400" dirty="0">
                <a:solidFill>
                  <a:srgbClr val="002060"/>
                </a:solidFill>
              </a:rPr>
              <a:t>課程說明：前</a:t>
            </a:r>
            <a:r>
              <a:rPr lang="en-US" altLang="zh-TW" sz="2400" dirty="0">
                <a:solidFill>
                  <a:srgbClr val="002060"/>
                </a:solidFill>
              </a:rPr>
              <a:t>8</a:t>
            </a:r>
            <a:r>
              <a:rPr lang="zh-TW" altLang="en-US" sz="2400" dirty="0">
                <a:solidFill>
                  <a:srgbClr val="002060"/>
                </a:solidFill>
              </a:rPr>
              <a:t>部影片由老師示範帶領，之後由選課同學挑選影片，負責至少一次的讀書會。 </a:t>
            </a:r>
            <a:endParaRPr lang="en-US" altLang="zh-TW" sz="2400" dirty="0">
              <a:solidFill>
                <a:srgbClr val="002060"/>
              </a:solidFill>
            </a:endParaRPr>
          </a:p>
          <a:p>
            <a:pPr marL="342900" indent="-342900" algn="l" fontAlgn="base">
              <a:buClr>
                <a:schemeClr val="bg2">
                  <a:lumMod val="10000"/>
                </a:schemeClr>
              </a:buClr>
              <a:buFont typeface="Wingdings" panose="05000000000000000000" pitchFamily="2" charset="2"/>
              <a:buChar char="Ø"/>
            </a:pPr>
            <a:r>
              <a:rPr lang="zh-TW" altLang="en-US" sz="2400" dirty="0">
                <a:solidFill>
                  <a:srgbClr val="002060"/>
                </a:solidFill>
              </a:rPr>
              <a:t>每次進行方式： </a:t>
            </a:r>
            <a:endParaRPr lang="en-US" altLang="zh-TW" sz="2400" dirty="0">
              <a:solidFill>
                <a:srgbClr val="002060"/>
              </a:solidFill>
            </a:endParaRPr>
          </a:p>
          <a:p>
            <a:pPr marL="342900" indent="-342900" algn="l" fontAlgn="base">
              <a:buClr>
                <a:schemeClr val="bg2">
                  <a:lumMod val="10000"/>
                </a:schemeClr>
              </a:buClr>
              <a:buFont typeface="Arial" panose="020B0604020202020204" pitchFamily="34" charset="0"/>
              <a:buChar char="•"/>
            </a:pPr>
            <a:r>
              <a:rPr lang="zh-TW" altLang="en-US" sz="2400" dirty="0">
                <a:solidFill>
                  <a:srgbClr val="002060"/>
                </a:solidFill>
              </a:rPr>
              <a:t>電影觀賞 </a:t>
            </a:r>
            <a:endParaRPr lang="en-US" altLang="zh-TW" sz="2400" dirty="0">
              <a:solidFill>
                <a:srgbClr val="002060"/>
              </a:solidFill>
            </a:endParaRPr>
          </a:p>
          <a:p>
            <a:pPr marL="342900" indent="-342900" algn="l" fontAlgn="base">
              <a:buClr>
                <a:schemeClr val="bg2">
                  <a:lumMod val="10000"/>
                </a:schemeClr>
              </a:buClr>
              <a:buFont typeface="Arial" panose="020B0604020202020204" pitchFamily="34" charset="0"/>
              <a:buChar char="•"/>
            </a:pPr>
            <a:r>
              <a:rPr lang="zh-TW" altLang="en-US" sz="2400" dirty="0">
                <a:solidFill>
                  <a:srgbClr val="002060"/>
                </a:solidFill>
              </a:rPr>
              <a:t>主題導讀 </a:t>
            </a:r>
            <a:endParaRPr lang="en-US" altLang="zh-TW" sz="2400" dirty="0">
              <a:solidFill>
                <a:srgbClr val="002060"/>
              </a:solidFill>
            </a:endParaRPr>
          </a:p>
          <a:p>
            <a:pPr marL="342900" indent="-342900" algn="l" fontAlgn="base">
              <a:buClr>
                <a:schemeClr val="bg2">
                  <a:lumMod val="10000"/>
                </a:schemeClr>
              </a:buClr>
              <a:buFont typeface="Arial" panose="020B0604020202020204" pitchFamily="34" charset="0"/>
              <a:buChar char="•"/>
            </a:pPr>
            <a:r>
              <a:rPr lang="zh-TW" altLang="en-US" sz="2400" dirty="0">
                <a:solidFill>
                  <a:srgbClr val="002060"/>
                </a:solidFill>
              </a:rPr>
              <a:t>分享與討論 </a:t>
            </a:r>
            <a:endParaRPr lang="en-US" altLang="zh-TW" sz="2400" dirty="0">
              <a:solidFill>
                <a:srgbClr val="002060"/>
              </a:solidFill>
            </a:endParaRPr>
          </a:p>
          <a:p>
            <a:pPr marL="342900" indent="-342900" algn="l" fontAlgn="base">
              <a:buClr>
                <a:schemeClr val="bg2">
                  <a:lumMod val="10000"/>
                </a:schemeClr>
              </a:buClr>
              <a:buFont typeface="Arial" panose="020B0604020202020204" pitchFamily="34" charset="0"/>
              <a:buChar char="•"/>
            </a:pPr>
            <a:r>
              <a:rPr lang="zh-TW" altLang="en-US" sz="2400" dirty="0">
                <a:solidFill>
                  <a:srgbClr val="002060"/>
                </a:solidFill>
              </a:rPr>
              <a:t>作業</a:t>
            </a:r>
          </a:p>
          <a:p>
            <a:pPr algn="l" fontAlgn="base"/>
            <a:endParaRPr lang="zh-TW" altLang="en-US" dirty="0"/>
          </a:p>
        </p:txBody>
      </p:sp>
      <p:sp>
        <p:nvSpPr>
          <p:cNvPr id="5" name="AutoShape 2" descr="https://lh3.googleusercontent.com/8Pcy4bIbrJv1wiXQy-HSTqkR4FdNgq2oKCZwCSZETNHsv8E9b1svY3DVdbEpzLEk_6K5K8GTIsDYsSidb32uQjQ7s3MB45V8itFJi3Dh9pvDDkVBMhMX38CO8cVeNBeUGr5Xt0R32L0"/>
          <p:cNvSpPr>
            <a:spLocks noChangeAspect="1" noChangeArrowheads="1"/>
          </p:cNvSpPr>
          <p:nvPr/>
        </p:nvSpPr>
        <p:spPr bwMode="auto">
          <a:xfrm>
            <a:off x="1571625" y="7548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1028" name="Picture 4" descr="https://lh3.googleusercontent.com/8Pcy4bIbrJv1wiXQy-HSTqkR4FdNgq2oKCZwCSZETNHsv8E9b1svY3DVdbEpzLEk_6K5K8GTIsDYsSidb32uQjQ7s3MB45V8itFJi3Dh9pvDDkVBMhMX38CO8cVeNBeUGr5Xt0R32L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H="1" flipV="1">
            <a:off x="4583832" y="2492896"/>
            <a:ext cx="5832648" cy="4365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6824949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1760632" y="3861049"/>
            <a:ext cx="4290950" cy="2808509"/>
          </a:xfrm>
          <a:prstGeom prst="rect">
            <a:avLst/>
          </a:prstGeom>
          <a:ln>
            <a:noFill/>
          </a:ln>
          <a:effectLst>
            <a:softEdge rad="112500"/>
          </a:effectLst>
        </p:spPr>
      </p:pic>
      <p:sp>
        <p:nvSpPr>
          <p:cNvPr id="4" name="內容版面配置區 3"/>
          <p:cNvSpPr>
            <a:spLocks noGrp="1"/>
          </p:cNvSpPr>
          <p:nvPr>
            <p:ph sz="half" idx="4294967295"/>
          </p:nvPr>
        </p:nvSpPr>
        <p:spPr>
          <a:xfrm>
            <a:off x="6182059" y="476673"/>
            <a:ext cx="4176464" cy="3348409"/>
          </a:xfrm>
          <a:prstGeom prst="rect">
            <a:avLst/>
          </a:prstGeom>
        </p:spPr>
        <p:txBody>
          <a:bodyPr>
            <a:normAutofit fontScale="92500" lnSpcReduction="10000"/>
          </a:bodyPr>
          <a:lstStyle/>
          <a:p>
            <a:pPr>
              <a:buClr>
                <a:srgbClr val="002060"/>
              </a:buClr>
              <a:buFont typeface="Wingdings" panose="05000000000000000000" pitchFamily="2" charset="2"/>
              <a:buChar char="Ø"/>
            </a:pPr>
            <a:r>
              <a:rPr lang="zh-TW" altLang="en-US" dirty="0" smtClean="0">
                <a:solidFill>
                  <a:srgbClr val="002060"/>
                </a:solidFill>
              </a:rPr>
              <a:t>這是我們在期末成果發表時做的海報，平常我們會在看完電影後在便利貼上寫我們對於當天看的電影的感想。每部電影都有一個它想傳達的意義。</a:t>
            </a:r>
            <a:endParaRPr lang="en-US" altLang="zh-TW" dirty="0" smtClean="0">
              <a:solidFill>
                <a:srgbClr val="002060"/>
              </a:solidFill>
            </a:endParaRPr>
          </a:p>
          <a:p>
            <a:pPr marL="0" indent="0">
              <a:buClr>
                <a:srgbClr val="002060"/>
              </a:buClr>
              <a:buNone/>
            </a:pPr>
            <a:endParaRPr lang="en-US" altLang="zh-TW" dirty="0" smtClean="0">
              <a:solidFill>
                <a:srgbClr val="002060"/>
              </a:solidFill>
            </a:endParaRPr>
          </a:p>
          <a:p>
            <a:pPr>
              <a:buClr>
                <a:srgbClr val="002060"/>
              </a:buClr>
              <a:buFont typeface="Wingdings" panose="05000000000000000000" pitchFamily="2" charset="2"/>
              <a:buChar char="Ø"/>
            </a:pPr>
            <a:r>
              <a:rPr lang="zh-TW" altLang="en-US" dirty="0" smtClean="0">
                <a:solidFill>
                  <a:srgbClr val="002060"/>
                </a:solidFill>
                <a:latin typeface="+mn-ea"/>
                <a:cs typeface="Mangal"/>
              </a:rPr>
              <a:t>透過這種特別的課程，我</a:t>
            </a:r>
            <a:r>
              <a:rPr lang="zh-TW" altLang="zh-TW" dirty="0" smtClean="0">
                <a:solidFill>
                  <a:srgbClr val="002060"/>
                </a:solidFill>
                <a:latin typeface="+mn-ea"/>
                <a:cs typeface="Mangal"/>
              </a:rPr>
              <a:t>體驗</a:t>
            </a:r>
            <a:r>
              <a:rPr lang="zh-TW" altLang="en-US" dirty="0" smtClean="0">
                <a:solidFill>
                  <a:srgbClr val="002060"/>
                </a:solidFill>
                <a:latin typeface="+mn-ea"/>
                <a:cs typeface="Mangal"/>
              </a:rPr>
              <a:t>到了不一樣的世界。每部電影角色都有一個他專屬、特別的世界。</a:t>
            </a:r>
            <a:endParaRPr lang="en-US" altLang="zh-TW" dirty="0">
              <a:solidFill>
                <a:srgbClr val="002060"/>
              </a:solidFill>
              <a:latin typeface="+mn-ea"/>
              <a:cs typeface="Mangal"/>
            </a:endParaRPr>
          </a:p>
        </p:txBody>
      </p:sp>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b="-519"/>
          <a:stretch/>
        </p:blipFill>
        <p:spPr>
          <a:xfrm>
            <a:off x="1760633" y="332656"/>
            <a:ext cx="4299131" cy="3329674"/>
          </a:xfrm>
          <a:prstGeom prst="rect">
            <a:avLst/>
          </a:prstGeom>
          <a:ln>
            <a:noFill/>
          </a:ln>
          <a:effectLst>
            <a:softEdge rad="112500"/>
          </a:effectLst>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9764" y="3861048"/>
            <a:ext cx="4421057" cy="2808509"/>
          </a:xfrm>
          <a:prstGeom prst="rect">
            <a:avLst/>
          </a:prstGeom>
          <a:ln>
            <a:noFill/>
          </a:ln>
          <a:effectLst>
            <a:softEdge rad="112500"/>
          </a:effectLst>
        </p:spPr>
      </p:pic>
    </p:spTree>
    <p:extLst>
      <p:ext uri="{BB962C8B-B14F-4D97-AF65-F5344CB8AC3E}">
        <p14:creationId xmlns:p14="http://schemas.microsoft.com/office/powerpoint/2010/main" val="21142765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761764" y="2283736"/>
            <a:ext cx="2668471" cy="4299944"/>
          </a:xfrm>
        </p:spPr>
        <p:txBody>
          <a:bodyPr>
            <a:noAutofit/>
          </a:bodyPr>
          <a:lstStyle/>
          <a:p>
            <a:r>
              <a:rPr lang="zh-TW" altLang="en-US" sz="3600" dirty="0">
                <a:solidFill>
                  <a:schemeClr val="tx2">
                    <a:lumMod val="75000"/>
                  </a:schemeClr>
                </a:solidFill>
              </a:rPr>
              <a:t>協</a:t>
            </a:r>
            <a:r>
              <a:rPr lang="zh-TW" altLang="en-US" sz="3600" dirty="0" smtClean="0">
                <a:solidFill>
                  <a:schemeClr val="tx2">
                    <a:lumMod val="75000"/>
                  </a:schemeClr>
                </a:solidFill>
              </a:rPr>
              <a:t>力</a:t>
            </a:r>
            <a:r>
              <a:rPr lang="zh-TW" altLang="en-US" sz="3600" dirty="0">
                <a:solidFill>
                  <a:schemeClr val="tx2">
                    <a:lumMod val="75000"/>
                  </a:schemeClr>
                </a:solidFill>
              </a:rPr>
              <a:t>造屋</a:t>
            </a:r>
            <a:endParaRPr lang="en-US" altLang="zh-TW" sz="3600" dirty="0">
              <a:solidFill>
                <a:schemeClr val="tx2">
                  <a:lumMod val="75000"/>
                </a:schemeClr>
              </a:solidFill>
            </a:endParaRPr>
          </a:p>
          <a:p>
            <a:r>
              <a:rPr lang="zh-TW" altLang="en-US" sz="3600" dirty="0">
                <a:solidFill>
                  <a:schemeClr val="tx2">
                    <a:lumMod val="75000"/>
                  </a:schemeClr>
                </a:solidFill>
              </a:rPr>
              <a:t>數理科學</a:t>
            </a:r>
            <a:endParaRPr lang="en-US" altLang="zh-TW" sz="3600" dirty="0">
              <a:solidFill>
                <a:schemeClr val="tx2">
                  <a:lumMod val="75000"/>
                </a:schemeClr>
              </a:solidFill>
            </a:endParaRPr>
          </a:p>
          <a:p>
            <a:r>
              <a:rPr lang="zh-TW" altLang="en-US" sz="3600" dirty="0">
                <a:solidFill>
                  <a:schemeClr val="tx2">
                    <a:lumMod val="75000"/>
                  </a:schemeClr>
                </a:solidFill>
              </a:rPr>
              <a:t>人文社會</a:t>
            </a:r>
            <a:endParaRPr lang="en-US" altLang="zh-TW" sz="3600" dirty="0">
              <a:solidFill>
                <a:schemeClr val="tx2">
                  <a:lumMod val="75000"/>
                </a:schemeClr>
              </a:solidFill>
            </a:endParaRPr>
          </a:p>
          <a:p>
            <a:r>
              <a:rPr lang="zh-TW" altLang="en-US" sz="3600" dirty="0">
                <a:solidFill>
                  <a:schemeClr val="tx2">
                    <a:lumMod val="75000"/>
                  </a:schemeClr>
                </a:solidFill>
              </a:rPr>
              <a:t>戶外運動</a:t>
            </a:r>
            <a:endParaRPr lang="en-US" altLang="zh-TW" sz="3600" dirty="0">
              <a:solidFill>
                <a:schemeClr val="tx2">
                  <a:lumMod val="75000"/>
                </a:schemeClr>
              </a:solidFill>
            </a:endParaRPr>
          </a:p>
          <a:p>
            <a:r>
              <a:rPr lang="zh-TW" altLang="en-US" sz="3600" dirty="0">
                <a:solidFill>
                  <a:schemeClr val="tx2">
                    <a:lumMod val="75000"/>
                  </a:schemeClr>
                </a:solidFill>
              </a:rPr>
              <a:t>手作藝術</a:t>
            </a:r>
            <a:endParaRPr lang="en-US" altLang="zh-TW" sz="3600" dirty="0">
              <a:solidFill>
                <a:schemeClr val="tx2">
                  <a:lumMod val="75000"/>
                </a:schemeClr>
              </a:solidFill>
            </a:endParaRPr>
          </a:p>
          <a:p>
            <a:r>
              <a:rPr lang="zh-TW" altLang="en-US" sz="3600" dirty="0" smtClean="0">
                <a:solidFill>
                  <a:schemeClr val="tx2">
                    <a:lumMod val="75000"/>
                  </a:schemeClr>
                </a:solidFill>
              </a:rPr>
              <a:t>本外國語</a:t>
            </a:r>
            <a:endParaRPr lang="en-US" altLang="zh-TW" sz="3600" dirty="0">
              <a:solidFill>
                <a:schemeClr val="tx2">
                  <a:lumMod val="75000"/>
                </a:schemeClr>
              </a:solidFill>
            </a:endParaRPr>
          </a:p>
        </p:txBody>
      </p:sp>
      <p:sp>
        <p:nvSpPr>
          <p:cNvPr id="3" name="標題 2"/>
          <p:cNvSpPr>
            <a:spLocks noGrp="1"/>
          </p:cNvSpPr>
          <p:nvPr>
            <p:ph type="title"/>
          </p:nvPr>
        </p:nvSpPr>
        <p:spPr/>
        <p:txBody>
          <a:bodyPr/>
          <a:lstStyle/>
          <a:p>
            <a:r>
              <a:rPr lang="zh-TW" altLang="en-US" dirty="0" smtClean="0"/>
              <a:t>國高中共同的選修、社團</a:t>
            </a:r>
            <a:endParaRPr lang="zh-TW" altLang="en-US" dirty="0"/>
          </a:p>
        </p:txBody>
      </p:sp>
    </p:spTree>
    <p:extLst>
      <p:ext uri="{BB962C8B-B14F-4D97-AF65-F5344CB8AC3E}">
        <p14:creationId xmlns:p14="http://schemas.microsoft.com/office/powerpoint/2010/main" val="38566325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1415480" y="260648"/>
            <a:ext cx="9144000" cy="994172"/>
          </a:xfrm>
          <a:prstGeom prst="rect">
            <a:avLst/>
          </a:prstGeom>
          <a:noFill/>
          <a:ln>
            <a:noFill/>
          </a:ln>
        </p:spPr>
        <p:txBody>
          <a:bodyPr vert="horz" lIns="68569" tIns="34275" rIns="68569" bIns="34275" rtlCol="0" anchor="ctr" anchorCtr="0">
            <a:noAutofit/>
          </a:bodyPr>
          <a:lstStyle/>
          <a:p>
            <a:pPr>
              <a:lnSpc>
                <a:spcPct val="90000"/>
              </a:lnSpc>
              <a:spcBef>
                <a:spcPts val="0"/>
              </a:spcBef>
              <a:buClr>
                <a:schemeClr val="dk1"/>
              </a:buClr>
              <a:buSzPct val="25000"/>
            </a:pPr>
            <a:r>
              <a:rPr lang="zh-TW" altLang="en-US" sz="4950" dirty="0">
                <a:solidFill>
                  <a:schemeClr val="bg1"/>
                </a:solidFill>
                <a:latin typeface="+mj-ea"/>
                <a:cs typeface="Calibri"/>
                <a:sym typeface="Calibri"/>
              </a:rPr>
              <a:t>人生桌遊</a:t>
            </a:r>
          </a:p>
        </p:txBody>
      </p:sp>
      <p:sp>
        <p:nvSpPr>
          <p:cNvPr id="85" name="Shape 85"/>
          <p:cNvSpPr txBox="1">
            <a:spLocks noGrp="1"/>
          </p:cNvSpPr>
          <p:nvPr>
            <p:ph type="body" idx="1"/>
          </p:nvPr>
        </p:nvSpPr>
        <p:spPr>
          <a:xfrm>
            <a:off x="1775520" y="1241129"/>
            <a:ext cx="8640960" cy="3717157"/>
          </a:xfrm>
          <a:prstGeom prst="rect">
            <a:avLst/>
          </a:prstGeom>
          <a:noFill/>
          <a:ln>
            <a:noFill/>
          </a:ln>
        </p:spPr>
        <p:txBody>
          <a:bodyPr vert="horz" lIns="68569" tIns="34275" rIns="68569" bIns="34275" rtlCol="0" anchor="t" anchorCtr="0">
            <a:noAutofit/>
          </a:bodyPr>
          <a:lstStyle/>
          <a:p>
            <a:pPr marL="171450" indent="-171450">
              <a:lnSpc>
                <a:spcPct val="150000"/>
              </a:lnSpc>
              <a:spcBef>
                <a:spcPts val="0"/>
              </a:spcBef>
              <a:buClr>
                <a:schemeClr val="dk1"/>
              </a:buClr>
              <a:buFont typeface="Arial"/>
              <a:buChar char="•"/>
            </a:pPr>
            <a:r>
              <a:rPr lang="zh-TW" b="1" i="0" u="none" strike="noStrike" cap="none" dirty="0" smtClean="0">
                <a:solidFill>
                  <a:srgbClr val="002060"/>
                </a:solidFill>
                <a:sym typeface="Calibri"/>
              </a:rPr>
              <a:t>課程</a:t>
            </a:r>
            <a:r>
              <a:rPr lang="zh-TW" altLang="en-US" b="1" i="0" u="none" strike="noStrike" cap="none" dirty="0" smtClean="0">
                <a:solidFill>
                  <a:srgbClr val="002060"/>
                </a:solidFill>
                <a:sym typeface="Calibri"/>
              </a:rPr>
              <a:t>介紹</a:t>
            </a:r>
            <a:r>
              <a:rPr lang="zh-TW" b="1" i="0" u="none" strike="noStrike" cap="none" dirty="0" smtClean="0">
                <a:solidFill>
                  <a:srgbClr val="002060"/>
                </a:solidFill>
                <a:sym typeface="Calibri"/>
              </a:rPr>
              <a:t>:</a:t>
            </a:r>
            <a:endParaRPr lang="en-US" altLang="zh-TW" b="1" dirty="0">
              <a:solidFill>
                <a:srgbClr val="002060"/>
              </a:solidFill>
            </a:endParaRPr>
          </a:p>
          <a:p>
            <a:pPr marL="0" indent="0">
              <a:lnSpc>
                <a:spcPct val="150000"/>
              </a:lnSpc>
              <a:spcBef>
                <a:spcPts val="0"/>
              </a:spcBef>
              <a:buNone/>
            </a:pPr>
            <a:r>
              <a:rPr lang="zh-TW" altLang="en-US" sz="1800" dirty="0">
                <a:solidFill>
                  <a:srgbClr val="002060"/>
                </a:solidFill>
              </a:rPr>
              <a:t>這個桌遊的名字是</a:t>
            </a:r>
            <a:r>
              <a:rPr lang="en-US" altLang="zh-TW" sz="1800" dirty="0">
                <a:solidFill>
                  <a:srgbClr val="002060"/>
                </a:solidFill>
              </a:rPr>
              <a:t>《</a:t>
            </a:r>
            <a:r>
              <a:rPr lang="zh-TW" altLang="en-US" sz="1800" dirty="0">
                <a:solidFill>
                  <a:srgbClr val="002060"/>
                </a:solidFill>
              </a:rPr>
              <a:t>創意人生</a:t>
            </a:r>
            <a:r>
              <a:rPr lang="en-US" altLang="zh-TW" sz="1800" dirty="0">
                <a:solidFill>
                  <a:srgbClr val="002060"/>
                </a:solidFill>
              </a:rPr>
              <a:t>—</a:t>
            </a:r>
            <a:r>
              <a:rPr lang="zh-TW" altLang="en-US" sz="1800" dirty="0">
                <a:solidFill>
                  <a:srgbClr val="002060"/>
                </a:solidFill>
              </a:rPr>
              <a:t>蛻變遊戲</a:t>
            </a:r>
            <a:r>
              <a:rPr lang="en-US" altLang="zh-TW" sz="1800" dirty="0">
                <a:solidFill>
                  <a:srgbClr val="002060"/>
                </a:solidFill>
              </a:rPr>
              <a:t>》</a:t>
            </a:r>
            <a:r>
              <a:rPr lang="zh-TW" altLang="en-US" sz="1800" dirty="0">
                <a:solidFill>
                  <a:srgbClr val="002060"/>
                </a:solidFill>
              </a:rPr>
              <a:t>，透過玩遊戲的過程，玩家將會與家人或朋友創造正向互動的機會，並且彼此建立支持、關心與相互激勵。除了從遊戲中獲得樂趣之外，你也可以運用這個遊戲取得人生旅程的新觀點，或將遊戲作為團體分享與達成目標的有效工具。</a:t>
            </a:r>
            <a:endParaRPr lang="en-US" altLang="zh-TW" sz="1800" dirty="0">
              <a:solidFill>
                <a:srgbClr val="002060"/>
              </a:solidFill>
              <a:sym typeface="Calibri"/>
            </a:endParaRPr>
          </a:p>
          <a:p>
            <a:pPr marL="171450" indent="-171450">
              <a:lnSpc>
                <a:spcPct val="150000"/>
              </a:lnSpc>
              <a:spcBef>
                <a:spcPts val="0"/>
              </a:spcBef>
              <a:buClr>
                <a:schemeClr val="dk1"/>
              </a:buClr>
              <a:buFont typeface="Arial"/>
              <a:buChar char="•"/>
            </a:pPr>
            <a:r>
              <a:rPr lang="zh-TW" altLang="en-US" b="1" dirty="0" smtClean="0">
                <a:solidFill>
                  <a:srgbClr val="002060"/>
                </a:solidFill>
              </a:rPr>
              <a:t>上課方式</a:t>
            </a:r>
            <a:r>
              <a:rPr lang="en-US" altLang="zh-TW" b="1" dirty="0" smtClean="0">
                <a:solidFill>
                  <a:srgbClr val="002060"/>
                </a:solidFill>
              </a:rPr>
              <a:t>:</a:t>
            </a:r>
          </a:p>
          <a:p>
            <a:pPr marL="0" indent="0">
              <a:lnSpc>
                <a:spcPct val="150000"/>
              </a:lnSpc>
              <a:spcBef>
                <a:spcPts val="0"/>
              </a:spcBef>
              <a:buNone/>
            </a:pPr>
            <a:r>
              <a:rPr lang="zh-TW" altLang="en-US" sz="1800" dirty="0">
                <a:solidFill>
                  <a:srgbClr val="002060"/>
                </a:solidFill>
              </a:rPr>
              <a:t>藉由遊戲的方式，讓自己和共玩的朋友一起經歷人生的四個層級：身體、情緒、心智、靈性，透過自己意念抽出智慧指引或潛在阻礙，在各層級有提醒自己的覺知、天使的引導、宇宙的回應、以及障礙的提點。遊戲結束後，透過下一步計畫表，明確地提供自己在生活中可落實的指引，如同做一次靈性個案所獲得的啓發。</a:t>
            </a:r>
            <a:endParaRPr lang="zh-TW" altLang="en-US" sz="1800" dirty="0">
              <a:solidFill>
                <a:srgbClr val="002060"/>
              </a:solidFill>
              <a:sym typeface="Calibri"/>
            </a:endParaRPr>
          </a:p>
          <a:p>
            <a:pPr marL="171450" indent="-171450">
              <a:lnSpc>
                <a:spcPct val="150000"/>
              </a:lnSpc>
              <a:spcBef>
                <a:spcPts val="750"/>
              </a:spcBef>
              <a:buClr>
                <a:schemeClr val="dk1"/>
              </a:buClr>
              <a:buFont typeface="Arial"/>
              <a:buChar char="•"/>
            </a:pPr>
            <a:r>
              <a:rPr lang="zh-TW" altLang="en-US" b="1" i="0" u="none" strike="noStrike" cap="none" dirty="0" smtClean="0">
                <a:solidFill>
                  <a:srgbClr val="002060"/>
                </a:solidFill>
                <a:sym typeface="Calibri"/>
              </a:rPr>
              <a:t>上課</a:t>
            </a:r>
            <a:r>
              <a:rPr lang="zh-TW" b="1" i="0" u="none" strike="noStrike" cap="none" dirty="0" smtClean="0">
                <a:solidFill>
                  <a:srgbClr val="002060"/>
                </a:solidFill>
                <a:sym typeface="Calibri"/>
              </a:rPr>
              <a:t>地點:</a:t>
            </a:r>
            <a:r>
              <a:rPr lang="zh-TW" altLang="en-US" b="1" dirty="0">
                <a:solidFill>
                  <a:srgbClr val="002060"/>
                </a:solidFill>
                <a:sym typeface="Calibri"/>
              </a:rPr>
              <a:t> </a:t>
            </a:r>
            <a:r>
              <a:rPr lang="zh-TW" altLang="en-US" b="1" dirty="0" smtClean="0">
                <a:solidFill>
                  <a:srgbClr val="002060"/>
                </a:solidFill>
                <a:sym typeface="Calibri"/>
              </a:rPr>
              <a:t> </a:t>
            </a:r>
            <a:r>
              <a:rPr lang="zh-TW" altLang="en-US" sz="1800" dirty="0">
                <a:solidFill>
                  <a:srgbClr val="002060"/>
                </a:solidFill>
                <a:sym typeface="Calibri"/>
              </a:rPr>
              <a:t>新埔國中教室</a:t>
            </a:r>
          </a:p>
          <a:p>
            <a:pPr marL="171450" indent="-171450" algn="ctr">
              <a:lnSpc>
                <a:spcPct val="90000"/>
              </a:lnSpc>
              <a:spcBef>
                <a:spcPts val="750"/>
              </a:spcBef>
              <a:buClr>
                <a:schemeClr val="dk1"/>
              </a:buClr>
              <a:buNone/>
            </a:pPr>
            <a:endParaRPr sz="2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2738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03512" y="188640"/>
            <a:ext cx="8784976" cy="6408712"/>
          </a:xfrm>
        </p:spPr>
      </p:pic>
    </p:spTree>
    <p:extLst>
      <p:ext uri="{BB962C8B-B14F-4D97-AF65-F5344CB8AC3E}">
        <p14:creationId xmlns:p14="http://schemas.microsoft.com/office/powerpoint/2010/main" val="41307365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Shape 90"/>
          <p:cNvPicPr preferRelativeResize="0">
            <a:picLocks noGrp="1"/>
          </p:cNvPicPr>
          <p:nvPr>
            <p:ph type="body" idx="1"/>
          </p:nvPr>
        </p:nvPicPr>
        <p:blipFill rotWithShape="1">
          <a:blip r:embed="rId3" cstate="print">
            <a:alphaModFix/>
          </a:blip>
          <a:srcRect/>
          <a:stretch/>
        </p:blipFill>
        <p:spPr>
          <a:xfrm>
            <a:off x="7248129" y="3501008"/>
            <a:ext cx="3240361" cy="3129787"/>
          </a:xfrm>
          <a:prstGeom prst="rect">
            <a:avLst/>
          </a:prstGeom>
          <a:noFill/>
          <a:ln>
            <a:noFill/>
          </a:ln>
        </p:spPr>
      </p:pic>
      <p:pic>
        <p:nvPicPr>
          <p:cNvPr id="91" name="Shape 91"/>
          <p:cNvPicPr preferRelativeResize="0"/>
          <p:nvPr/>
        </p:nvPicPr>
        <p:blipFill rotWithShape="1">
          <a:blip r:embed="rId4" cstate="print">
            <a:alphaModFix/>
          </a:blip>
          <a:srcRect/>
          <a:stretch/>
        </p:blipFill>
        <p:spPr>
          <a:xfrm>
            <a:off x="1775520" y="857251"/>
            <a:ext cx="3807861" cy="2467213"/>
          </a:xfrm>
          <a:prstGeom prst="rect">
            <a:avLst/>
          </a:prstGeom>
          <a:noFill/>
          <a:ln>
            <a:noFill/>
          </a:ln>
        </p:spPr>
      </p:pic>
      <p:pic>
        <p:nvPicPr>
          <p:cNvPr id="92" name="Shape 92"/>
          <p:cNvPicPr preferRelativeResize="0"/>
          <p:nvPr/>
        </p:nvPicPr>
        <p:blipFill rotWithShape="1">
          <a:blip r:embed="rId5" cstate="print">
            <a:alphaModFix/>
          </a:blip>
          <a:srcRect/>
          <a:stretch/>
        </p:blipFill>
        <p:spPr>
          <a:xfrm>
            <a:off x="5642379" y="857251"/>
            <a:ext cx="4846110" cy="2467213"/>
          </a:xfrm>
          <a:prstGeom prst="rect">
            <a:avLst/>
          </a:prstGeom>
          <a:noFill/>
          <a:ln>
            <a:noFill/>
          </a:ln>
        </p:spPr>
      </p:pic>
      <p:pic>
        <p:nvPicPr>
          <p:cNvPr id="93" name="Shape 93"/>
          <p:cNvPicPr preferRelativeResize="0"/>
          <p:nvPr/>
        </p:nvPicPr>
        <p:blipFill rotWithShape="1">
          <a:blip r:embed="rId6" cstate="print">
            <a:alphaModFix/>
          </a:blip>
          <a:srcRect/>
          <a:stretch/>
        </p:blipFill>
        <p:spPr>
          <a:xfrm>
            <a:off x="1775519" y="3501009"/>
            <a:ext cx="5273270" cy="3129787"/>
          </a:xfrm>
          <a:prstGeom prst="rect">
            <a:avLst/>
          </a:prstGeom>
          <a:noFill/>
          <a:ln>
            <a:noFill/>
          </a:ln>
        </p:spPr>
      </p:pic>
    </p:spTree>
    <p:extLst>
      <p:ext uri="{BB962C8B-B14F-4D97-AF65-F5344CB8AC3E}">
        <p14:creationId xmlns:p14="http://schemas.microsoft.com/office/powerpoint/2010/main" val="5960426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1981200" y="274637"/>
            <a:ext cx="8229600" cy="1143000"/>
          </a:xfrm>
          <a:prstGeom prst="rect">
            <a:avLst/>
          </a:prstGeom>
          <a:noFill/>
          <a:ln>
            <a:noFill/>
          </a:ln>
        </p:spPr>
        <p:txBody>
          <a:bodyPr vert="horz" lIns="91425" tIns="45700" rIns="91425" bIns="45700" rtlCol="0" anchor="ctr" anchorCtr="0">
            <a:noAutofit/>
          </a:bodyPr>
          <a:lstStyle/>
          <a:p>
            <a:pPr>
              <a:spcBef>
                <a:spcPts val="0"/>
              </a:spcBef>
              <a:buClr>
                <a:schemeClr val="dk1"/>
              </a:buClr>
              <a:buSzPct val="25000"/>
            </a:pPr>
            <a:r>
              <a:rPr lang="zh-TW" altLang="en-US" sz="5400" b="1" dirty="0">
                <a:solidFill>
                  <a:schemeClr val="bg1"/>
                </a:solidFill>
                <a:latin typeface="+mj-ea"/>
                <a:cs typeface="Calibri"/>
                <a:sym typeface="Calibri"/>
              </a:rPr>
              <a:t>生活手作</a:t>
            </a:r>
          </a:p>
        </p:txBody>
      </p:sp>
      <p:pic>
        <p:nvPicPr>
          <p:cNvPr id="85" name="Shape 85"/>
          <p:cNvPicPr preferRelativeResize="0">
            <a:picLocks noGrp="1"/>
          </p:cNvPicPr>
          <p:nvPr>
            <p:ph type="body" idx="1"/>
          </p:nvPr>
        </p:nvPicPr>
        <p:blipFill rotWithShape="1">
          <a:blip r:embed="rId3" cstate="print">
            <a:alphaModFix/>
          </a:blip>
          <a:srcRect/>
          <a:stretch/>
        </p:blipFill>
        <p:spPr>
          <a:xfrm>
            <a:off x="1769660" y="1650060"/>
            <a:ext cx="8646820" cy="5184575"/>
          </a:xfrm>
          <a:prstGeom prst="rect">
            <a:avLst/>
          </a:prstGeom>
          <a:noFill/>
          <a:ln>
            <a:noFill/>
          </a:ln>
        </p:spPr>
      </p:pic>
    </p:spTree>
    <p:extLst>
      <p:ext uri="{BB962C8B-B14F-4D97-AF65-F5344CB8AC3E}">
        <p14:creationId xmlns:p14="http://schemas.microsoft.com/office/powerpoint/2010/main" val="23987559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1703512" y="620689"/>
            <a:ext cx="8229600" cy="900753"/>
          </a:xfrm>
          <a:prstGeom prst="rect">
            <a:avLst/>
          </a:prstGeom>
          <a:noFill/>
          <a:ln>
            <a:noFill/>
          </a:ln>
        </p:spPr>
        <p:txBody>
          <a:bodyPr vert="horz" lIns="91425" tIns="45700" rIns="91425" bIns="45700" rtlCol="0" anchor="ctr" anchorCtr="0">
            <a:noAutofit/>
          </a:bodyPr>
          <a:lstStyle/>
          <a:p>
            <a:pPr>
              <a:spcBef>
                <a:spcPts val="0"/>
              </a:spcBef>
              <a:buClr>
                <a:schemeClr val="dk1"/>
              </a:buClr>
              <a:buSzPct val="25000"/>
            </a:pPr>
            <a:r>
              <a:rPr lang="en-US" altLang="zh-TW" sz="4800" dirty="0">
                <a:solidFill>
                  <a:schemeClr val="dk1"/>
                </a:solidFill>
                <a:latin typeface="Calibri"/>
                <a:ea typeface="Calibri"/>
                <a:cs typeface="Calibri"/>
                <a:sym typeface="Calibri"/>
              </a:rPr>
              <a:t/>
            </a:r>
            <a:br>
              <a:rPr lang="en-US" altLang="zh-TW" sz="4800" dirty="0">
                <a:solidFill>
                  <a:schemeClr val="dk1"/>
                </a:solidFill>
                <a:latin typeface="Calibri"/>
                <a:ea typeface="Calibri"/>
                <a:cs typeface="Calibri"/>
                <a:sym typeface="Calibri"/>
              </a:rPr>
            </a:br>
            <a:r>
              <a:rPr lang="zh-TW" altLang="en-US" sz="4800" dirty="0">
                <a:solidFill>
                  <a:schemeClr val="bg1"/>
                </a:solidFill>
                <a:latin typeface="+mj-ea"/>
                <a:cs typeface="Calibri"/>
                <a:sym typeface="Calibri"/>
              </a:rPr>
              <a:t>課程內容</a:t>
            </a:r>
            <a:br>
              <a:rPr lang="zh-TW" altLang="en-US" sz="4800" dirty="0">
                <a:solidFill>
                  <a:schemeClr val="bg1"/>
                </a:solidFill>
                <a:latin typeface="+mj-ea"/>
                <a:cs typeface="Calibri"/>
                <a:sym typeface="Calibri"/>
              </a:rPr>
            </a:br>
            <a:endParaRPr lang="zh-TW" altLang="en-US" sz="4800" dirty="0">
              <a:solidFill>
                <a:schemeClr val="bg1"/>
              </a:solidFill>
              <a:latin typeface="+mj-ea"/>
              <a:cs typeface="Calibri"/>
              <a:sym typeface="Calibri"/>
            </a:endParaRPr>
          </a:p>
        </p:txBody>
      </p:sp>
      <p:sp>
        <p:nvSpPr>
          <p:cNvPr id="91" name="Shape 91"/>
          <p:cNvSpPr txBox="1">
            <a:spLocks noGrp="1"/>
          </p:cNvSpPr>
          <p:nvPr>
            <p:ph type="body" idx="1"/>
          </p:nvPr>
        </p:nvSpPr>
        <p:spPr>
          <a:xfrm>
            <a:off x="1670399" y="2204865"/>
            <a:ext cx="8884693" cy="4368275"/>
          </a:xfrm>
          <a:prstGeom prst="rect">
            <a:avLst/>
          </a:prstGeom>
          <a:noFill/>
          <a:ln>
            <a:noFill/>
          </a:ln>
        </p:spPr>
        <p:txBody>
          <a:bodyPr vert="horz" lIns="91425" tIns="45700" rIns="91425" bIns="45700" rtlCol="0" anchor="t" anchorCtr="0">
            <a:noAutofit/>
          </a:bodyPr>
          <a:lstStyle/>
          <a:p>
            <a:pPr marL="457200" indent="-457200">
              <a:lnSpc>
                <a:spcPct val="150000"/>
              </a:lnSpc>
              <a:spcBef>
                <a:spcPts val="0"/>
              </a:spcBef>
              <a:buSzPct val="25000"/>
              <a:buFont typeface="Wingdings" panose="05000000000000000000" pitchFamily="2" charset="2"/>
              <a:buChar char="l"/>
            </a:pPr>
            <a:r>
              <a:rPr lang="zh-TW" altLang="en-US" sz="2000" dirty="0">
                <a:solidFill>
                  <a:schemeClr val="tx1"/>
                </a:solidFill>
              </a:rPr>
              <a:t>生活手作是一門靜心與動手做的課程，靜心可以讓自己的心保持寧靜與平和的心情，手作</a:t>
            </a:r>
            <a:r>
              <a:rPr lang="zh-TW" altLang="zh-TW" sz="2000" dirty="0">
                <a:solidFill>
                  <a:schemeClr val="tx1"/>
                </a:solidFill>
              </a:rPr>
              <a:t>可以</a:t>
            </a:r>
            <a:r>
              <a:rPr lang="zh-TW" altLang="zh-TW" sz="2000" b="1" dirty="0">
                <a:solidFill>
                  <a:schemeClr val="tx1"/>
                </a:solidFill>
              </a:rPr>
              <a:t>練習專注，耐心，恆心，平靜</a:t>
            </a:r>
            <a:r>
              <a:rPr lang="zh-TW" altLang="zh-TW" sz="2000" dirty="0">
                <a:solidFill>
                  <a:schemeClr val="tx1"/>
                </a:solidFill>
              </a:rPr>
              <a:t>，及</a:t>
            </a:r>
            <a:r>
              <a:rPr lang="zh-TW" altLang="zh-TW" sz="2000" b="1" dirty="0">
                <a:solidFill>
                  <a:schemeClr val="tx1"/>
                </a:solidFill>
              </a:rPr>
              <a:t>活化末稍</a:t>
            </a:r>
            <a:r>
              <a:rPr lang="zh-TW" altLang="en-US" sz="2000" dirty="0">
                <a:solidFill>
                  <a:schemeClr val="tx1"/>
                </a:solidFill>
              </a:rPr>
              <a:t>。</a:t>
            </a:r>
            <a:endParaRPr lang="en-US" altLang="zh-TW" sz="2000" dirty="0">
              <a:solidFill>
                <a:schemeClr val="tx1"/>
              </a:solidFill>
            </a:endParaRPr>
          </a:p>
          <a:p>
            <a:pPr marL="457200" indent="-457200">
              <a:lnSpc>
                <a:spcPct val="150000"/>
              </a:lnSpc>
              <a:spcBef>
                <a:spcPts val="0"/>
              </a:spcBef>
              <a:buSzPct val="25000"/>
              <a:buFont typeface="Wingdings" panose="05000000000000000000" pitchFamily="2" charset="2"/>
              <a:buChar char="l"/>
            </a:pPr>
            <a:r>
              <a:rPr lang="zh-TW" altLang="zh-TW" sz="2000" b="1" dirty="0">
                <a:solidFill>
                  <a:schemeClr val="tx1"/>
                </a:solidFill>
              </a:rPr>
              <a:t>編錯了→重新編→解決問題→再繼續編</a:t>
            </a:r>
            <a:r>
              <a:rPr lang="zh-TW" altLang="zh-TW" sz="2000" dirty="0">
                <a:solidFill>
                  <a:schemeClr val="tx1"/>
                </a:solidFill>
              </a:rPr>
              <a:t>，透過這種不斷練習的循環，不斷挑戰自己，而且每次的作品，在生活中都非常地實用。</a:t>
            </a:r>
            <a:endParaRPr lang="en-US" altLang="zh-TW" sz="2800" dirty="0">
              <a:solidFill>
                <a:schemeClr val="tx1"/>
              </a:solidFill>
            </a:endParaRPr>
          </a:p>
          <a:p>
            <a:pPr marL="0" indent="0">
              <a:lnSpc>
                <a:spcPct val="150000"/>
              </a:lnSpc>
              <a:spcBef>
                <a:spcPts val="0"/>
              </a:spcBef>
              <a:buSzPct val="25000"/>
              <a:buNone/>
            </a:pPr>
            <a:r>
              <a:rPr lang="zh-TW" altLang="en-US" sz="2800" dirty="0"/>
              <a:t> </a:t>
            </a:r>
            <a:endParaRPr lang="zh-TW" altLang="en-US" sz="3600" dirty="0">
              <a:solidFill>
                <a:schemeClr val="dk1"/>
              </a:solidFill>
              <a:latin typeface="Calibri"/>
              <a:ea typeface="Calibri"/>
              <a:cs typeface="Calibri"/>
              <a:sym typeface="Calibri"/>
            </a:endParaRPr>
          </a:p>
        </p:txBody>
      </p:sp>
      <p:graphicFrame>
        <p:nvGraphicFramePr>
          <p:cNvPr id="3" name="表格 2"/>
          <p:cNvGraphicFramePr>
            <a:graphicFrameLocks noGrp="1"/>
          </p:cNvGraphicFramePr>
          <p:nvPr>
            <p:extLst/>
          </p:nvPr>
        </p:nvGraphicFramePr>
        <p:xfrm>
          <a:off x="2058147" y="4293096"/>
          <a:ext cx="8496945" cy="1980808"/>
        </p:xfrm>
        <a:graphic>
          <a:graphicData uri="http://schemas.openxmlformats.org/drawingml/2006/table">
            <a:tbl>
              <a:tblPr firstRow="1" bandRow="1">
                <a:tableStyleId>{BC89EF96-8CEA-46FF-86C4-4CE0E7609802}</a:tableStyleId>
              </a:tblPr>
              <a:tblGrid>
                <a:gridCol w="1699389"/>
                <a:gridCol w="1699389"/>
                <a:gridCol w="1699389"/>
                <a:gridCol w="1699389"/>
                <a:gridCol w="1699389"/>
              </a:tblGrid>
              <a:tr h="792088">
                <a:tc>
                  <a:txBody>
                    <a:bodyPr/>
                    <a:lstStyle/>
                    <a:p>
                      <a:r>
                        <a:rPr lang="zh-TW" altLang="en-US" sz="2400" dirty="0" smtClean="0"/>
                        <a:t>編織</a:t>
                      </a:r>
                      <a:endParaRPr lang="zh-TW" altLang="en-US" sz="2400" dirty="0"/>
                    </a:p>
                  </a:txBody>
                  <a:tcPr/>
                </a:tc>
                <a:tc>
                  <a:txBody>
                    <a:bodyPr/>
                    <a:lstStyle/>
                    <a:p>
                      <a:r>
                        <a:rPr lang="zh-TW" altLang="en-US" sz="2400" dirty="0" smtClean="0"/>
                        <a:t>做點心</a:t>
                      </a:r>
                      <a:endParaRPr lang="zh-TW" altLang="en-US" sz="2400" dirty="0"/>
                    </a:p>
                  </a:txBody>
                  <a:tcPr/>
                </a:tc>
                <a:tc>
                  <a:txBody>
                    <a:bodyPr/>
                    <a:lstStyle/>
                    <a:p>
                      <a:r>
                        <a:rPr lang="zh-TW" altLang="en-US" sz="2400" dirty="0" smtClean="0"/>
                        <a:t>捏陶</a:t>
                      </a:r>
                      <a:endParaRPr lang="zh-TW" altLang="en-US" sz="2400" dirty="0"/>
                    </a:p>
                  </a:txBody>
                  <a:tcPr/>
                </a:tc>
                <a:tc>
                  <a:txBody>
                    <a:bodyPr/>
                    <a:lstStyle/>
                    <a:p>
                      <a:r>
                        <a:rPr lang="zh-TW" altLang="en-US" sz="2400" dirty="0" smtClean="0"/>
                        <a:t>木餐具</a:t>
                      </a:r>
                      <a:endParaRPr lang="zh-TW" altLang="en-US" sz="2400" dirty="0"/>
                    </a:p>
                  </a:txBody>
                  <a:tcPr/>
                </a:tc>
                <a:tc>
                  <a:txBody>
                    <a:bodyPr/>
                    <a:lstStyle/>
                    <a:p>
                      <a:r>
                        <a:rPr lang="zh-TW" altLang="en-US" sz="2400" dirty="0" smtClean="0"/>
                        <a:t>靜心畫</a:t>
                      </a:r>
                      <a:endParaRPr lang="zh-TW" altLang="en-US" sz="2400" dirty="0"/>
                    </a:p>
                  </a:txBody>
                  <a:tcPr/>
                </a:tc>
              </a:tr>
              <a:tr h="960003">
                <a:tc>
                  <a:txBody>
                    <a:bodyPr/>
                    <a:lstStyle/>
                    <a:p>
                      <a:r>
                        <a:rPr lang="zh-TW" altLang="en-US" sz="2400" dirty="0" smtClean="0"/>
                        <a:t>植物染</a:t>
                      </a:r>
                      <a:endParaRPr lang="zh-TW" altLang="en-US" sz="2400" dirty="0"/>
                    </a:p>
                  </a:txBody>
                  <a:tcPr/>
                </a:tc>
                <a:tc>
                  <a:txBody>
                    <a:bodyPr/>
                    <a:lstStyle/>
                    <a:p>
                      <a:r>
                        <a:rPr lang="zh-TW" altLang="en-US" sz="2400" dirty="0" smtClean="0"/>
                        <a:t>羊毛濕羶</a:t>
                      </a:r>
                      <a:endParaRPr lang="zh-TW" altLang="en-US" sz="2400" dirty="0"/>
                    </a:p>
                  </a:txBody>
                  <a:tcPr/>
                </a:tc>
                <a:tc>
                  <a:txBody>
                    <a:bodyPr/>
                    <a:lstStyle/>
                    <a:p>
                      <a:r>
                        <a:rPr lang="zh-TW" altLang="en-US" sz="2400" dirty="0" smtClean="0"/>
                        <a:t>電影欣賞</a:t>
                      </a:r>
                      <a:endParaRPr lang="zh-TW" altLang="en-US" sz="2400" dirty="0"/>
                    </a:p>
                  </a:txBody>
                  <a:tcPr/>
                </a:tc>
                <a:tc>
                  <a:txBody>
                    <a:bodyPr/>
                    <a:lstStyle/>
                    <a:p>
                      <a:r>
                        <a:rPr lang="zh-TW" altLang="en-US" sz="2400" dirty="0" smtClean="0"/>
                        <a:t>心得分享</a:t>
                      </a:r>
                      <a:endParaRPr lang="zh-TW" altLang="en-US" sz="2400" dirty="0"/>
                    </a:p>
                  </a:txBody>
                  <a:tcPr/>
                </a:tc>
                <a:tc>
                  <a:txBody>
                    <a:bodyPr/>
                    <a:lstStyle/>
                    <a:p>
                      <a:r>
                        <a:rPr lang="zh-TW" altLang="en-US" sz="2400" dirty="0" smtClean="0"/>
                        <a:t>靜心靜坐</a:t>
                      </a:r>
                      <a:r>
                        <a:rPr lang="en-US" altLang="zh-TW" sz="2400" dirty="0" smtClean="0"/>
                        <a:t>(</a:t>
                      </a:r>
                      <a:r>
                        <a:rPr lang="zh-TW" altLang="en-US" sz="2400" dirty="0" smtClean="0"/>
                        <a:t>每堂課前</a:t>
                      </a:r>
                      <a:r>
                        <a:rPr lang="en-US" altLang="zh-TW" sz="2400" dirty="0" smtClean="0"/>
                        <a:t>30</a:t>
                      </a:r>
                      <a:r>
                        <a:rPr lang="zh-TW" altLang="en-US" sz="2400" dirty="0" smtClean="0"/>
                        <a:t>分</a:t>
                      </a:r>
                      <a:r>
                        <a:rPr lang="en-US" altLang="zh-TW" sz="2400" dirty="0" smtClean="0"/>
                        <a:t>)</a:t>
                      </a:r>
                      <a:endParaRPr lang="zh-TW" altLang="en-US" sz="2400" dirty="0"/>
                    </a:p>
                  </a:txBody>
                  <a:tcPr/>
                </a:tc>
              </a:tr>
            </a:tbl>
          </a:graphicData>
        </a:graphic>
      </p:graphicFrame>
    </p:spTree>
    <p:extLst>
      <p:ext uri="{BB962C8B-B14F-4D97-AF65-F5344CB8AC3E}">
        <p14:creationId xmlns:p14="http://schemas.microsoft.com/office/powerpoint/2010/main" val="39429499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Shape 102"/>
          <p:cNvPicPr preferRelativeResize="0">
            <a:picLocks noGrp="1"/>
          </p:cNvPicPr>
          <p:nvPr>
            <p:ph type="body" idx="1"/>
          </p:nvPr>
        </p:nvPicPr>
        <p:blipFill rotWithShape="1">
          <a:blip r:embed="rId3" cstate="print">
            <a:alphaModFix/>
          </a:blip>
          <a:srcRect/>
          <a:stretch/>
        </p:blipFill>
        <p:spPr>
          <a:xfrm>
            <a:off x="3656399" y="-2"/>
            <a:ext cx="1621945" cy="3357351"/>
          </a:xfrm>
          <a:prstGeom prst="rect">
            <a:avLst/>
          </a:prstGeom>
          <a:noFill/>
          <a:ln>
            <a:noFill/>
          </a:ln>
        </p:spPr>
      </p:pic>
      <p:pic>
        <p:nvPicPr>
          <p:cNvPr id="103" name="Shape 103"/>
          <p:cNvPicPr preferRelativeResize="0"/>
          <p:nvPr/>
        </p:nvPicPr>
        <p:blipFill rotWithShape="1">
          <a:blip r:embed="rId4" cstate="print">
            <a:alphaModFix/>
          </a:blip>
          <a:srcRect/>
          <a:stretch/>
        </p:blipFill>
        <p:spPr>
          <a:xfrm>
            <a:off x="1728716" y="3466531"/>
            <a:ext cx="2135035" cy="3391468"/>
          </a:xfrm>
          <a:prstGeom prst="rect">
            <a:avLst/>
          </a:prstGeom>
          <a:noFill/>
          <a:ln>
            <a:noFill/>
          </a:ln>
        </p:spPr>
      </p:pic>
      <p:pic>
        <p:nvPicPr>
          <p:cNvPr id="104" name="Shape 104"/>
          <p:cNvPicPr preferRelativeResize="0"/>
          <p:nvPr/>
        </p:nvPicPr>
        <p:blipFill rotWithShape="1">
          <a:blip r:embed="rId5" cstate="print">
            <a:alphaModFix/>
          </a:blip>
          <a:srcRect/>
          <a:stretch/>
        </p:blipFill>
        <p:spPr>
          <a:xfrm>
            <a:off x="1728715" y="1"/>
            <a:ext cx="1847005" cy="3357349"/>
          </a:xfrm>
          <a:prstGeom prst="rect">
            <a:avLst/>
          </a:prstGeom>
          <a:noFill/>
          <a:ln>
            <a:noFill/>
          </a:ln>
        </p:spPr>
      </p:pic>
      <p:pic>
        <p:nvPicPr>
          <p:cNvPr id="105" name="Shape 105"/>
          <p:cNvPicPr preferRelativeResize="0"/>
          <p:nvPr/>
        </p:nvPicPr>
        <p:blipFill rotWithShape="1">
          <a:blip r:embed="rId6" cstate="print">
            <a:alphaModFix/>
          </a:blip>
          <a:srcRect/>
          <a:stretch/>
        </p:blipFill>
        <p:spPr>
          <a:xfrm>
            <a:off x="3980598" y="3466531"/>
            <a:ext cx="6578221" cy="3391468"/>
          </a:xfrm>
          <a:prstGeom prst="rect">
            <a:avLst/>
          </a:prstGeom>
          <a:noFill/>
          <a:ln>
            <a:noFill/>
          </a:ln>
        </p:spPr>
      </p:pic>
      <p:pic>
        <p:nvPicPr>
          <p:cNvPr id="106" name="Shape 106"/>
          <p:cNvPicPr preferRelativeResize="0"/>
          <p:nvPr/>
        </p:nvPicPr>
        <p:blipFill rotWithShape="1">
          <a:blip r:embed="rId7" cstate="print">
            <a:alphaModFix/>
          </a:blip>
          <a:srcRect/>
          <a:stretch/>
        </p:blipFill>
        <p:spPr>
          <a:xfrm>
            <a:off x="5359022" y="1"/>
            <a:ext cx="5199797" cy="3357349"/>
          </a:xfrm>
          <a:prstGeom prst="rect">
            <a:avLst/>
          </a:prstGeom>
          <a:noFill/>
          <a:ln>
            <a:noFill/>
          </a:ln>
        </p:spPr>
      </p:pic>
    </p:spTree>
    <p:extLst>
      <p:ext uri="{BB962C8B-B14F-4D97-AF65-F5344CB8AC3E}">
        <p14:creationId xmlns:p14="http://schemas.microsoft.com/office/powerpoint/2010/main" val="41153561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graphicFrame>
        <p:nvGraphicFramePr>
          <p:cNvPr id="2" name="表格 1"/>
          <p:cNvGraphicFramePr>
            <a:graphicFrameLocks noGrp="1"/>
          </p:cNvGraphicFramePr>
          <p:nvPr>
            <p:extLst/>
          </p:nvPr>
        </p:nvGraphicFramePr>
        <p:xfrm>
          <a:off x="1775520" y="1412777"/>
          <a:ext cx="8640960" cy="5240081"/>
        </p:xfrm>
        <a:graphic>
          <a:graphicData uri="http://schemas.openxmlformats.org/drawingml/2006/table">
            <a:tbl>
              <a:tblPr firstRow="1" bandRow="1">
                <a:tableStyleId>{3B4B98B0-60AC-42C2-AFA5-B58CD77FA1E5}</a:tableStyleId>
              </a:tblPr>
              <a:tblGrid>
                <a:gridCol w="4320480"/>
                <a:gridCol w="4320480"/>
              </a:tblGrid>
              <a:tr h="2591931">
                <a:tc>
                  <a:txBody>
                    <a:bodyPr/>
                    <a:lstStyle/>
                    <a:p>
                      <a:endParaRPr lang="zh-TW"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648150">
                <a:tc>
                  <a:txBody>
                    <a:bodyPr/>
                    <a:lstStyle/>
                    <a:p>
                      <a:endParaRPr lang="zh-TW"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367" y="1052736"/>
            <a:ext cx="4217045" cy="2592288"/>
          </a:xfrm>
          <a:prstGeom prst="rect">
            <a:avLst/>
          </a:prstGeom>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3946" y="1063600"/>
            <a:ext cx="4344542" cy="2592288"/>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0367" y="3935883"/>
            <a:ext cx="4217045"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094535" y="2990206"/>
            <a:ext cx="2448274" cy="4339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36452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Shape 126"/>
          <p:cNvPicPr preferRelativeResize="0"/>
          <p:nvPr/>
        </p:nvPicPr>
        <p:blipFill rotWithShape="1">
          <a:blip r:embed="rId3" cstate="print">
            <a:alphaModFix/>
          </a:blip>
          <a:srcRect/>
          <a:stretch/>
        </p:blipFill>
        <p:spPr>
          <a:xfrm>
            <a:off x="1527045" y="1"/>
            <a:ext cx="2796257" cy="3761655"/>
          </a:xfrm>
          <a:prstGeom prst="rect">
            <a:avLst/>
          </a:prstGeom>
          <a:noFill/>
          <a:ln>
            <a:noFill/>
          </a:ln>
        </p:spPr>
      </p:pic>
      <p:pic>
        <p:nvPicPr>
          <p:cNvPr id="127" name="Shape 127"/>
          <p:cNvPicPr preferRelativeResize="0"/>
          <p:nvPr/>
        </p:nvPicPr>
        <p:blipFill rotWithShape="1">
          <a:blip r:embed="rId4" cstate="print">
            <a:alphaModFix/>
          </a:blip>
          <a:srcRect/>
          <a:stretch/>
        </p:blipFill>
        <p:spPr>
          <a:xfrm>
            <a:off x="4540156" y="0"/>
            <a:ext cx="6127845" cy="3761656"/>
          </a:xfrm>
          <a:prstGeom prst="rect">
            <a:avLst/>
          </a:prstGeom>
          <a:noFill/>
          <a:ln>
            <a:noFill/>
          </a:ln>
        </p:spPr>
      </p:pic>
      <p:pic>
        <p:nvPicPr>
          <p:cNvPr id="128" name="Shape 128"/>
          <p:cNvPicPr preferRelativeResize="0"/>
          <p:nvPr/>
        </p:nvPicPr>
        <p:blipFill rotWithShape="1">
          <a:blip r:embed="rId5" cstate="print">
            <a:alphaModFix/>
          </a:blip>
          <a:srcRect/>
          <a:stretch/>
        </p:blipFill>
        <p:spPr>
          <a:xfrm>
            <a:off x="5879976" y="4005064"/>
            <a:ext cx="4788025" cy="2720230"/>
          </a:xfrm>
          <a:prstGeom prst="rect">
            <a:avLst/>
          </a:prstGeom>
          <a:noFill/>
          <a:ln>
            <a:noFill/>
          </a:ln>
        </p:spPr>
      </p:pic>
      <p:pic>
        <p:nvPicPr>
          <p:cNvPr id="129" name="Shape 129"/>
          <p:cNvPicPr preferRelativeResize="0"/>
          <p:nvPr/>
        </p:nvPicPr>
        <p:blipFill rotWithShape="1">
          <a:blip r:embed="rId6" cstate="print">
            <a:alphaModFix/>
          </a:blip>
          <a:srcRect/>
          <a:stretch/>
        </p:blipFill>
        <p:spPr>
          <a:xfrm>
            <a:off x="1487487" y="4005064"/>
            <a:ext cx="4827582" cy="2720230"/>
          </a:xfrm>
          <a:prstGeom prst="rect">
            <a:avLst/>
          </a:prstGeom>
          <a:noFill/>
          <a:ln>
            <a:noFill/>
          </a:ln>
        </p:spPr>
      </p:pic>
    </p:spTree>
    <p:extLst>
      <p:ext uri="{BB962C8B-B14F-4D97-AF65-F5344CB8AC3E}">
        <p14:creationId xmlns:p14="http://schemas.microsoft.com/office/powerpoint/2010/main" val="30167834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ctrTitle"/>
          </p:nvPr>
        </p:nvSpPr>
        <p:spPr>
          <a:xfrm>
            <a:off x="2209800" y="1600200"/>
            <a:ext cx="7772400" cy="1779588"/>
          </a:xfrm>
        </p:spPr>
        <p:txBody>
          <a:bodyPr/>
          <a:lstStyle/>
          <a:p>
            <a:r>
              <a:rPr lang="zh-TW" altLang="en-US" dirty="0">
                <a:solidFill>
                  <a:schemeClr val="bg1"/>
                </a:solidFill>
              </a:rPr>
              <a:t>本外國語</a:t>
            </a:r>
            <a:endParaRPr lang="en-US" altLang="zh-TW" dirty="0">
              <a:solidFill>
                <a:schemeClr val="bg1"/>
              </a:solidFill>
            </a:endParaRPr>
          </a:p>
        </p:txBody>
      </p:sp>
    </p:spTree>
    <p:extLst>
      <p:ext uri="{BB962C8B-B14F-4D97-AF65-F5344CB8AC3E}">
        <p14:creationId xmlns:p14="http://schemas.microsoft.com/office/powerpoint/2010/main" val="27215568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774825" y="2205039"/>
            <a:ext cx="8642350" cy="4537075"/>
          </a:xfrm>
        </p:spPr>
        <p:txBody>
          <a:bodyPr rtlCol="0">
            <a:noAutofit/>
          </a:bodyPr>
          <a:lstStyle/>
          <a:p>
            <a:pPr>
              <a:defRPr/>
            </a:pPr>
            <a:r>
              <a:rPr lang="zh-TW" altLang="en-US" sz="3200" dirty="0"/>
              <a:t>主要語言</a:t>
            </a:r>
            <a:r>
              <a:rPr lang="en-US" altLang="zh-TW" sz="3200" dirty="0"/>
              <a:t>:</a:t>
            </a:r>
            <a:r>
              <a:rPr lang="zh-TW" altLang="en-US" sz="3200" dirty="0"/>
              <a:t>華語、英語。</a:t>
            </a:r>
            <a:endParaRPr lang="en-US" altLang="zh-TW" sz="3200" dirty="0"/>
          </a:p>
          <a:p>
            <a:pPr>
              <a:defRPr/>
            </a:pPr>
            <a:r>
              <a:rPr lang="zh-TW" altLang="en-US" sz="2800" b="1" dirty="0">
                <a:solidFill>
                  <a:schemeClr val="tx1"/>
                </a:solidFill>
              </a:rPr>
              <a:t>華語分成</a:t>
            </a:r>
            <a:r>
              <a:rPr lang="en-US" altLang="zh-TW" sz="2800" b="1" dirty="0">
                <a:solidFill>
                  <a:schemeClr val="tx1"/>
                </a:solidFill>
              </a:rPr>
              <a:t>2</a:t>
            </a:r>
            <a:r>
              <a:rPr lang="zh-TW" altLang="en-US" sz="2800" b="1" dirty="0">
                <a:solidFill>
                  <a:schemeClr val="tx1"/>
                </a:solidFill>
              </a:rPr>
              <a:t>部分</a:t>
            </a:r>
            <a:endParaRPr lang="en-US" altLang="zh-TW" sz="2800" b="1" dirty="0">
              <a:solidFill>
                <a:schemeClr val="tx1"/>
              </a:solidFill>
            </a:endParaRPr>
          </a:p>
          <a:p>
            <a:pPr marL="457200" indent="-457200">
              <a:buFont typeface="+mj-lt"/>
              <a:buAutoNum type="arabicPeriod"/>
              <a:defRPr/>
            </a:pPr>
            <a:r>
              <a:rPr lang="zh-TW" altLang="en-US" b="1" dirty="0" smtClean="0">
                <a:latin typeface="22"/>
              </a:rPr>
              <a:t>閱讀分享</a:t>
            </a:r>
            <a:r>
              <a:rPr lang="zh-TW" altLang="en-US" dirty="0" smtClean="0">
                <a:latin typeface="22"/>
              </a:rPr>
              <a:t>：同學閱讀書籍後上台分享心得。</a:t>
            </a:r>
            <a:endParaRPr lang="en-US" altLang="zh-TW" dirty="0">
              <a:latin typeface="22"/>
            </a:endParaRPr>
          </a:p>
          <a:p>
            <a:pPr marL="457200" indent="-457200">
              <a:buFont typeface="+mj-lt"/>
              <a:buAutoNum type="arabicPeriod"/>
              <a:defRPr/>
            </a:pPr>
            <a:r>
              <a:rPr lang="zh-TW" altLang="en-US" b="1" dirty="0" smtClean="0">
                <a:latin typeface="22"/>
              </a:rPr>
              <a:t>悅讀社</a:t>
            </a:r>
            <a:r>
              <a:rPr lang="zh-TW" altLang="en-US" dirty="0" smtClean="0">
                <a:latin typeface="22"/>
              </a:rPr>
              <a:t>：</a:t>
            </a:r>
            <a:r>
              <a:rPr lang="zh-TW" altLang="en-US" dirty="0" smtClean="0"/>
              <a:t>學習</a:t>
            </a:r>
            <a:r>
              <a:rPr lang="zh-TW" altLang="en-US" dirty="0"/>
              <a:t>欣賞中西</a:t>
            </a:r>
            <a:r>
              <a:rPr lang="zh-TW" altLang="en-US" dirty="0" smtClean="0"/>
              <a:t>文學。</a:t>
            </a:r>
            <a:r>
              <a:rPr lang="en-US" altLang="zh-TW" dirty="0" smtClean="0"/>
              <a:t/>
            </a:r>
            <a:br>
              <a:rPr lang="en-US" altLang="zh-TW" dirty="0" smtClean="0"/>
            </a:br>
            <a:endParaRPr lang="en-US" altLang="zh-TW" dirty="0"/>
          </a:p>
          <a:p>
            <a:pPr>
              <a:defRPr/>
            </a:pPr>
            <a:r>
              <a:rPr lang="zh-TW" altLang="en-US" b="1" dirty="0" smtClean="0">
                <a:solidFill>
                  <a:schemeClr val="tx1"/>
                </a:solidFill>
              </a:rPr>
              <a:t>英文</a:t>
            </a:r>
            <a:r>
              <a:rPr lang="zh-TW" altLang="en-US" b="1" dirty="0">
                <a:solidFill>
                  <a:schemeClr val="tx1"/>
                </a:solidFill>
              </a:rPr>
              <a:t>分成</a:t>
            </a:r>
            <a:r>
              <a:rPr lang="en-US" altLang="zh-TW" b="1" dirty="0">
                <a:solidFill>
                  <a:schemeClr val="tx1"/>
                </a:solidFill>
              </a:rPr>
              <a:t>3</a:t>
            </a:r>
            <a:r>
              <a:rPr lang="zh-TW" altLang="en-US" b="1" dirty="0">
                <a:solidFill>
                  <a:schemeClr val="tx1"/>
                </a:solidFill>
              </a:rPr>
              <a:t>部分</a:t>
            </a:r>
            <a:endParaRPr lang="en-US" altLang="zh-TW" b="1" dirty="0">
              <a:solidFill>
                <a:schemeClr val="tx1"/>
              </a:solidFill>
            </a:endParaRPr>
          </a:p>
          <a:p>
            <a:pPr marL="457200" indent="-457200">
              <a:buFont typeface="+mj-lt"/>
              <a:buAutoNum type="arabicPeriod"/>
              <a:defRPr/>
            </a:pPr>
            <a:r>
              <a:rPr lang="zh-TW" altLang="en-US" b="1" dirty="0">
                <a:latin typeface="22"/>
              </a:rPr>
              <a:t>必修</a:t>
            </a:r>
            <a:r>
              <a:rPr lang="en-US" altLang="zh-TW" b="1" dirty="0">
                <a:latin typeface="22"/>
              </a:rPr>
              <a:t>-</a:t>
            </a:r>
            <a:r>
              <a:rPr lang="zh-TW" altLang="en-US" b="1" dirty="0">
                <a:latin typeface="22"/>
              </a:rPr>
              <a:t>英文</a:t>
            </a:r>
            <a:r>
              <a:rPr lang="en-US" altLang="zh-TW" dirty="0">
                <a:latin typeface="22"/>
              </a:rPr>
              <a:t>:</a:t>
            </a:r>
            <a:r>
              <a:rPr lang="zh-TW" altLang="en-US" dirty="0">
                <a:latin typeface="22"/>
              </a:rPr>
              <a:t>分組上課與第二份英文作業。</a:t>
            </a:r>
            <a:endParaRPr lang="en-US" altLang="zh-TW" dirty="0">
              <a:latin typeface="22"/>
            </a:endParaRPr>
          </a:p>
          <a:p>
            <a:pPr marL="457200" indent="-457200">
              <a:buFont typeface="+mj-lt"/>
              <a:buAutoNum type="arabicPeriod"/>
              <a:defRPr/>
            </a:pPr>
            <a:r>
              <a:rPr lang="zh-TW" altLang="en-US" b="1" dirty="0">
                <a:latin typeface="22"/>
              </a:rPr>
              <a:t>選修</a:t>
            </a:r>
            <a:r>
              <a:rPr lang="en-US" altLang="zh-TW" b="1" dirty="0">
                <a:latin typeface="22"/>
              </a:rPr>
              <a:t>-</a:t>
            </a:r>
            <a:r>
              <a:rPr lang="zh-TW" altLang="en-US" b="1" dirty="0">
                <a:latin typeface="22"/>
              </a:rPr>
              <a:t>影視英文</a:t>
            </a:r>
            <a:r>
              <a:rPr lang="en-US" altLang="zh-TW" dirty="0">
                <a:latin typeface="22"/>
              </a:rPr>
              <a:t>:</a:t>
            </a:r>
            <a:r>
              <a:rPr lang="zh-TW" altLang="en-US" dirty="0">
                <a:latin typeface="22"/>
              </a:rPr>
              <a:t>利用影集學習新潮單字與對話。</a:t>
            </a:r>
            <a:endParaRPr lang="en-US" altLang="zh-TW" dirty="0">
              <a:latin typeface="22"/>
            </a:endParaRPr>
          </a:p>
          <a:p>
            <a:pPr marL="457200" indent="-457200">
              <a:buFont typeface="+mj-lt"/>
              <a:buAutoNum type="arabicPeriod"/>
              <a:defRPr/>
            </a:pPr>
            <a:r>
              <a:rPr lang="zh-TW" altLang="en-US" b="1" dirty="0">
                <a:latin typeface="22"/>
              </a:rPr>
              <a:t>跨校選修</a:t>
            </a:r>
            <a:r>
              <a:rPr lang="en-US" altLang="zh-TW" b="1" dirty="0">
                <a:latin typeface="22"/>
              </a:rPr>
              <a:t>-</a:t>
            </a:r>
            <a:r>
              <a:rPr lang="zh-TW" altLang="en-US" b="1" dirty="0">
                <a:latin typeface="22"/>
              </a:rPr>
              <a:t>生活英文</a:t>
            </a:r>
            <a:r>
              <a:rPr lang="en-US" altLang="zh-TW" dirty="0" smtClean="0">
                <a:latin typeface="22"/>
              </a:rPr>
              <a:t>:</a:t>
            </a:r>
            <a:r>
              <a:rPr lang="zh-TW" altLang="en-US" dirty="0" smtClean="0">
                <a:latin typeface="22"/>
              </a:rPr>
              <a:t>由</a:t>
            </a:r>
            <a:r>
              <a:rPr lang="zh-TW" altLang="en-US" dirty="0"/>
              <a:t>瑞典籍龍老師帶大家透過美食，節慶，電影等主題，在生活中應用的英語</a:t>
            </a:r>
            <a:r>
              <a:rPr lang="zh-TW" altLang="en-US" dirty="0" smtClean="0"/>
              <a:t>。</a:t>
            </a:r>
            <a:endParaRPr lang="en-US" altLang="zh-TW" dirty="0">
              <a:latin typeface="22"/>
            </a:endParaRPr>
          </a:p>
        </p:txBody>
      </p:sp>
      <p:sp>
        <p:nvSpPr>
          <p:cNvPr id="10243" name="標題 2"/>
          <p:cNvSpPr>
            <a:spLocks noGrp="1"/>
          </p:cNvSpPr>
          <p:nvPr>
            <p:ph type="title"/>
          </p:nvPr>
        </p:nvSpPr>
        <p:spPr>
          <a:xfrm>
            <a:off x="4830764" y="765176"/>
            <a:ext cx="2530475" cy="785813"/>
          </a:xfrm>
        </p:spPr>
        <p:txBody>
          <a:bodyPr/>
          <a:lstStyle/>
          <a:p>
            <a:pPr eaLnBrk="1" hangingPunct="1"/>
            <a:r>
              <a:rPr lang="zh-TW" altLang="en-US" smtClean="0"/>
              <a:t>語文組</a:t>
            </a:r>
            <a:r>
              <a:rPr lang="en-US" altLang="zh-TW" smtClean="0"/>
              <a:t>(1)</a:t>
            </a:r>
            <a:endParaRPr lang="zh-TW" altLang="en-US" smtClean="0"/>
          </a:p>
        </p:txBody>
      </p:sp>
    </p:spTree>
    <p:extLst>
      <p:ext uri="{BB962C8B-B14F-4D97-AF65-F5344CB8AC3E}">
        <p14:creationId xmlns:p14="http://schemas.microsoft.com/office/powerpoint/2010/main" val="40973853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ctrTitle"/>
          </p:nvPr>
        </p:nvSpPr>
        <p:spPr>
          <a:xfrm>
            <a:off x="2209800" y="1600201"/>
            <a:ext cx="7772400" cy="1780107"/>
          </a:xfrm>
          <a:prstGeom prst="rect">
            <a:avLst/>
          </a:prstGeom>
          <a:noFill/>
          <a:ln>
            <a:noFill/>
          </a:ln>
        </p:spPr>
        <p:txBody>
          <a:bodyPr vert="horz" lIns="91425" tIns="45700" rIns="91425" bIns="45700" rtlCol="0" anchor="b" anchorCtr="0">
            <a:noAutofit/>
          </a:bodyPr>
          <a:lstStyle/>
          <a:p>
            <a:pPr>
              <a:spcBef>
                <a:spcPts val="0"/>
              </a:spcBef>
              <a:buClr>
                <a:srgbClr val="FFFFFF"/>
              </a:buClr>
              <a:buSzPct val="25000"/>
            </a:pPr>
            <a:r>
              <a:rPr lang="zh-TW" altLang="en-US" dirty="0" smtClean="0"/>
              <a:t>職場</a:t>
            </a:r>
            <a:r>
              <a:rPr lang="zh-TW" altLang="en-US" dirty="0"/>
              <a:t>實習</a:t>
            </a:r>
            <a:endParaRPr lang="zh-TW" altLang="en-US" dirty="0">
              <a:latin typeface="Galdeano"/>
              <a:ea typeface="Galdeano"/>
              <a:cs typeface="Galdeano"/>
              <a:sym typeface="Galdeano"/>
            </a:endParaRPr>
          </a:p>
        </p:txBody>
      </p:sp>
    </p:spTree>
    <p:extLst>
      <p:ext uri="{BB962C8B-B14F-4D97-AF65-F5344CB8AC3E}">
        <p14:creationId xmlns:p14="http://schemas.microsoft.com/office/powerpoint/2010/main" val="19726580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93372" y="-99392"/>
            <a:ext cx="4677586" cy="3672408"/>
          </a:xfrm>
          <a:effectLst>
            <a:softEdge rad="112500"/>
          </a:effectLst>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1984" y="-99392"/>
            <a:ext cx="4716016" cy="3600400"/>
          </a:xfrm>
          <a:prstGeom prst="rect">
            <a:avLst/>
          </a:prstGeom>
          <a:ln>
            <a:noFill/>
          </a:ln>
          <a:effectLst>
            <a:softEdge rad="112500"/>
          </a:effectLst>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5218" y="3329820"/>
            <a:ext cx="4645741" cy="3484306"/>
          </a:xfrm>
          <a:prstGeom prst="rect">
            <a:avLst/>
          </a:prstGeom>
          <a:ln>
            <a:noFill/>
          </a:ln>
          <a:effectLst>
            <a:softEdge rad="112500"/>
          </a:effectLst>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1985" y="3321410"/>
            <a:ext cx="4716015" cy="3525780"/>
          </a:xfrm>
          <a:prstGeom prst="rect">
            <a:avLst/>
          </a:prstGeom>
          <a:ln>
            <a:noFill/>
          </a:ln>
          <a:effectLst>
            <a:softEdge rad="112500"/>
          </a:effectLst>
        </p:spPr>
      </p:pic>
    </p:spTree>
    <p:extLst>
      <p:ext uri="{BB962C8B-B14F-4D97-AF65-F5344CB8AC3E}">
        <p14:creationId xmlns:p14="http://schemas.microsoft.com/office/powerpoint/2010/main" val="27298025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16910604_1114495102011290_978211285_o.jpg"/>
          <p:cNvPicPr>
            <a:picLocks noGrp="1" noChangeAspect="1"/>
          </p:cNvPicPr>
          <p:nvPr>
            <p:ph idx="1"/>
          </p:nvPr>
        </p:nvPicPr>
        <p:blipFill>
          <a:blip r:embed="rId2" cstate="print"/>
          <a:stretch>
            <a:fillRect/>
          </a:stretch>
        </p:blipFill>
        <p:spPr>
          <a:xfrm>
            <a:off x="6096000" y="260649"/>
            <a:ext cx="4176464" cy="2348085"/>
          </a:xfrm>
          <a:effectLst>
            <a:softEdge rad="112500"/>
          </a:effectLst>
        </p:spPr>
      </p:pic>
      <p:pic>
        <p:nvPicPr>
          <p:cNvPr id="5" name="圖片 4" descr="16930986_1114495108677956_275448827_o.jpg"/>
          <p:cNvPicPr>
            <a:picLocks noChangeAspect="1"/>
          </p:cNvPicPr>
          <p:nvPr/>
        </p:nvPicPr>
        <p:blipFill>
          <a:blip r:embed="rId3" cstate="print"/>
          <a:stretch>
            <a:fillRect/>
          </a:stretch>
        </p:blipFill>
        <p:spPr>
          <a:xfrm>
            <a:off x="5879976" y="2276873"/>
            <a:ext cx="4160526" cy="2339127"/>
          </a:xfrm>
          <a:prstGeom prst="rect">
            <a:avLst/>
          </a:prstGeom>
          <a:ln>
            <a:noFill/>
          </a:ln>
          <a:effectLst>
            <a:softEdge rad="112500"/>
          </a:effectLst>
        </p:spPr>
      </p:pic>
      <p:pic>
        <p:nvPicPr>
          <p:cNvPr id="6" name="圖片 5" descr="16935825_1114495095344624_435459380_o.jpg"/>
          <p:cNvPicPr>
            <a:picLocks noChangeAspect="1"/>
          </p:cNvPicPr>
          <p:nvPr/>
        </p:nvPicPr>
        <p:blipFill>
          <a:blip r:embed="rId4" cstate="print"/>
          <a:stretch>
            <a:fillRect/>
          </a:stretch>
        </p:blipFill>
        <p:spPr>
          <a:xfrm>
            <a:off x="1919536" y="260648"/>
            <a:ext cx="4120394" cy="2316562"/>
          </a:xfrm>
          <a:prstGeom prst="rect">
            <a:avLst/>
          </a:prstGeom>
          <a:ln>
            <a:noFill/>
          </a:ln>
          <a:effectLst>
            <a:softEdge rad="112500"/>
          </a:effectLst>
        </p:spPr>
      </p:pic>
      <p:pic>
        <p:nvPicPr>
          <p:cNvPr id="1026" name="Picture 2"/>
          <p:cNvPicPr>
            <a:picLocks noChangeAspect="1" noChangeArrowheads="1"/>
          </p:cNvPicPr>
          <p:nvPr/>
        </p:nvPicPr>
        <p:blipFill>
          <a:blip r:embed="rId5" cstate="print"/>
          <a:srcRect l="4199" t="11125" r="6280" b="4387"/>
          <a:stretch>
            <a:fillRect/>
          </a:stretch>
        </p:blipFill>
        <p:spPr bwMode="auto">
          <a:xfrm>
            <a:off x="1703512" y="2492897"/>
            <a:ext cx="4104456" cy="2177875"/>
          </a:xfrm>
          <a:prstGeom prst="rect">
            <a:avLst/>
          </a:prstGeom>
          <a:ln>
            <a:noFill/>
          </a:ln>
          <a:effectLst>
            <a:softEdge rad="112500"/>
          </a:effectLst>
        </p:spPr>
      </p:pic>
      <p:pic>
        <p:nvPicPr>
          <p:cNvPr id="1028" name="Picture 4"/>
          <p:cNvPicPr>
            <a:picLocks noChangeAspect="1" noChangeArrowheads="1"/>
          </p:cNvPicPr>
          <p:nvPr/>
        </p:nvPicPr>
        <p:blipFill>
          <a:blip r:embed="rId6" cstate="print"/>
          <a:srcRect l="17804" t="5896" r="8271" b="20985"/>
          <a:stretch>
            <a:fillRect/>
          </a:stretch>
        </p:blipFill>
        <p:spPr bwMode="auto">
          <a:xfrm>
            <a:off x="6384033" y="4615600"/>
            <a:ext cx="4032449" cy="2242400"/>
          </a:xfrm>
          <a:prstGeom prst="rect">
            <a:avLst/>
          </a:prstGeom>
          <a:ln>
            <a:noFill/>
          </a:ln>
          <a:effectLst>
            <a:softEdge rad="112500"/>
          </a:effectLst>
        </p:spPr>
      </p:pic>
      <p:pic>
        <p:nvPicPr>
          <p:cNvPr id="1034" name="Picture 10"/>
          <p:cNvPicPr>
            <a:picLocks noChangeAspect="1" noChangeArrowheads="1"/>
          </p:cNvPicPr>
          <p:nvPr/>
        </p:nvPicPr>
        <p:blipFill>
          <a:blip r:embed="rId7" cstate="print"/>
          <a:srcRect l="13490" t="7651" r="5619" b="18627"/>
          <a:stretch>
            <a:fillRect/>
          </a:stretch>
        </p:blipFill>
        <p:spPr bwMode="auto">
          <a:xfrm>
            <a:off x="1775520" y="4509120"/>
            <a:ext cx="4584104" cy="2348880"/>
          </a:xfrm>
          <a:prstGeom prst="rect">
            <a:avLst/>
          </a:prstGeom>
          <a:ln>
            <a:noFill/>
          </a:ln>
          <a:effectLst>
            <a:softEdge rad="112500"/>
          </a:effectLst>
        </p:spPr>
      </p:pic>
    </p:spTree>
    <p:extLst>
      <p:ext uri="{BB962C8B-B14F-4D97-AF65-F5344CB8AC3E}">
        <p14:creationId xmlns:p14="http://schemas.microsoft.com/office/powerpoint/2010/main" val="14388155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739900" y="2133601"/>
            <a:ext cx="8712200" cy="4608513"/>
          </a:xfrm>
        </p:spPr>
        <p:txBody>
          <a:bodyPr rtlCol="0">
            <a:normAutofit fontScale="55000" lnSpcReduction="20000"/>
          </a:bodyPr>
          <a:lstStyle/>
          <a:p>
            <a:pPr>
              <a:defRPr/>
            </a:pPr>
            <a:r>
              <a:rPr lang="zh-TW" altLang="en-US" sz="6000" b="1" dirty="0">
                <a:solidFill>
                  <a:schemeClr val="tx1"/>
                </a:solidFill>
              </a:rPr>
              <a:t>第二外語</a:t>
            </a:r>
            <a:r>
              <a:rPr lang="en-US" altLang="zh-TW" sz="6000" b="1" dirty="0">
                <a:solidFill>
                  <a:schemeClr val="tx1"/>
                </a:solidFill>
              </a:rPr>
              <a:t>:</a:t>
            </a:r>
          </a:p>
          <a:p>
            <a:pPr>
              <a:defRPr/>
            </a:pPr>
            <a:r>
              <a:rPr lang="zh-TW" altLang="en-US" sz="6000" dirty="0">
                <a:solidFill>
                  <a:schemeClr val="tx1"/>
                </a:solidFill>
                <a:latin typeface="22"/>
              </a:rPr>
              <a:t>由同學發起的課程，有德文、日文、韓文。</a:t>
            </a:r>
            <a:endParaRPr lang="en-US" altLang="zh-TW" sz="6000" dirty="0">
              <a:solidFill>
                <a:schemeClr val="tx1"/>
              </a:solidFill>
              <a:latin typeface="22"/>
            </a:endParaRPr>
          </a:p>
          <a:p>
            <a:pPr>
              <a:defRPr/>
            </a:pPr>
            <a:endParaRPr lang="en-US" altLang="zh-TW" sz="3800" dirty="0">
              <a:latin typeface="22"/>
            </a:endParaRPr>
          </a:p>
          <a:p>
            <a:pPr marL="742950" indent="-742950">
              <a:buFont typeface="+mj-lt"/>
              <a:buAutoNum type="arabicPeriod"/>
              <a:defRPr/>
            </a:pPr>
            <a:r>
              <a:rPr lang="zh-TW" altLang="en-US" sz="5100" b="1" dirty="0">
                <a:latin typeface="22"/>
              </a:rPr>
              <a:t>一週開口說德語</a:t>
            </a:r>
            <a:r>
              <a:rPr lang="zh-TW" altLang="en-US" sz="5100" dirty="0">
                <a:solidFill>
                  <a:schemeClr val="tx1"/>
                </a:solidFill>
                <a:latin typeface="22"/>
              </a:rPr>
              <a:t>：</a:t>
            </a:r>
            <a:r>
              <a:rPr lang="zh-TW" altLang="en-US" sz="5100" dirty="0"/>
              <a:t>初階德語，認識德國的文化風俗與節慶，例如：德國最盛大的啤酒節。</a:t>
            </a:r>
            <a:r>
              <a:rPr lang="en-US" altLang="zh-TW" sz="5100" dirty="0"/>
              <a:t/>
            </a:r>
            <a:br>
              <a:rPr lang="en-US" altLang="zh-TW" sz="5100" dirty="0"/>
            </a:br>
            <a:endParaRPr lang="en-US" altLang="zh-TW" sz="5100" dirty="0"/>
          </a:p>
          <a:p>
            <a:pPr marL="742950" indent="-742950">
              <a:buFont typeface="+mj-lt"/>
              <a:buAutoNum type="arabicPeriod"/>
              <a:defRPr/>
            </a:pPr>
            <a:r>
              <a:rPr lang="zh-TW" altLang="en-US" sz="5100" b="1" dirty="0">
                <a:latin typeface="22"/>
              </a:rPr>
              <a:t>生活實用日文</a:t>
            </a:r>
            <a:r>
              <a:rPr lang="zh-TW" altLang="en-US" sz="5100" dirty="0">
                <a:solidFill>
                  <a:schemeClr val="tx1"/>
                </a:solidFill>
                <a:latin typeface="22"/>
              </a:rPr>
              <a:t>：</a:t>
            </a:r>
            <a:r>
              <a:rPr lang="zh-TW" altLang="en-US" sz="5100" dirty="0"/>
              <a:t>基礎單字與文型練習、文法應用，唱日文歌。</a:t>
            </a:r>
            <a:r>
              <a:rPr lang="en-US" altLang="zh-TW" sz="5100" dirty="0"/>
              <a:t/>
            </a:r>
            <a:br>
              <a:rPr lang="en-US" altLang="zh-TW" sz="5100" dirty="0"/>
            </a:br>
            <a:endParaRPr lang="en-US" altLang="zh-TW" sz="5100" dirty="0"/>
          </a:p>
          <a:p>
            <a:pPr marL="742950" indent="-742950">
              <a:buFont typeface="+mj-lt"/>
              <a:buAutoNum type="arabicPeriod"/>
              <a:defRPr/>
            </a:pPr>
            <a:r>
              <a:rPr lang="zh-TW" altLang="en-US" sz="5100" b="1" dirty="0">
                <a:latin typeface="22"/>
              </a:rPr>
              <a:t>初級韓語</a:t>
            </a:r>
            <a:r>
              <a:rPr lang="zh-TW" altLang="en-US" sz="5100" dirty="0">
                <a:solidFill>
                  <a:schemeClr val="tx1"/>
                </a:solidFill>
                <a:latin typeface="22"/>
              </a:rPr>
              <a:t>：</a:t>
            </a:r>
            <a:r>
              <a:rPr lang="zh-TW" altLang="en-US" sz="5100" dirty="0"/>
              <a:t>介紹時下流行資訊、 歌曲、 韓劇，讓學生們認識韓國語字母讀寫、日常基本會話</a:t>
            </a:r>
            <a:r>
              <a:rPr lang="zh-TW" altLang="en-US" sz="5100" dirty="0">
                <a:latin typeface="22"/>
              </a:rPr>
              <a:t>。</a:t>
            </a:r>
            <a:endParaRPr lang="en-US" altLang="zh-TW" sz="5100" dirty="0"/>
          </a:p>
        </p:txBody>
      </p:sp>
      <p:sp>
        <p:nvSpPr>
          <p:cNvPr id="13315" name="標題 2"/>
          <p:cNvSpPr>
            <a:spLocks noGrp="1"/>
          </p:cNvSpPr>
          <p:nvPr>
            <p:ph type="title"/>
          </p:nvPr>
        </p:nvSpPr>
        <p:spPr>
          <a:xfrm>
            <a:off x="4759325" y="333375"/>
            <a:ext cx="2673350" cy="1252538"/>
          </a:xfrm>
        </p:spPr>
        <p:txBody>
          <a:bodyPr/>
          <a:lstStyle/>
          <a:p>
            <a:pPr eaLnBrk="1" hangingPunct="1"/>
            <a:r>
              <a:rPr lang="zh-TW" altLang="en-US" smtClean="0"/>
              <a:t>語文組</a:t>
            </a:r>
            <a:r>
              <a:rPr lang="en-US" altLang="zh-TW" smtClean="0"/>
              <a:t>(2)</a:t>
            </a:r>
            <a:endParaRPr lang="zh-TW" altLang="en-US" smtClean="0"/>
          </a:p>
        </p:txBody>
      </p:sp>
    </p:spTree>
    <p:extLst>
      <p:ext uri="{BB962C8B-B14F-4D97-AF65-F5344CB8AC3E}">
        <p14:creationId xmlns:p14="http://schemas.microsoft.com/office/powerpoint/2010/main" val="7523688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IMG_8544.JPG"/>
          <p:cNvPicPr>
            <a:picLocks noChangeAspect="1"/>
          </p:cNvPicPr>
          <p:nvPr/>
        </p:nvPicPr>
        <p:blipFill>
          <a:blip r:embed="rId2" cstate="print"/>
          <a:srcRect l="16825" t="22551" r="25224" b="35387"/>
          <a:stretch>
            <a:fillRect/>
          </a:stretch>
        </p:blipFill>
        <p:spPr>
          <a:xfrm>
            <a:off x="1524000" y="0"/>
            <a:ext cx="4442554" cy="2810862"/>
          </a:xfrm>
          <a:prstGeom prst="rect">
            <a:avLst/>
          </a:prstGeom>
          <a:ln>
            <a:noFill/>
          </a:ln>
          <a:effectLst>
            <a:softEdge rad="112500"/>
          </a:effectLst>
        </p:spPr>
      </p:pic>
      <p:pic>
        <p:nvPicPr>
          <p:cNvPr id="6" name="圖片 5" descr="17357350_1134690773325056_1760280431_o.jpg"/>
          <p:cNvPicPr>
            <a:picLocks noChangeAspect="1"/>
          </p:cNvPicPr>
          <p:nvPr/>
        </p:nvPicPr>
        <p:blipFill>
          <a:blip r:embed="rId3" cstate="print"/>
          <a:stretch>
            <a:fillRect/>
          </a:stretch>
        </p:blipFill>
        <p:spPr>
          <a:xfrm>
            <a:off x="5722706" y="2996952"/>
            <a:ext cx="4945295" cy="3789040"/>
          </a:xfrm>
          <a:prstGeom prst="rect">
            <a:avLst/>
          </a:prstGeom>
          <a:ln>
            <a:noFill/>
          </a:ln>
          <a:effectLst>
            <a:softEdge rad="112500"/>
          </a:effectLst>
        </p:spPr>
      </p:pic>
      <p:pic>
        <p:nvPicPr>
          <p:cNvPr id="7" name="圖片 6" descr="IMG_8456.JPG"/>
          <p:cNvPicPr>
            <a:picLocks noChangeAspect="1"/>
          </p:cNvPicPr>
          <p:nvPr/>
        </p:nvPicPr>
        <p:blipFill>
          <a:blip r:embed="rId4" cstate="print"/>
          <a:stretch>
            <a:fillRect/>
          </a:stretch>
        </p:blipFill>
        <p:spPr>
          <a:xfrm>
            <a:off x="5735960" y="0"/>
            <a:ext cx="4932040" cy="3114624"/>
          </a:xfrm>
          <a:prstGeom prst="rect">
            <a:avLst/>
          </a:prstGeom>
          <a:ln>
            <a:noFill/>
          </a:ln>
          <a:effectLst>
            <a:softEdge rad="112500"/>
          </a:effectLst>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152" y="2708920"/>
            <a:ext cx="4326824" cy="4077072"/>
          </a:xfrm>
          <a:prstGeom prst="rect">
            <a:avLst/>
          </a:prstGeom>
          <a:effectLst>
            <a:softEdge rad="127000"/>
          </a:effectLst>
        </p:spPr>
      </p:pic>
    </p:spTree>
    <p:extLst>
      <p:ext uri="{BB962C8B-B14F-4D97-AF65-F5344CB8AC3E}">
        <p14:creationId xmlns:p14="http://schemas.microsoft.com/office/powerpoint/2010/main" val="11950948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職場實習課程說明</a:t>
            </a:r>
          </a:p>
        </p:txBody>
      </p:sp>
      <p:sp>
        <p:nvSpPr>
          <p:cNvPr id="3" name="文字版面配置區 2"/>
          <p:cNvSpPr>
            <a:spLocks noGrp="1"/>
          </p:cNvSpPr>
          <p:nvPr>
            <p:ph type="body" idx="4294967295"/>
          </p:nvPr>
        </p:nvSpPr>
        <p:spPr>
          <a:xfrm>
            <a:off x="1981201" y="1941343"/>
            <a:ext cx="8678361" cy="4712677"/>
          </a:xfrm>
          <a:prstGeom prst="rect">
            <a:avLst/>
          </a:prstGeom>
        </p:spPr>
        <p:txBody>
          <a:bodyPr/>
          <a:lstStyle/>
          <a:p>
            <a:r>
              <a:rPr lang="zh-TW" altLang="en-US" dirty="0">
                <a:solidFill>
                  <a:schemeClr val="tx1"/>
                </a:solidFill>
                <a:latin typeface="標楷體" panose="03000509000000000000" pitchFamily="65" charset="-120"/>
                <a:ea typeface="標楷體" panose="03000509000000000000" pitchFamily="65" charset="-120"/>
              </a:rPr>
              <a:t>職場實習採</a:t>
            </a:r>
            <a:r>
              <a:rPr lang="en-US" altLang="zh-TW" dirty="0">
                <a:solidFill>
                  <a:schemeClr val="tx1"/>
                </a:solidFill>
                <a:latin typeface="標楷體" panose="03000509000000000000" pitchFamily="65" charset="-120"/>
                <a:ea typeface="標楷體" panose="03000509000000000000" pitchFamily="65" charset="-120"/>
              </a:rPr>
              <a:t>21</a:t>
            </a:r>
            <a:r>
              <a:rPr lang="zh-TW" altLang="en-US" dirty="0">
                <a:solidFill>
                  <a:schemeClr val="tx1"/>
                </a:solidFill>
                <a:latin typeface="標楷體" panose="03000509000000000000" pitchFamily="65" charset="-120"/>
                <a:ea typeface="標楷體" panose="03000509000000000000" pitchFamily="65" charset="-120"/>
              </a:rPr>
              <a:t>學分</a:t>
            </a:r>
            <a:r>
              <a:rPr lang="en-US" altLang="zh-TW" dirty="0">
                <a:solidFill>
                  <a:schemeClr val="tx1"/>
                </a:solidFill>
                <a:latin typeface="標楷體" panose="03000509000000000000" pitchFamily="65" charset="-120"/>
                <a:ea typeface="標楷體" panose="03000509000000000000" pitchFamily="65" charset="-120"/>
              </a:rPr>
              <a:t>(</a:t>
            </a:r>
            <a:r>
              <a:rPr lang="zh-TW" altLang="en-US" dirty="0">
                <a:solidFill>
                  <a:schemeClr val="tx1"/>
                </a:solidFill>
                <a:latin typeface="標楷體" panose="03000509000000000000" pitchFamily="65" charset="-120"/>
                <a:ea typeface="標楷體" panose="03000509000000000000" pitchFamily="65" charset="-120"/>
              </a:rPr>
              <a:t>根據建教生權益保障法，不得超過應修畢業學分數之六分之一</a:t>
            </a:r>
            <a:r>
              <a:rPr lang="en-US" altLang="zh-TW" dirty="0">
                <a:solidFill>
                  <a:schemeClr val="tx1"/>
                </a:solidFill>
                <a:latin typeface="標楷體" panose="03000509000000000000" pitchFamily="65" charset="-120"/>
                <a:ea typeface="標楷體" panose="03000509000000000000" pitchFamily="65" charset="-120"/>
              </a:rPr>
              <a:t>)</a:t>
            </a:r>
          </a:p>
          <a:p>
            <a:r>
              <a:rPr lang="zh-TW" altLang="en-US" dirty="0">
                <a:solidFill>
                  <a:schemeClr val="tx1"/>
                </a:solidFill>
                <a:latin typeface="標楷體" panose="03000509000000000000" pitchFamily="65" charset="-120"/>
                <a:ea typeface="標楷體" panose="03000509000000000000" pitchFamily="65" charset="-120"/>
              </a:rPr>
              <a:t>要實習滿</a:t>
            </a:r>
            <a:r>
              <a:rPr lang="en-US" altLang="zh-TW" dirty="0">
                <a:solidFill>
                  <a:schemeClr val="tx1"/>
                </a:solidFill>
                <a:latin typeface="標楷體" panose="03000509000000000000" pitchFamily="65" charset="-120"/>
                <a:ea typeface="標楷體" panose="03000509000000000000" pitchFamily="65" charset="-120"/>
              </a:rPr>
              <a:t>100</a:t>
            </a:r>
            <a:r>
              <a:rPr lang="zh-TW" altLang="en-US" dirty="0">
                <a:solidFill>
                  <a:schemeClr val="tx1"/>
                </a:solidFill>
                <a:latin typeface="標楷體" panose="03000509000000000000" pitchFamily="65" charset="-120"/>
                <a:ea typeface="標楷體" panose="03000509000000000000" pitchFamily="65" charset="-120"/>
              </a:rPr>
              <a:t>天</a:t>
            </a:r>
            <a:r>
              <a:rPr lang="en-US" altLang="zh-TW" dirty="0">
                <a:solidFill>
                  <a:schemeClr val="tx1"/>
                </a:solidFill>
                <a:latin typeface="標楷體" panose="03000509000000000000" pitchFamily="65" charset="-120"/>
                <a:ea typeface="標楷體" panose="03000509000000000000" pitchFamily="65" charset="-120"/>
              </a:rPr>
              <a:t>(</a:t>
            </a:r>
            <a:r>
              <a:rPr lang="zh-TW" altLang="en-US" dirty="0">
                <a:solidFill>
                  <a:schemeClr val="tx1"/>
                </a:solidFill>
                <a:latin typeface="標楷體" panose="03000509000000000000" pitchFamily="65" charset="-120"/>
                <a:ea typeface="標楷體" panose="03000509000000000000" pitchFamily="65" charset="-120"/>
              </a:rPr>
              <a:t>含六日</a:t>
            </a:r>
            <a:r>
              <a:rPr lang="en-US" altLang="zh-TW" dirty="0">
                <a:solidFill>
                  <a:schemeClr val="tx1"/>
                </a:solidFill>
                <a:latin typeface="標楷體" panose="03000509000000000000" pitchFamily="65" charset="-120"/>
                <a:ea typeface="標楷體" panose="03000509000000000000" pitchFamily="65" charset="-120"/>
              </a:rPr>
              <a:t>)</a:t>
            </a:r>
          </a:p>
          <a:p>
            <a:r>
              <a:rPr lang="zh-TW" altLang="en-US" dirty="0">
                <a:solidFill>
                  <a:schemeClr val="tx1"/>
                </a:solidFill>
                <a:latin typeface="標楷體" panose="03000509000000000000" pitchFamily="65" charset="-120"/>
                <a:ea typeface="標楷體" panose="03000509000000000000" pitchFamily="65" charset="-120"/>
              </a:rPr>
              <a:t>每天要撰寫實習日誌，內容包括</a:t>
            </a:r>
            <a:r>
              <a:rPr lang="en-US" altLang="zh-TW" dirty="0">
                <a:solidFill>
                  <a:schemeClr val="tx1"/>
                </a:solidFill>
                <a:latin typeface="標楷體" panose="03000509000000000000" pitchFamily="65" charset="-120"/>
                <a:ea typeface="標楷體" panose="03000509000000000000" pitchFamily="65" charset="-120"/>
              </a:rPr>
              <a:t>(</a:t>
            </a:r>
            <a:r>
              <a:rPr lang="zh-TW" altLang="en-US" dirty="0">
                <a:solidFill>
                  <a:schemeClr val="tx1"/>
                </a:solidFill>
                <a:latin typeface="標楷體" panose="03000509000000000000" pitchFamily="65" charset="-120"/>
                <a:ea typeface="標楷體" panose="03000509000000000000" pitchFamily="65" charset="-120"/>
              </a:rPr>
              <a:t>工作時間、工作內容、工作感想、遇到的困難等</a:t>
            </a:r>
            <a:r>
              <a:rPr lang="en-US" altLang="zh-TW" dirty="0">
                <a:solidFill>
                  <a:schemeClr val="tx1"/>
                </a:solidFill>
                <a:latin typeface="標楷體" panose="03000509000000000000" pitchFamily="65" charset="-120"/>
                <a:ea typeface="標楷體" panose="03000509000000000000" pitchFamily="65" charset="-120"/>
              </a:rPr>
              <a:t>)</a:t>
            </a:r>
          </a:p>
          <a:p>
            <a:r>
              <a:rPr lang="zh-TW" altLang="en-US" dirty="0">
                <a:solidFill>
                  <a:schemeClr val="tx1"/>
                </a:solidFill>
                <a:latin typeface="標楷體" panose="03000509000000000000" pitchFamily="65" charset="-120"/>
                <a:ea typeface="標楷體" panose="03000509000000000000" pitchFamily="65" charset="-120"/>
              </a:rPr>
              <a:t>每個禮拜有一天要返校跟導師會談實習狀況，並撰寫輔導日誌，內容寫跟導師談的內容。</a:t>
            </a:r>
          </a:p>
        </p:txBody>
      </p:sp>
    </p:spTree>
    <p:extLst>
      <p:ext uri="{BB962C8B-B14F-4D97-AF65-F5344CB8AC3E}">
        <p14:creationId xmlns:p14="http://schemas.microsoft.com/office/powerpoint/2010/main" val="3428487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職場實習的步驟</a:t>
            </a:r>
          </a:p>
        </p:txBody>
      </p:sp>
      <p:sp>
        <p:nvSpPr>
          <p:cNvPr id="3" name="文字版面配置區 2"/>
          <p:cNvSpPr>
            <a:spLocks noGrp="1"/>
          </p:cNvSpPr>
          <p:nvPr>
            <p:ph type="body" idx="4294967295"/>
          </p:nvPr>
        </p:nvSpPr>
        <p:spPr>
          <a:xfrm>
            <a:off x="2200654" y="2124223"/>
            <a:ext cx="8368872" cy="4002257"/>
          </a:xfrm>
          <a:prstGeom prst="rect">
            <a:avLst/>
          </a:prstGeom>
        </p:spPr>
        <p:txBody>
          <a:bodyPr/>
          <a:lstStyle/>
          <a:p>
            <a:r>
              <a:rPr lang="zh-TW" altLang="en-US" sz="2800" dirty="0">
                <a:solidFill>
                  <a:schemeClr val="tx1"/>
                </a:solidFill>
                <a:latin typeface="標楷體" panose="03000509000000000000" pitchFamily="65" charset="-120"/>
                <a:ea typeface="標楷體" panose="03000509000000000000" pitchFamily="65" charset="-120"/>
              </a:rPr>
              <a:t>與個人導師和丁丁討論自己的性向</a:t>
            </a:r>
            <a:r>
              <a:rPr lang="en-US" altLang="zh-TW" sz="2800" dirty="0">
                <a:solidFill>
                  <a:schemeClr val="tx1"/>
                </a:solidFill>
                <a:latin typeface="標楷體" panose="03000509000000000000" pitchFamily="65" charset="-120"/>
                <a:ea typeface="標楷體" panose="03000509000000000000" pitchFamily="65" charset="-120"/>
              </a:rPr>
              <a:t>(</a:t>
            </a:r>
            <a:r>
              <a:rPr lang="zh-TW" altLang="en-US" sz="2800" dirty="0">
                <a:solidFill>
                  <a:schemeClr val="tx1"/>
                </a:solidFill>
                <a:latin typeface="標楷體" panose="03000509000000000000" pitchFamily="65" charset="-120"/>
                <a:ea typeface="標楷體" panose="03000509000000000000" pitchFamily="65" charset="-120"/>
              </a:rPr>
              <a:t>國二國三暑假</a:t>
            </a:r>
            <a:r>
              <a:rPr lang="en-US" altLang="zh-TW" sz="2800" dirty="0">
                <a:solidFill>
                  <a:schemeClr val="tx1"/>
                </a:solidFill>
                <a:latin typeface="標楷體" panose="03000509000000000000" pitchFamily="65" charset="-120"/>
                <a:ea typeface="標楷體" panose="03000509000000000000" pitchFamily="65" charset="-120"/>
              </a:rPr>
              <a:t>)</a:t>
            </a:r>
            <a:endParaRPr lang="zh-TW" altLang="en-US" sz="2800" dirty="0">
              <a:solidFill>
                <a:schemeClr val="tx1"/>
              </a:solidFill>
              <a:latin typeface="標楷體" panose="03000509000000000000" pitchFamily="65" charset="-120"/>
              <a:ea typeface="標楷體" panose="03000509000000000000" pitchFamily="65" charset="-120"/>
            </a:endParaRPr>
          </a:p>
          <a:p>
            <a:r>
              <a:rPr lang="zh-TW" altLang="en-US" sz="2800" dirty="0">
                <a:solidFill>
                  <a:schemeClr val="tx1"/>
                </a:solidFill>
                <a:latin typeface="標楷體" panose="03000509000000000000" pitchFamily="65" charset="-120"/>
                <a:ea typeface="標楷體" panose="03000509000000000000" pitchFamily="65" charset="-120"/>
              </a:rPr>
              <a:t>自己上網去找自己想要去實習的單位。</a:t>
            </a:r>
          </a:p>
          <a:p>
            <a:r>
              <a:rPr lang="zh-TW" altLang="en-US" sz="2800" dirty="0">
                <a:solidFill>
                  <a:schemeClr val="tx1"/>
                </a:solidFill>
                <a:latin typeface="標楷體" panose="03000509000000000000" pitchFamily="65" charset="-120"/>
                <a:ea typeface="標楷體" panose="03000509000000000000" pitchFamily="65" charset="-120"/>
              </a:rPr>
              <a:t>撰寫契約、自傳、履歷表、關於實驗教育和實習課程說明。</a:t>
            </a:r>
          </a:p>
          <a:p>
            <a:r>
              <a:rPr lang="zh-TW" altLang="en-US" sz="2800" dirty="0">
                <a:solidFill>
                  <a:schemeClr val="tx1"/>
                </a:solidFill>
                <a:latin typeface="標楷體" panose="03000509000000000000" pitchFamily="65" charset="-120"/>
                <a:ea typeface="標楷體" panose="03000509000000000000" pitchFamily="65" charset="-120"/>
              </a:rPr>
              <a:t>親自拜訪要去實習的單位。</a:t>
            </a:r>
          </a:p>
          <a:p>
            <a:r>
              <a:rPr lang="zh-TW" altLang="en-US" sz="2800" dirty="0">
                <a:solidFill>
                  <a:schemeClr val="tx1"/>
                </a:solidFill>
                <a:latin typeface="標楷體" panose="03000509000000000000" pitchFamily="65" charset="-120"/>
                <a:ea typeface="標楷體" panose="03000509000000000000" pitchFamily="65" charset="-120"/>
              </a:rPr>
              <a:t>簽訂契約。</a:t>
            </a:r>
          </a:p>
          <a:p>
            <a:r>
              <a:rPr lang="zh-TW" altLang="en-US" sz="2800" dirty="0">
                <a:solidFill>
                  <a:schemeClr val="tx1"/>
                </a:solidFill>
                <a:latin typeface="標楷體" panose="03000509000000000000" pitchFamily="65" charset="-120"/>
                <a:ea typeface="標楷體" panose="03000509000000000000" pitchFamily="65" charset="-120"/>
              </a:rPr>
              <a:t>開始職場實習。</a:t>
            </a:r>
          </a:p>
          <a:p>
            <a:endParaRPr lang="zh-TW" altLang="en-US" dirty="0"/>
          </a:p>
        </p:txBody>
      </p:sp>
    </p:spTree>
    <p:extLst>
      <p:ext uri="{BB962C8B-B14F-4D97-AF65-F5344CB8AC3E}">
        <p14:creationId xmlns:p14="http://schemas.microsoft.com/office/powerpoint/2010/main" val="219373474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佈景主題2">
  <a:themeElements>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extLst>
    <a:ext uri="{05A4C25C-085E-4340-85A3-A5531E510DB2}">
      <thm15:themeFamily xmlns:thm15="http://schemas.microsoft.com/office/thememl/2012/main" name="佈景主題2" id="{41508B83-070C-4378-8EFD-C5C9179B7A66}" vid="{4D66D66A-FED9-4607-9B14-626EC55DD02C}"/>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佈景主題2</Template>
  <TotalTime>77</TotalTime>
  <Words>2244</Words>
  <Application>Microsoft Office PowerPoint</Application>
  <PresentationFormat>寬螢幕</PresentationFormat>
  <Paragraphs>311</Paragraphs>
  <Slides>73</Slides>
  <Notes>17</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73</vt:i4>
      </vt:variant>
    </vt:vector>
  </HeadingPairs>
  <TitlesOfParts>
    <vt:vector size="85" baseType="lpstr">
      <vt:lpstr>22</vt:lpstr>
      <vt:lpstr>Baby Kruffy</vt:lpstr>
      <vt:lpstr>Galdeano</vt:lpstr>
      <vt:lpstr>Mangal</vt:lpstr>
      <vt:lpstr>新細明體</vt:lpstr>
      <vt:lpstr>標楷體</vt:lpstr>
      <vt:lpstr>Arial</vt:lpstr>
      <vt:lpstr>Calibri</vt:lpstr>
      <vt:lpstr>Candara</vt:lpstr>
      <vt:lpstr>Symbol</vt:lpstr>
      <vt:lpstr>Wingdings</vt:lpstr>
      <vt:lpstr>佈景主題2</vt:lpstr>
      <vt:lpstr>生活實踐團體自學成果發表</vt:lpstr>
      <vt:lpstr>課程分類</vt:lpstr>
      <vt:lpstr>必修課程</vt:lpstr>
      <vt:lpstr>PowerPoint 簡報</vt:lpstr>
      <vt:lpstr>國、高中主題課程</vt:lpstr>
      <vt:lpstr>國高中共同的選修、社團</vt:lpstr>
      <vt:lpstr>職場實習</vt:lpstr>
      <vt:lpstr>職場實習課程說明</vt:lpstr>
      <vt:lpstr>職場實習的步驟</vt:lpstr>
      <vt:lpstr>找實習單位</vt:lpstr>
      <vt:lpstr>實習單位列表</vt:lpstr>
      <vt:lpstr>寫契約、自傳、履歷、實驗教育的說明</vt:lpstr>
      <vt:lpstr>拜訪實習團體</vt:lpstr>
      <vt:lpstr>職場實習感想</vt:lpstr>
      <vt:lpstr>            境外行動學習 </vt:lpstr>
      <vt:lpstr>行動學習</vt:lpstr>
      <vt:lpstr>行動學習我們要做......</vt:lpstr>
      <vt:lpstr>經費</vt:lpstr>
      <vt:lpstr>網頁</vt:lpstr>
      <vt:lpstr>協力造屋</vt:lpstr>
      <vt:lpstr>PowerPoint 簡報</vt:lpstr>
      <vt:lpstr>PowerPoint 簡報</vt:lpstr>
      <vt:lpstr>PowerPoint 簡報</vt:lpstr>
      <vt:lpstr>PowerPoint 簡報</vt:lpstr>
      <vt:lpstr>PowerPoint 簡報</vt:lpstr>
      <vt:lpstr>進階數學及科學(一)</vt:lpstr>
      <vt:lpstr>進階科學及數學(二)</vt:lpstr>
      <vt:lpstr>進階數學及科學(三)</vt:lpstr>
      <vt:lpstr>進階數學及科學(四)</vt:lpstr>
      <vt:lpstr>當代社會</vt:lpstr>
      <vt:lpstr>當代社會2</vt:lpstr>
      <vt:lpstr>當代社會3</vt:lpstr>
      <vt:lpstr>當代社會4</vt:lpstr>
      <vt:lpstr>戶外運動組</vt:lpstr>
      <vt:lpstr>射箭社</vt:lpstr>
      <vt:lpstr>簡介</vt:lpstr>
      <vt:lpstr>課程內容</vt:lpstr>
      <vt:lpstr>街舞社</vt:lpstr>
      <vt:lpstr>簡介</vt:lpstr>
      <vt:lpstr>課程內容</vt:lpstr>
      <vt:lpstr>籃球社</vt:lpstr>
      <vt:lpstr>簡介</vt:lpstr>
      <vt:lpstr>課程內容</vt:lpstr>
      <vt:lpstr>多元運動探索</vt:lpstr>
      <vt:lpstr>簡介</vt:lpstr>
      <vt:lpstr>課程內容</vt:lpstr>
      <vt:lpstr>空手道</vt:lpstr>
      <vt:lpstr>課程紹介</vt:lpstr>
      <vt:lpstr>團體行位置的形式</vt:lpstr>
      <vt:lpstr>美學概論與生活速寫</vt:lpstr>
      <vt:lpstr>美學概論與生活速寫</vt:lpstr>
      <vt:lpstr>個人風格的大不同...</vt:lpstr>
      <vt:lpstr>PowerPoint 簡報</vt:lpstr>
      <vt:lpstr>烘焙</vt:lpstr>
      <vt:lpstr>烘培社1</vt:lpstr>
      <vt:lpstr>烘培社2</vt:lpstr>
      <vt:lpstr>電影讀書會</vt:lpstr>
      <vt:lpstr>電影讀書會</vt:lpstr>
      <vt:lpstr>PowerPoint 簡報</vt:lpstr>
      <vt:lpstr>人生桌遊</vt:lpstr>
      <vt:lpstr>PowerPoint 簡報</vt:lpstr>
      <vt:lpstr>PowerPoint 簡報</vt:lpstr>
      <vt:lpstr>生活手作</vt:lpstr>
      <vt:lpstr> 課程內容 </vt:lpstr>
      <vt:lpstr>PowerPoint 簡報</vt:lpstr>
      <vt:lpstr>PowerPoint 簡報</vt:lpstr>
      <vt:lpstr>PowerPoint 簡報</vt:lpstr>
      <vt:lpstr>本外國語</vt:lpstr>
      <vt:lpstr>語文組(1)</vt:lpstr>
      <vt:lpstr>PowerPoint 簡報</vt:lpstr>
      <vt:lpstr>PowerPoint 簡報</vt:lpstr>
      <vt:lpstr>語文組(2)</vt:lpstr>
      <vt:lpstr>PowerPoint 簡報</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生活實踐團體自學成果發表</dc:title>
  <dc:creator>User</dc:creator>
  <cp:lastModifiedBy>劉庭安</cp:lastModifiedBy>
  <cp:revision>10</cp:revision>
  <dcterms:created xsi:type="dcterms:W3CDTF">2017-04-12T04:56:59Z</dcterms:created>
  <dcterms:modified xsi:type="dcterms:W3CDTF">2017-04-12T06:49:16Z</dcterms:modified>
</cp:coreProperties>
</file>