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8" r:id="rId1"/>
  </p:sldMasterIdLst>
  <p:notesMasterIdLst>
    <p:notesMasterId r:id="rId95"/>
  </p:notesMasterIdLst>
  <p:sldIdLst>
    <p:sldId id="256" r:id="rId2"/>
    <p:sldId id="406" r:id="rId3"/>
    <p:sldId id="407" r:id="rId4"/>
    <p:sldId id="408" r:id="rId5"/>
    <p:sldId id="409"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283" r:id="rId42"/>
    <p:sldId id="321" r:id="rId43"/>
    <p:sldId id="284" r:id="rId44"/>
    <p:sldId id="285" r:id="rId45"/>
    <p:sldId id="286" r:id="rId46"/>
    <p:sldId id="287" r:id="rId47"/>
    <p:sldId id="289" r:id="rId48"/>
    <p:sldId id="288"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261" r:id="rId63"/>
    <p:sldId id="267" r:id="rId64"/>
    <p:sldId id="268" r:id="rId65"/>
    <p:sldId id="269" r:id="rId66"/>
    <p:sldId id="270" r:id="rId67"/>
    <p:sldId id="271" r:id="rId68"/>
    <p:sldId id="272" r:id="rId69"/>
    <p:sldId id="273" r:id="rId70"/>
    <p:sldId id="274" r:id="rId71"/>
    <p:sldId id="275" r:id="rId72"/>
    <p:sldId id="276" r:id="rId73"/>
    <p:sldId id="277" r:id="rId74"/>
    <p:sldId id="278" r:id="rId75"/>
    <p:sldId id="279" r:id="rId76"/>
    <p:sldId id="280" r:id="rId77"/>
    <p:sldId id="282" r:id="rId78"/>
    <p:sldId id="372" r:id="rId79"/>
    <p:sldId id="373" r:id="rId80"/>
    <p:sldId id="374" r:id="rId81"/>
    <p:sldId id="375" r:id="rId82"/>
    <p:sldId id="376" r:id="rId83"/>
    <p:sldId id="377" r:id="rId84"/>
    <p:sldId id="378" r:id="rId85"/>
    <p:sldId id="379" r:id="rId86"/>
    <p:sldId id="380" r:id="rId87"/>
    <p:sldId id="381" r:id="rId88"/>
    <p:sldId id="382" r:id="rId89"/>
    <p:sldId id="383" r:id="rId90"/>
    <p:sldId id="384" r:id="rId91"/>
    <p:sldId id="385" r:id="rId92"/>
    <p:sldId id="386" r:id="rId93"/>
    <p:sldId id="387" r:id="rId9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5" d="100"/>
          <a:sy n="35" d="100"/>
        </p:scale>
        <p:origin x="-86" y="-26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7CACE-E8FE-4177-906D-FAD1FDC189E2}" type="datetimeFigureOut">
              <a:rPr lang="zh-TW" altLang="en-US" smtClean="0"/>
              <a:t>2016/4/14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B4AFC2-17EC-4D72-ACDB-DA6F01209BE7}" type="slidenum">
              <a:rPr lang="zh-TW" altLang="en-US" smtClean="0"/>
              <a:t>‹#›</a:t>
            </a:fld>
            <a:endParaRPr lang="zh-TW" altLang="en-US"/>
          </a:p>
        </p:txBody>
      </p:sp>
    </p:spTree>
    <p:extLst>
      <p:ext uri="{BB962C8B-B14F-4D97-AF65-F5344CB8AC3E}">
        <p14:creationId xmlns:p14="http://schemas.microsoft.com/office/powerpoint/2010/main" val="229768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13EE932F-4F67-49AE-9BAF-B0CDF0A0782D}" type="slidenum">
              <a:rPr lang="zh-TW" altLang="en-US" smtClean="0"/>
              <a:pPr/>
              <a:t>38</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56612D4-9D88-4846-885B-7951749222E7}" type="slidenum">
              <a:rPr lang="zh-TW" altLang="en-US" smtClean="0"/>
              <a:t>75</a:t>
            </a:fld>
            <a:endParaRPr lang="zh-TW" altLang="en-US"/>
          </a:p>
        </p:txBody>
      </p:sp>
    </p:spTree>
    <p:extLst>
      <p:ext uri="{BB962C8B-B14F-4D97-AF65-F5344CB8AC3E}">
        <p14:creationId xmlns:p14="http://schemas.microsoft.com/office/powerpoint/2010/main" val="103834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fld id="{5C000A95-187D-4820-8206-CD9399632B2D}" type="slidenum">
              <a:rPr lang="zh-TW" altLang="en-US">
                <a:latin typeface="Calibri" pitchFamily="34" charset="0"/>
                <a:ea typeface="新細明體" pitchFamily="18" charset="-120"/>
              </a:rPr>
              <a:pPr/>
              <a:t>80</a:t>
            </a:fld>
            <a:endParaRPr lang="zh-TW" altLang="en-US">
              <a:latin typeface="Calibri" pitchFamily="34" charset="0"/>
              <a:ea typeface="新細明體"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3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fld id="{48047EAC-E76F-4185-8203-B0911B81BF39}" type="slidenum">
              <a:rPr lang="zh-TW" altLang="en-US">
                <a:latin typeface="Calibri" pitchFamily="34" charset="0"/>
                <a:ea typeface="新細明體" pitchFamily="18" charset="-120"/>
              </a:rPr>
              <a:pPr/>
              <a:t>89</a:t>
            </a:fld>
            <a:endParaRPr lang="zh-TW" altLang="en-US">
              <a:latin typeface="Calibri" pitchFamily="34" charset="0"/>
              <a:ea typeface="新細明體"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2DDFE5-FFF4-4ED3-9092-4B348BDDC34E}" type="slidenum">
              <a:rPr lang="zh-TW" altLang="en-US" smtClean="0"/>
              <a:t>‹#›</a:t>
            </a:fld>
            <a:endParaRPr lang="zh-TW"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2DDFE5-FFF4-4ED3-9092-4B348BDDC34E}" type="slidenum">
              <a:rPr lang="zh-TW" altLang="en-US" smtClean="0"/>
              <a:t>‹#›</a:t>
            </a:fld>
            <a:endParaRPr lang="zh-TW"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F2DDFE5-FFF4-4ED3-9092-4B348BDDC34E}" type="slidenum">
              <a:rPr lang="zh-TW" altLang="en-US" smtClean="0"/>
              <a:t>‹#›</a:t>
            </a:fld>
            <a:endParaRPr lang="zh-TW" altLang="en-US"/>
          </a:p>
        </p:txBody>
      </p:sp>
      <p:sp>
        <p:nvSpPr>
          <p:cNvPr id="9" name="Content Placeholder 8"/>
          <p:cNvSpPr>
            <a:spLocks noGrp="1"/>
          </p:cNvSpPr>
          <p:nvPr>
            <p:ph sz="quarter" idx="13"/>
          </p:nvPr>
        </p:nvSpPr>
        <p:spPr>
          <a:xfrm>
            <a:off x="676655"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F2DDFE5-FFF4-4ED3-9092-4B348BDDC34E}"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F2DDFE5-FFF4-4ED3-9092-4B348BDDC34E}" type="slidenum">
              <a:rPr lang="zh-TW" altLang="en-US" smtClean="0"/>
              <a:t>‹#›</a:t>
            </a:fld>
            <a:endParaRPr lang="zh-TW"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8DCC045F-7478-463C-A516-996947776CFD}" type="datetimeFigureOut">
              <a:rPr lang="zh-TW" altLang="en-US" smtClean="0"/>
              <a:t>2016/4/14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F2DDFE5-FFF4-4ED3-9092-4B348BDDC34E}" type="slidenum">
              <a:rPr lang="zh-TW" altLang="en-US" smtClean="0"/>
              <a:t>‹#›</a:t>
            </a:fld>
            <a:endParaRPr lang="zh-TW"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DCC045F-7478-463C-A516-996947776CFD}" type="datetimeFigureOut">
              <a:rPr lang="zh-TW" altLang="en-US" smtClean="0"/>
              <a:t>2016/4/14</a:t>
            </a:fld>
            <a:endParaRPr lang="zh-TW"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TW"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F2DDFE5-FFF4-4ED3-9092-4B348BDDC34E}" type="slidenum">
              <a:rPr lang="zh-TW" altLang="en-US" smtClean="0"/>
              <a:t>‹#›</a:t>
            </a:fld>
            <a:endParaRPr lang="zh-TW"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e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xml"/><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xml"/><Relationship Id="rId5" Type="http://schemas.openxmlformats.org/officeDocument/2006/relationships/image" Target="../media/image116.jpeg"/><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生活實踐團體自學成果發表</a:t>
            </a:r>
            <a:endParaRPr lang="zh-TW" altLang="en-US" dirty="0"/>
          </a:p>
        </p:txBody>
      </p:sp>
    </p:spTree>
    <p:extLst>
      <p:ext uri="{BB962C8B-B14F-4D97-AF65-F5344CB8AC3E}">
        <p14:creationId xmlns:p14="http://schemas.microsoft.com/office/powerpoint/2010/main" val="2408416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72067" y="2564904"/>
            <a:ext cx="7408333" cy="3960440"/>
          </a:xfrm>
        </p:spPr>
        <p:txBody>
          <a:bodyPr>
            <a:normAutofit/>
          </a:bodyPr>
          <a:lstStyle/>
          <a:p>
            <a:r>
              <a:rPr lang="zh-TW" altLang="en-US" sz="2800" dirty="0" smtClean="0"/>
              <a:t>閱讀科幻小說</a:t>
            </a:r>
            <a:r>
              <a:rPr lang="en-US" altLang="zh-TW" sz="2800" dirty="0" smtClean="0"/>
              <a:t>:</a:t>
            </a:r>
          </a:p>
          <a:p>
            <a:pPr lvl="1"/>
            <a:r>
              <a:rPr lang="zh-TW" altLang="en-US" sz="2400" dirty="0" smtClean="0"/>
              <a:t>奈米獵殺</a:t>
            </a:r>
            <a:r>
              <a:rPr lang="en-US" altLang="zh-TW" sz="2400" dirty="0" smtClean="0"/>
              <a:t>(</a:t>
            </a:r>
            <a:r>
              <a:rPr lang="zh-TW" altLang="en-US" sz="2400" dirty="0"/>
              <a:t>邁</a:t>
            </a:r>
            <a:r>
              <a:rPr lang="zh-TW" altLang="en-US" sz="2400" dirty="0" smtClean="0"/>
              <a:t>克．克萊頓</a:t>
            </a:r>
            <a:r>
              <a:rPr lang="en-US" altLang="zh-TW" sz="2400" dirty="0" smtClean="0"/>
              <a:t>)</a:t>
            </a:r>
          </a:p>
          <a:p>
            <a:pPr lvl="1"/>
            <a:r>
              <a:rPr lang="zh-TW" altLang="en-US" sz="2400" dirty="0" smtClean="0"/>
              <a:t>愛因斯坦赤道</a:t>
            </a:r>
            <a:r>
              <a:rPr lang="en-US" altLang="zh-TW" sz="2400" dirty="0" smtClean="0"/>
              <a:t>(</a:t>
            </a:r>
            <a:r>
              <a:rPr lang="zh-TW" altLang="en-US" sz="2400" dirty="0" smtClean="0"/>
              <a:t>劉慈欣著</a:t>
            </a:r>
            <a:r>
              <a:rPr lang="en-US" altLang="zh-TW" sz="2400" dirty="0" smtClean="0"/>
              <a:t>)</a:t>
            </a:r>
          </a:p>
          <a:p>
            <a:r>
              <a:rPr lang="zh-TW" altLang="en-US" sz="2800" dirty="0" smtClean="0"/>
              <a:t>報告</a:t>
            </a:r>
            <a:r>
              <a:rPr lang="en-US" altLang="zh-TW" sz="2800" dirty="0" smtClean="0"/>
              <a:t>:</a:t>
            </a:r>
          </a:p>
          <a:p>
            <a:pPr lvl="1"/>
            <a:r>
              <a:rPr lang="en-US" altLang="zh-TW" sz="2400" dirty="0" smtClean="0"/>
              <a:t>Reading </a:t>
            </a:r>
            <a:r>
              <a:rPr lang="zh-TW" altLang="en-US" sz="2400" dirty="0" smtClean="0"/>
              <a:t>的四個方向</a:t>
            </a:r>
            <a:endParaRPr lang="en-US" altLang="zh-TW" sz="2400" dirty="0" smtClean="0"/>
          </a:p>
          <a:p>
            <a:pPr lvl="2"/>
            <a:r>
              <a:rPr lang="en-US" altLang="zh-TW" sz="2200" dirty="0" smtClean="0"/>
              <a:t>R1(Report </a:t>
            </a:r>
            <a:r>
              <a:rPr lang="zh-TW" altLang="en-US" sz="2200" dirty="0" smtClean="0"/>
              <a:t>報告</a:t>
            </a:r>
            <a:r>
              <a:rPr lang="en-US" altLang="zh-TW" sz="2200" dirty="0" smtClean="0"/>
              <a:t>)</a:t>
            </a:r>
          </a:p>
          <a:p>
            <a:pPr lvl="2"/>
            <a:r>
              <a:rPr lang="en-US" altLang="zh-TW" sz="2200" dirty="0" smtClean="0"/>
              <a:t>R2(Reaction </a:t>
            </a:r>
            <a:r>
              <a:rPr lang="zh-TW" altLang="en-US" sz="2200" dirty="0" smtClean="0"/>
              <a:t>反應</a:t>
            </a:r>
            <a:r>
              <a:rPr lang="en-US" altLang="zh-TW" sz="2200" dirty="0" smtClean="0"/>
              <a:t>)</a:t>
            </a:r>
          </a:p>
          <a:p>
            <a:pPr lvl="2"/>
            <a:r>
              <a:rPr lang="en-US" altLang="zh-TW" sz="2200" dirty="0" smtClean="0"/>
              <a:t>R3(Relation </a:t>
            </a:r>
            <a:r>
              <a:rPr lang="zh-TW" altLang="en-US" sz="2200" dirty="0" smtClean="0"/>
              <a:t>連結</a:t>
            </a:r>
            <a:r>
              <a:rPr lang="en-US" altLang="zh-TW" sz="2200" dirty="0" smtClean="0"/>
              <a:t>)</a:t>
            </a:r>
          </a:p>
          <a:p>
            <a:pPr lvl="2"/>
            <a:r>
              <a:rPr lang="en-US" altLang="zh-TW" sz="2200" dirty="0" smtClean="0"/>
              <a:t>R4(Rebuild </a:t>
            </a:r>
            <a:r>
              <a:rPr lang="zh-TW" altLang="en-US" sz="2200" dirty="0" smtClean="0"/>
              <a:t>重建</a:t>
            </a:r>
            <a:r>
              <a:rPr lang="en-US" altLang="zh-TW" sz="2200" dirty="0" smtClean="0"/>
              <a:t>)</a:t>
            </a:r>
          </a:p>
          <a:p>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自然科學概論</a:t>
            </a:r>
            <a:r>
              <a:rPr lang="en-US" altLang="zh-TW" dirty="0" smtClean="0"/>
              <a:t>(</a:t>
            </a:r>
            <a:r>
              <a:rPr lang="zh-TW" altLang="en-US" dirty="0" smtClean="0"/>
              <a:t>二</a:t>
            </a:r>
            <a:r>
              <a:rPr lang="en-US" altLang="zh-TW" dirty="0" smtClean="0"/>
              <a:t>)</a:t>
            </a:r>
            <a:endParaRPr lang="zh-TW" altLang="en-US" dirty="0"/>
          </a:p>
        </p:txBody>
      </p:sp>
    </p:spTree>
    <p:extLst>
      <p:ext uri="{BB962C8B-B14F-4D97-AF65-F5344CB8AC3E}">
        <p14:creationId xmlns:p14="http://schemas.microsoft.com/office/powerpoint/2010/main" val="242650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2800" dirty="0" smtClean="0"/>
              <a:t>動手做</a:t>
            </a:r>
            <a:r>
              <a:rPr lang="en-US" altLang="zh-TW" sz="2800" dirty="0" smtClean="0"/>
              <a:t>:</a:t>
            </a:r>
          </a:p>
          <a:p>
            <a:pPr lvl="1"/>
            <a:r>
              <a:rPr lang="zh-TW" altLang="en-US" sz="2400" dirty="0" smtClean="0"/>
              <a:t>製作碳</a:t>
            </a:r>
            <a:r>
              <a:rPr lang="en-US" altLang="zh-TW" sz="2400" dirty="0" smtClean="0"/>
              <a:t>60</a:t>
            </a:r>
            <a:r>
              <a:rPr lang="zh-TW" altLang="en-US" sz="2400" dirty="0" smtClean="0"/>
              <a:t>模型</a:t>
            </a:r>
            <a:endParaRPr lang="en-US" altLang="zh-TW" sz="2400" dirty="0" smtClean="0"/>
          </a:p>
          <a:p>
            <a:pPr lvl="1"/>
            <a:r>
              <a:rPr lang="zh-TW" altLang="en-US" sz="2400" smtClean="0"/>
              <a:t>綠光雙狹縫實驗</a:t>
            </a:r>
            <a:r>
              <a:rPr lang="en-US" altLang="zh-TW" sz="2400" dirty="0" smtClean="0"/>
              <a:t>(</a:t>
            </a:r>
            <a:r>
              <a:rPr lang="zh-TW" altLang="en-US" sz="2400" dirty="0" smtClean="0"/>
              <a:t>量子力學</a:t>
            </a:r>
            <a:r>
              <a:rPr lang="en-US" altLang="zh-TW" sz="2400" dirty="0" smtClean="0"/>
              <a:t>)</a:t>
            </a:r>
            <a:endParaRPr lang="zh-TW" altLang="en-US" sz="2400" dirty="0" smtClean="0"/>
          </a:p>
          <a:p>
            <a:pPr lvl="1"/>
            <a:r>
              <a:rPr lang="zh-TW" altLang="en-US" sz="2400" dirty="0" smtClean="0"/>
              <a:t>碳酸氫鈉加醋酸</a:t>
            </a:r>
            <a:r>
              <a:rPr lang="en-US" altLang="zh-TW" sz="2400" dirty="0" smtClean="0"/>
              <a:t>(</a:t>
            </a:r>
            <a:r>
              <a:rPr lang="zh-TW" altLang="en-US" sz="2400" dirty="0" smtClean="0"/>
              <a:t>火山噴發實驗</a:t>
            </a:r>
            <a:r>
              <a:rPr lang="en-US" altLang="zh-TW" sz="2400" dirty="0" smtClean="0"/>
              <a:t>)</a:t>
            </a:r>
          </a:p>
          <a:p>
            <a:pPr lvl="1"/>
            <a:r>
              <a:rPr lang="zh-TW" altLang="en-US" sz="2400" dirty="0" smtClean="0"/>
              <a:t>撲克牌實驗</a:t>
            </a:r>
            <a:r>
              <a:rPr lang="en-US" altLang="zh-TW" sz="2400" dirty="0" smtClean="0"/>
              <a:t>(</a:t>
            </a:r>
            <a:r>
              <a:rPr lang="zh-TW" altLang="en-US" sz="2400" dirty="0" smtClean="0"/>
              <a:t>偶然與必然</a:t>
            </a:r>
            <a:r>
              <a:rPr lang="en-US" altLang="zh-TW" sz="2400" dirty="0" smtClean="0"/>
              <a:t>)</a:t>
            </a:r>
            <a:endParaRPr lang="zh-TW" altLang="en-US" sz="2400" dirty="0" smtClean="0"/>
          </a:p>
          <a:p>
            <a:endParaRPr lang="zh-TW" altLang="en-US" dirty="0"/>
          </a:p>
        </p:txBody>
      </p:sp>
      <p:sp>
        <p:nvSpPr>
          <p:cNvPr id="3" name="標題 2"/>
          <p:cNvSpPr>
            <a:spLocks noGrp="1"/>
          </p:cNvSpPr>
          <p:nvPr>
            <p:ph type="title"/>
          </p:nvPr>
        </p:nvSpPr>
        <p:spPr/>
        <p:txBody>
          <a:bodyPr/>
          <a:lstStyle/>
          <a:p>
            <a:r>
              <a:rPr lang="zh-TW" altLang="en-US" dirty="0" smtClean="0"/>
              <a:t>自然科學概論</a:t>
            </a:r>
            <a:r>
              <a:rPr lang="en-US" altLang="zh-TW" dirty="0" smtClean="0"/>
              <a:t>(</a:t>
            </a:r>
            <a:r>
              <a:rPr lang="zh-TW" altLang="en-US" dirty="0" smtClean="0"/>
              <a:t>三</a:t>
            </a:r>
            <a:r>
              <a:rPr lang="en-US" altLang="zh-TW" dirty="0" smtClean="0"/>
              <a:t>)</a:t>
            </a:r>
            <a:endParaRPr lang="zh-TW" altLang="en-US" dirty="0"/>
          </a:p>
        </p:txBody>
      </p:sp>
      <p:pic>
        <p:nvPicPr>
          <p:cNvPr id="4" name="圖片 3" descr="20160406_114606.jpg"/>
          <p:cNvPicPr>
            <a:picLocks noChangeAspect="1"/>
          </p:cNvPicPr>
          <p:nvPr/>
        </p:nvPicPr>
        <p:blipFill>
          <a:blip r:embed="rId2" cstate="print"/>
          <a:stretch>
            <a:fillRect/>
          </a:stretch>
        </p:blipFill>
        <p:spPr>
          <a:xfrm>
            <a:off x="6084168" y="3789040"/>
            <a:ext cx="2227141" cy="2420888"/>
          </a:xfrm>
          <a:prstGeom prst="rect">
            <a:avLst/>
          </a:prstGeom>
          <a:ln>
            <a:noFill/>
          </a:ln>
          <a:effectLst>
            <a:softEdge rad="112500"/>
          </a:effectLst>
        </p:spPr>
      </p:pic>
    </p:spTree>
    <p:extLst>
      <p:ext uri="{BB962C8B-B14F-4D97-AF65-F5344CB8AC3E}">
        <p14:creationId xmlns:p14="http://schemas.microsoft.com/office/powerpoint/2010/main" val="3973218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72067" y="1484784"/>
            <a:ext cx="7408333" cy="5112568"/>
          </a:xfrm>
        </p:spPr>
        <p:txBody>
          <a:bodyPr>
            <a:normAutofit/>
          </a:bodyPr>
          <a:lstStyle/>
          <a:p>
            <a:pPr marL="0" indent="0" algn="ctr">
              <a:buNone/>
            </a:pPr>
            <a:r>
              <a:rPr lang="zh-TW" altLang="en-US" sz="3200" b="1" dirty="0" smtClean="0">
                <a:solidFill>
                  <a:srgbClr val="C00000"/>
                </a:solidFill>
              </a:rPr>
              <a:t>粒子／波二元性</a:t>
            </a:r>
            <a:endParaRPr lang="en-US" altLang="zh-TW" sz="3200" b="1" dirty="0" smtClean="0">
              <a:solidFill>
                <a:srgbClr val="C00000"/>
              </a:solidFill>
            </a:endParaRPr>
          </a:p>
          <a:p>
            <a:r>
              <a:rPr lang="zh-TW" altLang="en-US" dirty="0" smtClean="0"/>
              <a:t>目前所知道的一切基本粒子，包括夸克、輕子、光子都有粒子</a:t>
            </a:r>
            <a:r>
              <a:rPr lang="en-US" altLang="zh-TW" dirty="0" smtClean="0"/>
              <a:t>/</a:t>
            </a:r>
            <a:r>
              <a:rPr lang="zh-TW" altLang="en-US" dirty="0" smtClean="0"/>
              <a:t>波二元性。</a:t>
            </a:r>
          </a:p>
          <a:p>
            <a:pPr marL="0" indent="0">
              <a:buNone/>
            </a:pPr>
            <a:endParaRPr lang="zh-TW" altLang="en-US" dirty="0" smtClean="0"/>
          </a:p>
          <a:p>
            <a:pPr marL="0" indent="0">
              <a:buNone/>
            </a:pPr>
            <a:endParaRPr lang="en-US" altLang="zh-TW" dirty="0" smtClean="0"/>
          </a:p>
        </p:txBody>
      </p:sp>
      <p:sp>
        <p:nvSpPr>
          <p:cNvPr id="4" name="標題 3"/>
          <p:cNvSpPr>
            <a:spLocks noGrp="1"/>
          </p:cNvSpPr>
          <p:nvPr>
            <p:ph type="title"/>
          </p:nvPr>
        </p:nvSpPr>
        <p:spPr/>
        <p:txBody>
          <a:bodyPr/>
          <a:lstStyle/>
          <a:p>
            <a:r>
              <a:rPr lang="zh-TW" altLang="en-US" dirty="0" smtClean="0"/>
              <a:t>量子力學</a:t>
            </a:r>
            <a:r>
              <a:rPr lang="en-US" altLang="zh-TW" dirty="0" smtClean="0"/>
              <a:t>(</a:t>
            </a:r>
            <a:r>
              <a:rPr lang="zh-TW" altLang="en-US" dirty="0" smtClean="0"/>
              <a:t>一</a:t>
            </a:r>
            <a:r>
              <a:rPr lang="en-US" altLang="zh-TW" dirty="0" smtClean="0"/>
              <a:t>)</a:t>
            </a:r>
            <a:endParaRPr lang="zh-TW" altLang="en-US" dirty="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852936"/>
            <a:ext cx="6767110" cy="3806500"/>
          </a:xfrm>
          <a:prstGeom prst="rect">
            <a:avLst/>
          </a:prstGeom>
        </p:spPr>
      </p:pic>
    </p:spTree>
    <p:extLst>
      <p:ext uri="{BB962C8B-B14F-4D97-AF65-F5344CB8AC3E}">
        <p14:creationId xmlns:p14="http://schemas.microsoft.com/office/powerpoint/2010/main" val="3826690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72067" y="1484784"/>
            <a:ext cx="7408333" cy="5112568"/>
          </a:xfrm>
        </p:spPr>
        <p:txBody>
          <a:bodyPr>
            <a:normAutofit/>
          </a:bodyPr>
          <a:lstStyle/>
          <a:p>
            <a:pPr marL="0" indent="0" algn="ctr">
              <a:buNone/>
            </a:pPr>
            <a:r>
              <a:rPr lang="zh-TW" altLang="en-US" sz="3200" b="1" dirty="0">
                <a:solidFill>
                  <a:srgbClr val="C00000"/>
                </a:solidFill>
              </a:rPr>
              <a:t>雙狹縫</a:t>
            </a:r>
            <a:r>
              <a:rPr lang="zh-TW" altLang="en-US" sz="3200" b="1" dirty="0" smtClean="0">
                <a:solidFill>
                  <a:srgbClr val="C00000"/>
                </a:solidFill>
              </a:rPr>
              <a:t>實驗</a:t>
            </a:r>
            <a:endParaRPr lang="zh-TW" altLang="en-US" dirty="0" smtClean="0"/>
          </a:p>
          <a:p>
            <a:pPr marL="0" indent="0">
              <a:buNone/>
            </a:pPr>
            <a:endParaRPr lang="en-US" altLang="zh-TW" dirty="0" smtClean="0"/>
          </a:p>
        </p:txBody>
      </p:sp>
      <p:sp>
        <p:nvSpPr>
          <p:cNvPr id="4" name="標題 3"/>
          <p:cNvSpPr>
            <a:spLocks noGrp="1"/>
          </p:cNvSpPr>
          <p:nvPr>
            <p:ph type="title"/>
          </p:nvPr>
        </p:nvSpPr>
        <p:spPr/>
        <p:txBody>
          <a:bodyPr/>
          <a:lstStyle/>
          <a:p>
            <a:r>
              <a:rPr lang="zh-TW" altLang="en-US" dirty="0" smtClean="0"/>
              <a:t>量子力學</a:t>
            </a:r>
            <a:r>
              <a:rPr lang="en-US" altLang="zh-TW" dirty="0" smtClean="0"/>
              <a:t>(</a:t>
            </a:r>
            <a:r>
              <a:rPr lang="zh-TW" altLang="en-US" dirty="0" smtClean="0"/>
              <a:t>二</a:t>
            </a:r>
            <a:r>
              <a:rPr lang="en-US" altLang="zh-TW" dirty="0" smtClean="0"/>
              <a:t>)</a:t>
            </a:r>
            <a:endParaRPr lang="zh-TW" altLang="en-US"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795737"/>
            <a:ext cx="2600412" cy="3828542"/>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3077354"/>
            <a:ext cx="5194159" cy="3265308"/>
          </a:xfrm>
          <a:prstGeom prst="rect">
            <a:avLst/>
          </a:prstGeom>
        </p:spPr>
      </p:pic>
    </p:spTree>
    <p:extLst>
      <p:ext uri="{BB962C8B-B14F-4D97-AF65-F5344CB8AC3E}">
        <p14:creationId xmlns:p14="http://schemas.microsoft.com/office/powerpoint/2010/main" val="3700752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72067" y="1484784"/>
            <a:ext cx="7408333" cy="5112568"/>
          </a:xfrm>
        </p:spPr>
        <p:txBody>
          <a:bodyPr>
            <a:normAutofit/>
          </a:bodyPr>
          <a:lstStyle/>
          <a:p>
            <a:pPr marL="0" indent="0">
              <a:buNone/>
            </a:pPr>
            <a:endParaRPr lang="zh-TW" altLang="en-US" dirty="0" smtClean="0"/>
          </a:p>
          <a:p>
            <a:pPr marL="0" indent="0">
              <a:buNone/>
            </a:pPr>
            <a:endParaRPr lang="en-US" altLang="zh-TW" dirty="0" smtClean="0"/>
          </a:p>
        </p:txBody>
      </p:sp>
      <p:sp>
        <p:nvSpPr>
          <p:cNvPr id="4" name="標題 3"/>
          <p:cNvSpPr>
            <a:spLocks noGrp="1"/>
          </p:cNvSpPr>
          <p:nvPr>
            <p:ph type="title"/>
          </p:nvPr>
        </p:nvSpPr>
        <p:spPr/>
        <p:txBody>
          <a:bodyPr/>
          <a:lstStyle/>
          <a:p>
            <a:r>
              <a:rPr lang="zh-TW" altLang="en-US" dirty="0" smtClean="0"/>
              <a:t>量子力學</a:t>
            </a:r>
            <a:r>
              <a:rPr lang="en-US" altLang="zh-TW" dirty="0" smtClean="0"/>
              <a:t>(</a:t>
            </a:r>
            <a:r>
              <a:rPr lang="zh-TW" altLang="en-US" dirty="0" smtClean="0"/>
              <a:t>三</a:t>
            </a:r>
            <a:r>
              <a:rPr lang="en-US" altLang="zh-TW" dirty="0" smtClean="0"/>
              <a:t>)</a:t>
            </a:r>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780928"/>
            <a:ext cx="4049837" cy="4017264"/>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793615"/>
            <a:ext cx="4320480" cy="3803737"/>
          </a:xfrm>
          <a:prstGeom prst="rect">
            <a:avLst/>
          </a:prstGeom>
        </p:spPr>
      </p:pic>
    </p:spTree>
    <p:extLst>
      <p:ext uri="{BB962C8B-B14F-4D97-AF65-F5344CB8AC3E}">
        <p14:creationId xmlns:p14="http://schemas.microsoft.com/office/powerpoint/2010/main" val="1957696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72067" y="2748061"/>
            <a:ext cx="7408333" cy="4065315"/>
          </a:xfrm>
        </p:spPr>
        <p:txBody>
          <a:bodyPr/>
          <a:lstStyle/>
          <a:p>
            <a:r>
              <a:rPr lang="zh-TW" altLang="en-US" dirty="0"/>
              <a:t>粒</a:t>
            </a:r>
            <a:r>
              <a:rPr lang="zh-TW" altLang="en-US" dirty="0" smtClean="0"/>
              <a:t>子</a:t>
            </a:r>
            <a:r>
              <a:rPr lang="zh-TW" altLang="en-US" dirty="0"/>
              <a:t>不是由一個位置移到另一個位置，而是同時在多個位置，或說在此處且在他處</a:t>
            </a:r>
            <a:r>
              <a:rPr lang="zh-TW" altLang="en-US" dirty="0" smtClean="0"/>
              <a:t>。</a:t>
            </a:r>
            <a:endParaRPr lang="en-US" altLang="zh-TW" dirty="0" smtClean="0"/>
          </a:p>
          <a:p>
            <a:r>
              <a:rPr lang="zh-TW" altLang="en-US" dirty="0" smtClean="0"/>
              <a:t>電子、光子的</a:t>
            </a:r>
            <a:r>
              <a:rPr lang="zh-TW" altLang="en-US" dirty="0"/>
              <a:t>軌跡是根本就不存在，並不是我們沒有能力去觀測到而已</a:t>
            </a:r>
            <a:r>
              <a:rPr lang="zh-TW" altLang="en-US" dirty="0" smtClean="0"/>
              <a:t>。</a:t>
            </a:r>
            <a:endParaRPr lang="en-US" altLang="zh-TW" dirty="0" smtClean="0"/>
          </a:p>
          <a:p>
            <a:r>
              <a:rPr lang="zh-TW" altLang="en-US" dirty="0" smtClean="0"/>
              <a:t>對粒子的追縱觀測</a:t>
            </a:r>
            <a:r>
              <a:rPr lang="zh-TW" altLang="en-US" dirty="0"/>
              <a:t>會使被觀測對象</a:t>
            </a:r>
            <a:r>
              <a:rPr lang="zh-TW" altLang="en-US" dirty="0" smtClean="0"/>
              <a:t>產生機率波的波函數</a:t>
            </a:r>
            <a:r>
              <a:rPr lang="zh-TW" altLang="en-US" dirty="0"/>
              <a:t>塌縮，出現確定的</a:t>
            </a:r>
            <a:r>
              <a:rPr lang="zh-TW" altLang="en-US" dirty="0" smtClean="0"/>
              <a:t>位置，</a:t>
            </a:r>
            <a:r>
              <a:rPr lang="zh-TW" altLang="en-US" dirty="0"/>
              <a:t>不再遵守波函數及態疊加原理。</a:t>
            </a:r>
          </a:p>
          <a:p>
            <a:pPr marL="0" indent="0">
              <a:buNone/>
            </a:pPr>
            <a:endParaRPr lang="en-US" altLang="zh-TW" b="1" dirty="0" smtClean="0">
              <a:solidFill>
                <a:srgbClr val="C00000"/>
              </a:solidFill>
            </a:endParaRPr>
          </a:p>
          <a:p>
            <a:pPr marL="0" indent="0">
              <a:buNone/>
            </a:pPr>
            <a:r>
              <a:rPr lang="zh-TW" altLang="en-US" b="1" dirty="0" smtClean="0">
                <a:solidFill>
                  <a:srgbClr val="C00000"/>
                </a:solidFill>
              </a:rPr>
              <a:t>「</a:t>
            </a:r>
            <a:r>
              <a:rPr lang="zh-TW" altLang="en-US" b="1" dirty="0">
                <a:solidFill>
                  <a:srgbClr val="C00000"/>
                </a:solidFill>
              </a:rPr>
              <a:t>是不是只有當你在看它的時候，月亮才在那兒呢？」</a:t>
            </a:r>
          </a:p>
          <a:p>
            <a:endParaRPr lang="zh-TW" altLang="en-US" dirty="0"/>
          </a:p>
          <a:p>
            <a:endParaRPr lang="zh-TW" altLang="en-US" dirty="0"/>
          </a:p>
          <a:p>
            <a:endParaRPr lang="zh-TW" altLang="en-US" dirty="0"/>
          </a:p>
        </p:txBody>
      </p:sp>
      <p:sp>
        <p:nvSpPr>
          <p:cNvPr id="3" name="標題 2"/>
          <p:cNvSpPr>
            <a:spLocks noGrp="1"/>
          </p:cNvSpPr>
          <p:nvPr>
            <p:ph type="title"/>
          </p:nvPr>
        </p:nvSpPr>
        <p:spPr/>
        <p:txBody>
          <a:bodyPr/>
          <a:lstStyle/>
          <a:p>
            <a:r>
              <a:rPr lang="zh-TW" altLang="en-US" dirty="0" smtClean="0"/>
              <a:t>量子力學</a:t>
            </a:r>
            <a:r>
              <a:rPr lang="en-US" altLang="zh-TW" dirty="0" smtClean="0"/>
              <a:t>(</a:t>
            </a:r>
            <a:r>
              <a:rPr lang="zh-TW" altLang="en-US" dirty="0" smtClean="0"/>
              <a:t>四</a:t>
            </a:r>
            <a:r>
              <a:rPr lang="en-US" altLang="zh-TW" dirty="0" smtClean="0"/>
              <a:t>)</a:t>
            </a:r>
            <a:endParaRPr lang="zh-TW" altLang="en-US" dirty="0"/>
          </a:p>
        </p:txBody>
      </p:sp>
    </p:spTree>
    <p:extLst>
      <p:ext uri="{BB962C8B-B14F-4D97-AF65-F5344CB8AC3E}">
        <p14:creationId xmlns:p14="http://schemas.microsoft.com/office/powerpoint/2010/main" val="2576404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t>進階數學及</a:t>
            </a:r>
            <a:r>
              <a:rPr lang="zh-TW" altLang="en-US" dirty="0" smtClean="0"/>
              <a:t>科學</a:t>
            </a:r>
            <a:endParaRPr lang="zh-TW" altLang="en-US" dirty="0"/>
          </a:p>
        </p:txBody>
      </p:sp>
    </p:spTree>
    <p:extLst>
      <p:ext uri="{BB962C8B-B14F-4D97-AF65-F5344CB8AC3E}">
        <p14:creationId xmlns:p14="http://schemas.microsoft.com/office/powerpoint/2010/main" val="1558247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sz="2800" b="1" dirty="0"/>
              <a:t>課程</a:t>
            </a:r>
            <a:r>
              <a:rPr lang="zh-TW" altLang="en-US" sz="2800" b="1" dirty="0" smtClean="0"/>
              <a:t>目標</a:t>
            </a:r>
            <a:endParaRPr lang="zh-TW" altLang="en-US" sz="2800" b="1" dirty="0"/>
          </a:p>
          <a:p>
            <a:pPr lvl="1"/>
            <a:r>
              <a:rPr lang="zh-TW" altLang="en-US" sz="2400" dirty="0"/>
              <a:t>依同學的主題選擇，介紹該主題「底層」的數學與科學原理。</a:t>
            </a:r>
          </a:p>
          <a:p>
            <a:pPr lvl="1"/>
            <a:r>
              <a:rPr lang="zh-TW" altLang="en-US" sz="2400" dirty="0"/>
              <a:t>補充本班數學與科學課程需要加深加廣的</a:t>
            </a:r>
            <a:r>
              <a:rPr lang="zh-TW" altLang="en-US" sz="2400"/>
              <a:t>部分</a:t>
            </a:r>
            <a:r>
              <a:rPr lang="zh-TW" altLang="en-US" sz="2400" smtClean="0"/>
              <a:t>。</a:t>
            </a:r>
            <a:endParaRPr lang="zh-TW" altLang="en-US" sz="2400" dirty="0"/>
          </a:p>
          <a:p>
            <a:endParaRPr lang="zh-TW" altLang="en-US" dirty="0"/>
          </a:p>
        </p:txBody>
      </p:sp>
      <p:sp>
        <p:nvSpPr>
          <p:cNvPr id="2" name="標題 1"/>
          <p:cNvSpPr>
            <a:spLocks noGrp="1"/>
          </p:cNvSpPr>
          <p:nvPr>
            <p:ph type="title"/>
          </p:nvPr>
        </p:nvSpPr>
        <p:spPr/>
        <p:txBody>
          <a:bodyPr/>
          <a:lstStyle/>
          <a:p>
            <a:r>
              <a:rPr lang="zh-TW" altLang="en-US" dirty="0"/>
              <a:t>課程</a:t>
            </a:r>
            <a:r>
              <a:rPr lang="zh-TW" altLang="en-US" dirty="0" smtClean="0"/>
              <a:t>目標</a:t>
            </a:r>
            <a:endParaRPr lang="zh-TW" altLang="en-US" dirty="0"/>
          </a:p>
        </p:txBody>
      </p:sp>
    </p:spTree>
    <p:extLst>
      <p:ext uri="{BB962C8B-B14F-4D97-AF65-F5344CB8AC3E}">
        <p14:creationId xmlns:p14="http://schemas.microsoft.com/office/powerpoint/2010/main" val="3875133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r>
              <a:rPr lang="en-US" altLang="zh-TW" dirty="0" err="1" smtClean="0"/>
              <a:t>PhET</a:t>
            </a:r>
            <a:endParaRPr lang="en-US" altLang="zh-TW" dirty="0"/>
          </a:p>
          <a:p>
            <a:r>
              <a:rPr lang="zh-TW" altLang="en-US" dirty="0"/>
              <a:t>平面向量及其計算</a:t>
            </a:r>
          </a:p>
          <a:p>
            <a:r>
              <a:rPr lang="zh-TW" altLang="en-US" dirty="0"/>
              <a:t>相關的向量繪圖技能</a:t>
            </a:r>
          </a:p>
          <a:p>
            <a:r>
              <a:rPr lang="zh-TW" altLang="en-US" dirty="0"/>
              <a:t>函式</a:t>
            </a:r>
          </a:p>
          <a:p>
            <a:r>
              <a:rPr lang="zh-TW" altLang="en-US" dirty="0"/>
              <a:t>標準圓、</a:t>
            </a:r>
            <a:r>
              <a:rPr lang="en-US" altLang="zh-TW" dirty="0"/>
              <a:t>sin</a:t>
            </a:r>
            <a:r>
              <a:rPr lang="zh-TW" altLang="en-US" dirty="0"/>
              <a:t>、</a:t>
            </a:r>
            <a:r>
              <a:rPr lang="en-US" altLang="zh-TW" dirty="0" err="1"/>
              <a:t>cos</a:t>
            </a:r>
            <a:r>
              <a:rPr lang="zh-TW" altLang="en-US" dirty="0"/>
              <a:t>、波</a:t>
            </a:r>
          </a:p>
          <a:p>
            <a:r>
              <a:rPr lang="zh-TW" altLang="en-US" dirty="0"/>
              <a:t>極限</a:t>
            </a:r>
          </a:p>
          <a:p>
            <a:r>
              <a:rPr lang="zh-TW" altLang="en-US" dirty="0"/>
              <a:t>微積分</a:t>
            </a:r>
          </a:p>
          <a:p>
            <a:r>
              <a:rPr lang="zh-TW" altLang="en-US" dirty="0"/>
              <a:t>相對論時空</a:t>
            </a:r>
          </a:p>
          <a:p>
            <a:endParaRPr lang="zh-TW" altLang="en-US" dirty="0"/>
          </a:p>
        </p:txBody>
      </p:sp>
      <p:sp>
        <p:nvSpPr>
          <p:cNvPr id="2" name="標題 1"/>
          <p:cNvSpPr>
            <a:spLocks noGrp="1"/>
          </p:cNvSpPr>
          <p:nvPr>
            <p:ph type="title"/>
          </p:nvPr>
        </p:nvSpPr>
        <p:spPr/>
        <p:txBody>
          <a:bodyPr/>
          <a:lstStyle/>
          <a:p>
            <a:r>
              <a:rPr lang="zh-TW" altLang="en-US" dirty="0" smtClean="0"/>
              <a:t>上課內容</a:t>
            </a:r>
            <a:r>
              <a:rPr lang="en-US" altLang="zh-TW" dirty="0" smtClean="0"/>
              <a:t>(</a:t>
            </a:r>
            <a:r>
              <a:rPr lang="zh-TW" altLang="en-US" dirty="0" smtClean="0"/>
              <a:t>一</a:t>
            </a:r>
            <a:r>
              <a:rPr lang="en-US" altLang="zh-TW" dirty="0" smtClean="0"/>
              <a:t>)</a:t>
            </a:r>
            <a:endParaRPr lang="zh-TW" altLang="en-US" dirty="0"/>
          </a:p>
        </p:txBody>
      </p:sp>
    </p:spTree>
    <p:extLst>
      <p:ext uri="{BB962C8B-B14F-4D97-AF65-F5344CB8AC3E}">
        <p14:creationId xmlns:p14="http://schemas.microsoft.com/office/powerpoint/2010/main" val="404827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r>
              <a:rPr lang="zh-TW" altLang="en-US" dirty="0" smtClean="0"/>
              <a:t>查出</a:t>
            </a:r>
            <a:r>
              <a:rPr lang="zh-TW" altLang="en-US" dirty="0"/>
              <a:t>壓力公式、密度公式、浮力</a:t>
            </a:r>
            <a:r>
              <a:rPr lang="zh-TW" altLang="en-US" dirty="0" smtClean="0"/>
              <a:t>公式、查出</a:t>
            </a:r>
            <a:r>
              <a:rPr lang="zh-TW" altLang="en-US" dirty="0"/>
              <a:t>半衰期</a:t>
            </a:r>
            <a:r>
              <a:rPr lang="zh-TW" altLang="en-US" dirty="0" smtClean="0"/>
              <a:t>公式、查出萬有引力公式，圓週運動公式</a:t>
            </a:r>
            <a:r>
              <a:rPr lang="en-US" altLang="zh-TW" dirty="0" smtClean="0"/>
              <a:t>(</a:t>
            </a:r>
            <a:r>
              <a:rPr lang="zh-TW" altLang="en-US" dirty="0" smtClean="0"/>
              <a:t>向心加速度、圓週半徑、切線速度三者關係</a:t>
            </a:r>
            <a:r>
              <a:rPr lang="en-US" altLang="zh-TW" dirty="0" smtClean="0"/>
              <a:t>)</a:t>
            </a:r>
          </a:p>
          <a:p>
            <a:r>
              <a:rPr lang="zh-TW" altLang="en-US" dirty="0" smtClean="0"/>
              <a:t>熟記</a:t>
            </a:r>
            <a:r>
              <a:rPr lang="zh-TW" altLang="en-US" dirty="0"/>
              <a:t>並在紙上說明五條指數</a:t>
            </a:r>
            <a:r>
              <a:rPr lang="zh-TW" altLang="en-US" dirty="0" smtClean="0"/>
              <a:t>律</a:t>
            </a:r>
            <a:endParaRPr lang="en-US" dirty="0"/>
          </a:p>
          <a:p>
            <a:r>
              <a:rPr lang="zh-TW" altLang="en-US" dirty="0" smtClean="0"/>
              <a:t>標準圓的方程式為 </a:t>
            </a:r>
            <a:r>
              <a:rPr lang="en-US" altLang="zh-TW" dirty="0" smtClean="0"/>
              <a:t>x</a:t>
            </a:r>
            <a:r>
              <a:rPr lang="en-US" altLang="zh-TW" baseline="30000" dirty="0" smtClean="0"/>
              <a:t>2</a:t>
            </a:r>
            <a:r>
              <a:rPr lang="en-US" altLang="zh-TW" dirty="0" smtClean="0"/>
              <a:t>+y</a:t>
            </a:r>
            <a:r>
              <a:rPr lang="en-US" altLang="zh-TW" baseline="30000" dirty="0" smtClean="0"/>
              <a:t>2</a:t>
            </a:r>
            <a:r>
              <a:rPr lang="en-US" altLang="zh-TW" dirty="0" smtClean="0"/>
              <a:t>=1</a:t>
            </a:r>
            <a:r>
              <a:rPr lang="zh-TW" altLang="en-US" dirty="0" smtClean="0"/>
              <a:t>，請在 </a:t>
            </a:r>
            <a:r>
              <a:rPr lang="en-US" altLang="zh-TW" dirty="0" err="1" smtClean="0"/>
              <a:t>google</a:t>
            </a:r>
            <a:r>
              <a:rPr lang="en-US" altLang="zh-TW" dirty="0" smtClean="0"/>
              <a:t> </a:t>
            </a:r>
            <a:r>
              <a:rPr lang="zh-TW" altLang="en-US" dirty="0" smtClean="0"/>
              <a:t>圖形計算機上畫出標準圓。</a:t>
            </a:r>
            <a:endParaRPr lang="en-US" altLang="zh-TW" dirty="0" smtClean="0"/>
          </a:p>
          <a:p>
            <a:r>
              <a:rPr lang="zh-TW" altLang="en-US" dirty="0" smtClean="0"/>
              <a:t>直角座標系</a:t>
            </a:r>
            <a:r>
              <a:rPr lang="en-US" altLang="zh-TW" dirty="0" smtClean="0"/>
              <a:t>(</a:t>
            </a:r>
            <a:r>
              <a:rPr lang="zh-TW" altLang="en-US" dirty="0" smtClean="0"/>
              <a:t>笛卡兒座標系</a:t>
            </a:r>
            <a:r>
              <a:rPr lang="en-US" altLang="zh-TW" dirty="0" smtClean="0"/>
              <a:t>)</a:t>
            </a:r>
          </a:p>
          <a:p>
            <a:r>
              <a:rPr lang="zh-TW" altLang="en-US" dirty="0" smtClean="0"/>
              <a:t>方程式與圖形</a:t>
            </a:r>
            <a:r>
              <a:rPr lang="en-US" altLang="zh-TW" dirty="0" smtClean="0"/>
              <a:t/>
            </a:r>
            <a:br>
              <a:rPr lang="en-US" altLang="zh-TW" dirty="0" smtClean="0"/>
            </a:br>
            <a:r>
              <a:rPr lang="zh-TW" altLang="en-US" dirty="0" smtClean="0"/>
              <a:t>一次方程式</a:t>
            </a:r>
            <a:r>
              <a:rPr lang="en-US" altLang="zh-TW" dirty="0" smtClean="0"/>
              <a:t>~n</a:t>
            </a:r>
            <a:r>
              <a:rPr lang="zh-TW" altLang="en-US" dirty="0" smtClean="0"/>
              <a:t>次方程式</a:t>
            </a:r>
          </a:p>
          <a:p>
            <a:endParaRPr lang="zh-TW" altLang="en-US" dirty="0"/>
          </a:p>
        </p:txBody>
      </p:sp>
      <p:sp>
        <p:nvSpPr>
          <p:cNvPr id="2" name="標題 1"/>
          <p:cNvSpPr>
            <a:spLocks noGrp="1"/>
          </p:cNvSpPr>
          <p:nvPr>
            <p:ph type="title"/>
          </p:nvPr>
        </p:nvSpPr>
        <p:spPr/>
        <p:txBody>
          <a:bodyPr/>
          <a:lstStyle/>
          <a:p>
            <a:r>
              <a:rPr lang="zh-TW" altLang="en-US" dirty="0" smtClean="0"/>
              <a:t>上課內容</a:t>
            </a:r>
            <a:r>
              <a:rPr lang="en-US" altLang="zh-TW" dirty="0" smtClean="0"/>
              <a:t>(</a:t>
            </a:r>
            <a:r>
              <a:rPr lang="zh-TW" altLang="en-US" dirty="0" smtClean="0"/>
              <a:t>二</a:t>
            </a:r>
            <a:r>
              <a:rPr lang="en-US" altLang="zh-TW" dirty="0" smtClean="0"/>
              <a:t>)</a:t>
            </a:r>
            <a:endParaRPr lang="zh-TW" altLang="en-US" dirty="0"/>
          </a:p>
        </p:txBody>
      </p:sp>
    </p:spTree>
    <p:extLst>
      <p:ext uri="{BB962C8B-B14F-4D97-AF65-F5344CB8AC3E}">
        <p14:creationId xmlns:p14="http://schemas.microsoft.com/office/powerpoint/2010/main" val="1446737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5_n.jpg"/>
          <p:cNvPicPr>
            <a:picLocks noChangeAspect="1"/>
          </p:cNvPicPr>
          <p:nvPr/>
        </p:nvPicPr>
        <p:blipFill>
          <a:blip r:embed="rId2" cstate="print">
            <a:lum/>
          </a:blip>
          <a:stretch>
            <a:fillRect/>
          </a:stretch>
        </p:blipFill>
        <p:spPr>
          <a:xfrm>
            <a:off x="3347864" y="2492896"/>
            <a:ext cx="5580112" cy="4185084"/>
          </a:xfrm>
          <a:prstGeom prst="rect">
            <a:avLst/>
          </a:prstGeom>
          <a:noFill/>
          <a:effectLst>
            <a:outerShdw dist="50800" dir="5400000" algn="ctr" rotWithShape="0">
              <a:srgbClr val="000000"/>
            </a:outerShdw>
          </a:effectLst>
        </p:spPr>
      </p:pic>
      <p:sp>
        <p:nvSpPr>
          <p:cNvPr id="5" name="內容版面配置區 4"/>
          <p:cNvSpPr>
            <a:spLocks noGrp="1"/>
          </p:cNvSpPr>
          <p:nvPr>
            <p:ph idx="1"/>
          </p:nvPr>
        </p:nvSpPr>
        <p:spPr/>
        <p:txBody>
          <a:bodyPr>
            <a:normAutofit/>
          </a:bodyPr>
          <a:lstStyle/>
          <a:p>
            <a:pPr>
              <a:buFont typeface="Wingdings" panose="05000000000000000000" pitchFamily="2" charset="2"/>
              <a:buChar char="l"/>
            </a:pPr>
            <a:r>
              <a:rPr lang="zh-TW" altLang="en-US" sz="3200" dirty="0" smtClean="0"/>
              <a:t>必修課程</a:t>
            </a:r>
            <a:endParaRPr lang="en-US" altLang="zh-TW" sz="3200" dirty="0" smtClean="0"/>
          </a:p>
          <a:p>
            <a:pPr>
              <a:buFont typeface="Wingdings" panose="05000000000000000000" pitchFamily="2" charset="2"/>
              <a:buChar char="l"/>
            </a:pPr>
            <a:r>
              <a:rPr lang="zh-TW" altLang="en-US" sz="3200" dirty="0" smtClean="0"/>
              <a:t>主題課程</a:t>
            </a:r>
            <a:endParaRPr lang="en-US" altLang="zh-TW" sz="3200" dirty="0" smtClean="0"/>
          </a:p>
          <a:p>
            <a:pPr>
              <a:buFont typeface="Wingdings" panose="05000000000000000000" pitchFamily="2" charset="2"/>
              <a:buChar char="l"/>
            </a:pPr>
            <a:r>
              <a:rPr lang="zh-TW" altLang="en-US" sz="3200" dirty="0" smtClean="0"/>
              <a:t>選修、社團</a:t>
            </a:r>
            <a:endParaRPr lang="en-US" altLang="zh-TW" sz="3200" dirty="0" smtClean="0"/>
          </a:p>
        </p:txBody>
      </p:sp>
      <p:sp>
        <p:nvSpPr>
          <p:cNvPr id="4" name="標題 3"/>
          <p:cNvSpPr>
            <a:spLocks noGrp="1"/>
          </p:cNvSpPr>
          <p:nvPr>
            <p:ph type="title"/>
          </p:nvPr>
        </p:nvSpPr>
        <p:spPr/>
        <p:txBody>
          <a:bodyPr/>
          <a:lstStyle/>
          <a:p>
            <a:r>
              <a:rPr lang="zh-TW" altLang="en-US" dirty="0" smtClean="0"/>
              <a:t>國三課程</a:t>
            </a:r>
            <a:endParaRPr lang="zh-TW" altLang="en-US" dirty="0"/>
          </a:p>
        </p:txBody>
      </p:sp>
    </p:spTree>
    <p:extLst>
      <p:ext uri="{BB962C8B-B14F-4D97-AF65-F5344CB8AC3E}">
        <p14:creationId xmlns:p14="http://schemas.microsoft.com/office/powerpoint/2010/main" val="2012410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內容版面配置區 4"/>
          <p:cNvSpPr>
            <a:spLocks noGrp="1"/>
          </p:cNvSpPr>
          <p:nvPr>
            <p:ph idx="1"/>
          </p:nvPr>
        </p:nvSpPr>
        <p:spPr/>
        <p:txBody>
          <a:bodyPr/>
          <a:lstStyle/>
          <a:p>
            <a:r>
              <a:rPr lang="zh-TW" altLang="en-US"/>
              <a:t>為了能夠更方便的學習，除了紙本計算以外也透過PHP程式，以網頁作為平台製作圖形計算機。</a:t>
            </a:r>
          </a:p>
          <a:p>
            <a:r>
              <a:rPr lang="zh-TW" altLang="en-US"/>
              <a:t>圖形計算機能夠利用PHP中的函式，計算出半徑為1的標準圓中任意圓心角正弦、餘弦的值。</a:t>
            </a:r>
          </a:p>
          <a:p>
            <a:r>
              <a:rPr lang="zh-TW" altLang="en-US"/>
              <a:t>不過還是存在著一些瑕疵：例如數值在特定角度下會出現錯誤等。</a:t>
            </a:r>
          </a:p>
        </p:txBody>
      </p:sp>
      <p:sp>
        <p:nvSpPr>
          <p:cNvPr id="1048605" name="標題 3"/>
          <p:cNvSpPr>
            <a:spLocks noGrp="1"/>
          </p:cNvSpPr>
          <p:nvPr>
            <p:ph type="title"/>
          </p:nvPr>
        </p:nvSpPr>
        <p:spPr/>
        <p:txBody>
          <a:bodyPr/>
          <a:lstStyle/>
          <a:p>
            <a:r>
              <a:rPr lang="zh-TW" altLang="en-US" dirty="0"/>
              <a:t>圖形</a:t>
            </a:r>
            <a:r>
              <a:rPr lang="zh-TW" altLang="en-US" dirty="0" smtClean="0"/>
              <a:t>計算機</a:t>
            </a:r>
            <a:r>
              <a:rPr lang="en-US" altLang="zh-TW" dirty="0" smtClean="0"/>
              <a:t>(</a:t>
            </a:r>
            <a:r>
              <a:rPr lang="zh-TW" altLang="en-US" dirty="0" smtClean="0"/>
              <a:t>一</a:t>
            </a:r>
            <a:r>
              <a:rPr lang="en-US" altLang="zh-TW" dirty="0" smtClean="0"/>
              <a:t>)</a:t>
            </a:r>
            <a:endParaRPr lang="zh-TW" altLang="en-US" dirty="0"/>
          </a:p>
        </p:txBody>
      </p:sp>
    </p:spTree>
    <p:extLst>
      <p:ext uri="{BB962C8B-B14F-4D97-AF65-F5344CB8AC3E}">
        <p14:creationId xmlns:p14="http://schemas.microsoft.com/office/powerpoint/2010/main" val="3537580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內容版面配置區 1"/>
          <p:cNvSpPr>
            <a:spLocks noGrp="1"/>
          </p:cNvSpPr>
          <p:nvPr>
            <p:ph idx="1"/>
          </p:nvPr>
        </p:nvSpPr>
        <p:spPr/>
        <p:txBody>
          <a:bodyPr/>
          <a:lstStyle/>
          <a:p>
            <a:endParaRPr lang="zh-TW" altLang="en-US"/>
          </a:p>
        </p:txBody>
      </p:sp>
      <p:sp>
        <p:nvSpPr>
          <p:cNvPr id="1048620" name="標題 2"/>
          <p:cNvSpPr>
            <a:spLocks noGrp="1"/>
          </p:cNvSpPr>
          <p:nvPr>
            <p:ph type="title"/>
          </p:nvPr>
        </p:nvSpPr>
        <p:spPr/>
        <p:txBody>
          <a:bodyPr/>
          <a:lstStyle/>
          <a:p>
            <a:r>
              <a:rPr lang="zh-TW" altLang="en-US" dirty="0"/>
              <a:t>圖形</a:t>
            </a:r>
            <a:r>
              <a:rPr lang="zh-TW" altLang="en-US" dirty="0" smtClean="0"/>
              <a:t>計算機</a:t>
            </a:r>
            <a:r>
              <a:rPr lang="en-US" altLang="zh-TW" dirty="0" smtClean="0"/>
              <a:t>(</a:t>
            </a:r>
            <a:r>
              <a:rPr lang="zh-TW" altLang="en-US" dirty="0" smtClean="0"/>
              <a:t>二</a:t>
            </a:r>
            <a:r>
              <a:rPr lang="en-US" altLang="zh-TW" dirty="0" smtClean="0"/>
              <a:t>)</a:t>
            </a:r>
            <a:endParaRPr lang="zh-TW" altLang="en-US" dirty="0"/>
          </a:p>
        </p:txBody>
      </p:sp>
      <p:pic>
        <p:nvPicPr>
          <p:cNvPr id="2097153" name="圖片 2097152"/>
          <p:cNvPicPr>
            <a:picLocks/>
          </p:cNvPicPr>
          <p:nvPr/>
        </p:nvPicPr>
        <p:blipFill>
          <a:blip r:embed="rId2"/>
          <a:stretch>
            <a:fillRect/>
          </a:stretch>
        </p:blipFill>
        <p:spPr>
          <a:xfrm>
            <a:off x="713580" y="2675466"/>
            <a:ext cx="7725306" cy="4133996"/>
          </a:xfrm>
          <a:prstGeom prst="rect">
            <a:avLst/>
          </a:prstGeom>
        </p:spPr>
      </p:pic>
    </p:spTree>
    <p:extLst>
      <p:ext uri="{BB962C8B-B14F-4D97-AF65-F5344CB8AC3E}">
        <p14:creationId xmlns:p14="http://schemas.microsoft.com/office/powerpoint/2010/main" val="3360445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資訊組</a:t>
            </a:r>
            <a:endParaRPr lang="zh-TW" altLang="en-US" dirty="0"/>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81885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網頁程式撰寫</a:t>
            </a:r>
            <a:endParaRPr lang="zh-TW" altLang="en-US" b="1" dirty="0"/>
          </a:p>
        </p:txBody>
      </p:sp>
      <p:sp>
        <p:nvSpPr>
          <p:cNvPr id="5" name="副標題 4"/>
          <p:cNvSpPr>
            <a:spLocks noGrp="1"/>
          </p:cNvSpPr>
          <p:nvPr>
            <p:ph type="subTitle" idx="1"/>
          </p:nvPr>
        </p:nvSpPr>
        <p:spPr/>
        <p:txBody>
          <a:bodyPr/>
          <a:lstStyle/>
          <a:p>
            <a:r>
              <a:rPr lang="zh-TW" altLang="en-US" dirty="0" smtClean="0"/>
              <a:t>主講者：洪仁益</a:t>
            </a:r>
          </a:p>
        </p:txBody>
      </p:sp>
    </p:spTree>
    <p:extLst>
      <p:ext uri="{BB962C8B-B14F-4D97-AF65-F5344CB8AC3E}">
        <p14:creationId xmlns:p14="http://schemas.microsoft.com/office/powerpoint/2010/main" val="4022870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2564904"/>
            <a:ext cx="2880320" cy="4065315"/>
          </a:xfrm>
        </p:spPr>
        <p:txBody>
          <a:bodyPr>
            <a:normAutofit lnSpcReduction="10000"/>
          </a:bodyPr>
          <a:lstStyle/>
          <a:p>
            <a:r>
              <a:rPr lang="zh-TW" altLang="en-US" sz="3200" dirty="0"/>
              <a:t>前端</a:t>
            </a:r>
            <a:r>
              <a:rPr lang="en-US" altLang="zh-TW" sz="3200" dirty="0" smtClean="0"/>
              <a:t>(Clint</a:t>
            </a:r>
            <a:r>
              <a:rPr lang="en-US" altLang="zh-TW" sz="3200" dirty="0"/>
              <a:t>)</a:t>
            </a:r>
            <a:r>
              <a:rPr lang="zh-TW" altLang="en-US" sz="3200" dirty="0"/>
              <a:t>：</a:t>
            </a:r>
            <a:r>
              <a:rPr lang="en-US" altLang="zh-TW" sz="3200" dirty="0"/>
              <a:t>HTML4</a:t>
            </a:r>
          </a:p>
          <a:p>
            <a:pPr lvl="1"/>
            <a:r>
              <a:rPr lang="en-US" altLang="zh-TW" sz="2800" dirty="0"/>
              <a:t>DOM</a:t>
            </a:r>
          </a:p>
          <a:p>
            <a:pPr lvl="1"/>
            <a:r>
              <a:rPr lang="en-US" altLang="zh-TW" sz="2800" dirty="0"/>
              <a:t>CSS</a:t>
            </a:r>
          </a:p>
          <a:p>
            <a:pPr lvl="1"/>
            <a:r>
              <a:rPr lang="en-US" altLang="zh-TW" sz="2800" dirty="0" err="1"/>
              <a:t>javascript</a:t>
            </a:r>
            <a:endParaRPr lang="en-US" altLang="zh-TW" sz="2800" dirty="0"/>
          </a:p>
          <a:p>
            <a:pPr lvl="2"/>
            <a:r>
              <a:rPr lang="en-US" altLang="zh-TW" sz="2800" dirty="0"/>
              <a:t>jQuery</a:t>
            </a:r>
          </a:p>
          <a:p>
            <a:pPr lvl="1"/>
            <a:r>
              <a:rPr lang="en-US" altLang="zh-TW" sz="2800" dirty="0"/>
              <a:t>SVG</a:t>
            </a:r>
          </a:p>
          <a:p>
            <a:pPr lvl="1"/>
            <a:r>
              <a:rPr lang="en-US" altLang="zh-TW" sz="2800" dirty="0"/>
              <a:t>HTML5</a:t>
            </a:r>
          </a:p>
          <a:p>
            <a:endParaRPr lang="zh-TW" altLang="en-US" dirty="0"/>
          </a:p>
        </p:txBody>
      </p:sp>
      <p:sp>
        <p:nvSpPr>
          <p:cNvPr id="3" name="標題 2"/>
          <p:cNvSpPr>
            <a:spLocks noGrp="1"/>
          </p:cNvSpPr>
          <p:nvPr>
            <p:ph type="title"/>
          </p:nvPr>
        </p:nvSpPr>
        <p:spPr/>
        <p:txBody>
          <a:bodyPr/>
          <a:lstStyle/>
          <a:p>
            <a:r>
              <a:rPr lang="zh-TW" altLang="en-US" dirty="0"/>
              <a:t>網頁程式撰寫</a:t>
            </a:r>
            <a:r>
              <a:rPr lang="en-US" altLang="zh-TW" dirty="0" smtClean="0"/>
              <a:t>(1/3)</a:t>
            </a:r>
            <a:endParaRPr lang="zh-TW" altLang="en-US" dirty="0"/>
          </a:p>
        </p:txBody>
      </p:sp>
      <p:sp>
        <p:nvSpPr>
          <p:cNvPr id="6" name="內容版面配置區 1"/>
          <p:cNvSpPr txBox="1">
            <a:spLocks/>
          </p:cNvSpPr>
          <p:nvPr/>
        </p:nvSpPr>
        <p:spPr>
          <a:xfrm>
            <a:off x="4068700" y="2582062"/>
            <a:ext cx="3239604" cy="3943282"/>
          </a:xfrm>
          <a:prstGeom prst="rect">
            <a:avLst/>
          </a:prstGeom>
          <a:noFill/>
          <a:ln w="63500">
            <a:solidFill>
              <a:srgbClr val="FF0000"/>
            </a:solidFill>
          </a:ln>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zh-TW" altLang="en-US" sz="3200" dirty="0" smtClean="0"/>
              <a:t>後端</a:t>
            </a:r>
            <a:r>
              <a:rPr lang="en-US" altLang="zh-TW" sz="3200" dirty="0" smtClean="0"/>
              <a:t>(Server)</a:t>
            </a:r>
          </a:p>
          <a:p>
            <a:pPr lvl="1"/>
            <a:r>
              <a:rPr lang="en-US" altLang="zh-TW" sz="2800" dirty="0" smtClean="0"/>
              <a:t>PHP</a:t>
            </a:r>
          </a:p>
          <a:p>
            <a:pPr lvl="2"/>
            <a:r>
              <a:rPr lang="zh-TW" altLang="en-US" sz="2800" dirty="0" smtClean="0"/>
              <a:t>物件使用</a:t>
            </a:r>
          </a:p>
          <a:p>
            <a:pPr lvl="1"/>
            <a:r>
              <a:rPr lang="en-US" altLang="zh-TW" sz="2800" dirty="0" smtClean="0"/>
              <a:t>MySQL</a:t>
            </a:r>
          </a:p>
          <a:p>
            <a:r>
              <a:rPr lang="zh-TW" altLang="en-US" sz="3200" dirty="0" smtClean="0"/>
              <a:t>溝通前後端</a:t>
            </a:r>
          </a:p>
          <a:p>
            <a:pPr lvl="1"/>
            <a:r>
              <a:rPr lang="zh-TW" altLang="en-US" sz="2800" dirty="0" smtClean="0"/>
              <a:t>叫出新頁</a:t>
            </a:r>
          </a:p>
          <a:p>
            <a:pPr lvl="1"/>
            <a:r>
              <a:rPr lang="en-US" altLang="zh-TW" sz="2800" dirty="0" err="1" smtClean="0"/>
              <a:t>ajax</a:t>
            </a:r>
            <a:endParaRPr lang="zh-TW" altLang="en-US" dirty="0"/>
          </a:p>
        </p:txBody>
      </p:sp>
      <p:sp>
        <p:nvSpPr>
          <p:cNvPr id="7" name="內容版面配置區 1"/>
          <p:cNvSpPr txBox="1">
            <a:spLocks/>
          </p:cNvSpPr>
          <p:nvPr/>
        </p:nvSpPr>
        <p:spPr>
          <a:xfrm>
            <a:off x="505751" y="1700808"/>
            <a:ext cx="4104456" cy="61206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None/>
            </a:pPr>
            <a:r>
              <a:rPr lang="zh-TW" altLang="en-US" sz="3200" dirty="0" smtClean="0"/>
              <a:t>運用</a:t>
            </a:r>
            <a:r>
              <a:rPr lang="en-US" altLang="zh-TW" sz="3200" dirty="0" smtClean="0"/>
              <a:t>-</a:t>
            </a:r>
            <a:r>
              <a:rPr lang="zh-TW" altLang="en-US" sz="3200" dirty="0" smtClean="0"/>
              <a:t>技術</a:t>
            </a:r>
            <a:endParaRPr lang="zh-TW" altLang="en-US" dirty="0"/>
          </a:p>
        </p:txBody>
      </p:sp>
    </p:spTree>
    <p:extLst>
      <p:ext uri="{BB962C8B-B14F-4D97-AF65-F5344CB8AC3E}">
        <p14:creationId xmlns:p14="http://schemas.microsoft.com/office/powerpoint/2010/main" val="889441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網頁程式撰寫</a:t>
            </a:r>
            <a:r>
              <a:rPr lang="en-US" altLang="zh-TW" dirty="0" smtClean="0"/>
              <a:t>(2/3)</a:t>
            </a:r>
            <a:endParaRPr lang="zh-TW" altLang="en-US" dirty="0"/>
          </a:p>
        </p:txBody>
      </p:sp>
      <p:pic>
        <p:nvPicPr>
          <p:cNvPr id="1029" name="Picture 5" descr="C:\Users\仁益\Desktop\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7384" y="2564904"/>
            <a:ext cx="4047064" cy="1800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仁益\Desktop\2016成果發表\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437112"/>
            <a:ext cx="3960440" cy="1922134"/>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1"/>
          <p:cNvSpPr>
            <a:spLocks noGrp="1"/>
          </p:cNvSpPr>
          <p:nvPr>
            <p:ph idx="1"/>
          </p:nvPr>
        </p:nvSpPr>
        <p:spPr>
          <a:xfrm>
            <a:off x="395536" y="2780928"/>
            <a:ext cx="4176464" cy="3024806"/>
          </a:xfrm>
        </p:spPr>
        <p:txBody>
          <a:bodyPr/>
          <a:lstStyle/>
          <a:p>
            <a:r>
              <a:rPr lang="zh-TW" altLang="en-US" dirty="0" smtClean="0"/>
              <a:t>程式</a:t>
            </a:r>
            <a:r>
              <a:rPr lang="zh-TW" altLang="en-US" dirty="0"/>
              <a:t>內容</a:t>
            </a:r>
            <a:r>
              <a:rPr lang="zh-TW" altLang="en-US" dirty="0" smtClean="0"/>
              <a:t>為</a:t>
            </a:r>
            <a:r>
              <a:rPr lang="en-US" altLang="zh-TW" dirty="0" smtClean="0"/>
              <a:t>:</a:t>
            </a:r>
          </a:p>
          <a:p>
            <a:pPr lvl="1"/>
            <a:r>
              <a:rPr lang="zh-TW" altLang="en-US" sz="2400" dirty="0" smtClean="0"/>
              <a:t>連接伺服器</a:t>
            </a:r>
            <a:endParaRPr lang="en-US" altLang="zh-TW" sz="2400" dirty="0" smtClean="0"/>
          </a:p>
          <a:p>
            <a:pPr lvl="1"/>
            <a:r>
              <a:rPr lang="zh-TW" altLang="en-US" sz="2400" dirty="0" smtClean="0"/>
              <a:t>讀取</a:t>
            </a:r>
            <a:r>
              <a:rPr lang="en-US" altLang="zh-TW" sz="2400" dirty="0" err="1" smtClean="0"/>
              <a:t>MySQL</a:t>
            </a:r>
            <a:r>
              <a:rPr lang="zh-TW" altLang="en-US" sz="2400" dirty="0" smtClean="0"/>
              <a:t>資料</a:t>
            </a:r>
            <a:endParaRPr lang="en-US" altLang="zh-TW" sz="2400" dirty="0"/>
          </a:p>
          <a:p>
            <a:pPr lvl="1"/>
            <a:r>
              <a:rPr lang="zh-TW" altLang="en-US" sz="2400" dirty="0" smtClean="0"/>
              <a:t>排序方法</a:t>
            </a:r>
            <a:endParaRPr lang="en-US" altLang="zh-TW" sz="2400" dirty="0" smtClean="0"/>
          </a:p>
          <a:p>
            <a:pPr lvl="1"/>
            <a:r>
              <a:rPr lang="zh-TW" altLang="en-US" sz="2400" dirty="0" smtClean="0"/>
              <a:t>顯示：姓名、電話、電子郵件</a:t>
            </a:r>
            <a:endParaRPr lang="en-US" altLang="zh-TW" sz="2400" dirty="0" smtClean="0"/>
          </a:p>
          <a:p>
            <a:endParaRPr lang="en-US" altLang="zh-TW" dirty="0" smtClean="0"/>
          </a:p>
          <a:p>
            <a:endParaRPr lang="zh-TW" altLang="en-US" dirty="0"/>
          </a:p>
        </p:txBody>
      </p:sp>
    </p:spTree>
    <p:extLst>
      <p:ext uri="{BB962C8B-B14F-4D97-AF65-F5344CB8AC3E}">
        <p14:creationId xmlns:p14="http://schemas.microsoft.com/office/powerpoint/2010/main" val="2684704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網頁程式撰寫</a:t>
            </a:r>
            <a:r>
              <a:rPr lang="en-US" altLang="zh-TW" dirty="0" smtClean="0"/>
              <a:t>(3/3)</a:t>
            </a:r>
            <a:endParaRPr lang="zh-TW" altLang="en-US" dirty="0"/>
          </a:p>
        </p:txBody>
      </p:sp>
      <p:pic>
        <p:nvPicPr>
          <p:cNvPr id="2051" name="Picture 3" descr="C:\Users\仁益\Desktop\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605518"/>
            <a:ext cx="5242868" cy="17758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仁益\Desktop\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564904"/>
            <a:ext cx="3255520" cy="247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4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動手玩創意</a:t>
            </a:r>
            <a:endParaRPr lang="zh-TW" altLang="en-US" dirty="0"/>
          </a:p>
        </p:txBody>
      </p:sp>
      <p:sp>
        <p:nvSpPr>
          <p:cNvPr id="5" name="副標題 4"/>
          <p:cNvSpPr>
            <a:spLocks noGrp="1"/>
          </p:cNvSpPr>
          <p:nvPr>
            <p:ph type="subTitle" idx="1"/>
          </p:nvPr>
        </p:nvSpPr>
        <p:spPr/>
        <p:txBody>
          <a:bodyPr/>
          <a:lstStyle/>
          <a:p>
            <a:r>
              <a:rPr lang="zh-TW" altLang="en-US" dirty="0" smtClean="0"/>
              <a:t>主講者：溫書桓</a:t>
            </a:r>
            <a:endParaRPr lang="zh-TW" altLang="en-US" dirty="0"/>
          </a:p>
        </p:txBody>
      </p:sp>
    </p:spTree>
    <p:extLst>
      <p:ext uri="{BB962C8B-B14F-4D97-AF65-F5344CB8AC3E}">
        <p14:creationId xmlns:p14="http://schemas.microsoft.com/office/powerpoint/2010/main" val="41902252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323528" y="2132856"/>
            <a:ext cx="8712967" cy="4725144"/>
          </a:xfrm>
        </p:spPr>
        <p:txBody>
          <a:bodyPr/>
          <a:lstStyle/>
          <a:p>
            <a:r>
              <a:rPr lang="zh-TW" altLang="en-US" sz="2800" b="1" dirty="0"/>
              <a:t>課程目標</a:t>
            </a:r>
          </a:p>
          <a:p>
            <a:pPr lvl="1"/>
            <a:r>
              <a:rPr lang="zh-TW" altLang="en-US" sz="2400" dirty="0"/>
              <a:t>將數學邏輯和科學知識融入程式。</a:t>
            </a:r>
          </a:p>
          <a:p>
            <a:pPr lvl="1"/>
            <a:r>
              <a:rPr lang="zh-TW" altLang="en-US" sz="2400" dirty="0"/>
              <a:t>學會</a:t>
            </a:r>
            <a:r>
              <a:rPr lang="en-US" altLang="zh-TW" sz="2400" dirty="0" err="1"/>
              <a:t>Mbot</a:t>
            </a:r>
            <a:r>
              <a:rPr lang="en-US" altLang="zh-TW" sz="2400" dirty="0"/>
              <a:t>(</a:t>
            </a:r>
            <a:r>
              <a:rPr lang="zh-TW" altLang="en-US" sz="2400" dirty="0"/>
              <a:t>機器人</a:t>
            </a:r>
            <a:r>
              <a:rPr lang="en-US" altLang="zh-TW" sz="2400" dirty="0"/>
              <a:t>)</a:t>
            </a:r>
            <a:r>
              <a:rPr lang="zh-TW" altLang="en-US" sz="2400" dirty="0"/>
              <a:t>和</a:t>
            </a:r>
            <a:r>
              <a:rPr lang="en-US" altLang="zh-TW" sz="2400" dirty="0"/>
              <a:t>Arduino(</a:t>
            </a:r>
            <a:r>
              <a:rPr lang="zh-TW" altLang="en-US" sz="2400" dirty="0"/>
              <a:t>開放式硬體</a:t>
            </a:r>
            <a:r>
              <a:rPr lang="en-US" altLang="zh-TW" sz="2400" dirty="0"/>
              <a:t>)</a:t>
            </a:r>
            <a:r>
              <a:rPr lang="zh-TW" altLang="en-US" sz="2400" dirty="0"/>
              <a:t>之相關知識。</a:t>
            </a:r>
          </a:p>
          <a:p>
            <a:pPr lvl="1"/>
            <a:r>
              <a:rPr lang="zh-TW" altLang="en-US" sz="2400" dirty="0"/>
              <a:t>將</a:t>
            </a:r>
            <a:r>
              <a:rPr lang="en-US" altLang="zh-TW" sz="2400" dirty="0"/>
              <a:t>Arduino</a:t>
            </a:r>
            <a:r>
              <a:rPr lang="zh-TW" altLang="en-US" sz="2400" dirty="0"/>
              <a:t>輸入端訊號，透過程式編排的執行，導入物聯網</a:t>
            </a:r>
            <a:r>
              <a:rPr lang="en-US" altLang="zh-TW" sz="2400" dirty="0"/>
              <a:t>(IOT)</a:t>
            </a:r>
            <a:r>
              <a:rPr lang="zh-TW" altLang="en-US" sz="2400" dirty="0"/>
              <a:t>概念。</a:t>
            </a:r>
          </a:p>
          <a:p>
            <a:pPr lvl="1"/>
            <a:r>
              <a:rPr lang="zh-TW" altLang="en-US" sz="2400" dirty="0"/>
              <a:t>利用</a:t>
            </a:r>
            <a:r>
              <a:rPr lang="en-US" altLang="zh-TW" sz="2400" dirty="0" err="1"/>
              <a:t>mBlock</a:t>
            </a:r>
            <a:r>
              <a:rPr lang="en-US" altLang="zh-TW" sz="2400" dirty="0"/>
              <a:t>(</a:t>
            </a:r>
            <a:r>
              <a:rPr lang="zh-TW" altLang="en-US" sz="2400" dirty="0"/>
              <a:t>程式軟體</a:t>
            </a:r>
            <a:r>
              <a:rPr lang="en-US" altLang="zh-TW" sz="2400" dirty="0"/>
              <a:t>)</a:t>
            </a:r>
            <a:r>
              <a:rPr lang="zh-TW" altLang="en-US" sz="2400" dirty="0"/>
              <a:t>的積木</a:t>
            </a:r>
            <a:r>
              <a:rPr lang="zh-TW" altLang="en-US" sz="2400" dirty="0" smtClean="0"/>
              <a:t>式</a:t>
            </a:r>
            <a:r>
              <a:rPr lang="en-US" altLang="zh-TW" sz="2400" dirty="0" smtClean="0"/>
              <a:t/>
            </a:r>
            <a:br>
              <a:rPr lang="en-US" altLang="zh-TW" sz="2400" dirty="0" smtClean="0"/>
            </a:br>
            <a:r>
              <a:rPr lang="zh-TW" altLang="en-US" sz="2400" dirty="0" smtClean="0"/>
              <a:t>、</a:t>
            </a:r>
            <a:r>
              <a:rPr lang="zh-TW" altLang="en-US" sz="2400" dirty="0"/>
              <a:t>多工程式為基礎，訓練程式</a:t>
            </a:r>
            <a:r>
              <a:rPr lang="zh-TW" altLang="en-US" sz="2400" dirty="0" smtClean="0"/>
              <a:t>邏</a:t>
            </a:r>
            <a:r>
              <a:rPr lang="en-US" altLang="zh-TW" sz="2400" dirty="0" smtClean="0"/>
              <a:t/>
            </a:r>
            <a:br>
              <a:rPr lang="en-US" altLang="zh-TW" sz="2400" dirty="0" smtClean="0"/>
            </a:br>
            <a:r>
              <a:rPr lang="zh-TW" altLang="en-US" sz="2400" dirty="0" smtClean="0"/>
              <a:t>輯</a:t>
            </a:r>
            <a:r>
              <a:rPr lang="zh-TW" altLang="en-US" sz="2400" dirty="0"/>
              <a:t>概念。</a:t>
            </a:r>
          </a:p>
          <a:p>
            <a:endParaRPr lang="zh-TW" altLang="en-US" dirty="0"/>
          </a:p>
        </p:txBody>
      </p:sp>
      <p:sp>
        <p:nvSpPr>
          <p:cNvPr id="4" name="標題 3"/>
          <p:cNvSpPr>
            <a:spLocks noGrp="1"/>
          </p:cNvSpPr>
          <p:nvPr>
            <p:ph type="title"/>
          </p:nvPr>
        </p:nvSpPr>
        <p:spPr/>
        <p:txBody>
          <a:bodyPr/>
          <a:lstStyle/>
          <a:p>
            <a:r>
              <a:rPr lang="zh-TW" altLang="en-US" dirty="0"/>
              <a:t>動手玩</a:t>
            </a:r>
            <a:r>
              <a:rPr lang="zh-TW" altLang="en-US" dirty="0" smtClean="0"/>
              <a:t>創意</a:t>
            </a:r>
            <a:r>
              <a:rPr lang="en-US" altLang="zh-TW" dirty="0" smtClean="0"/>
              <a:t>(1/3)</a:t>
            </a:r>
            <a:endParaRPr lang="zh-TW" altLang="en-US" dirty="0"/>
          </a:p>
        </p:txBody>
      </p:sp>
      <p:pic>
        <p:nvPicPr>
          <p:cNvPr id="7" name="Picture 2" descr="C:\Documents and Settings\Administrator\桌面\IMG_5469.JPG"/>
          <p:cNvPicPr>
            <a:picLocks noChangeAspect="1" noChangeArrowheads="1"/>
          </p:cNvPicPr>
          <p:nvPr/>
        </p:nvPicPr>
        <p:blipFill>
          <a:blip r:embed="rId2" cstate="print"/>
          <a:srcRect/>
          <a:stretch>
            <a:fillRect/>
          </a:stretch>
        </p:blipFill>
        <p:spPr bwMode="auto">
          <a:xfrm>
            <a:off x="5292080" y="4005064"/>
            <a:ext cx="3534538" cy="2650904"/>
          </a:xfrm>
          <a:prstGeom prst="rect">
            <a:avLst/>
          </a:prstGeom>
          <a:noFill/>
        </p:spPr>
      </p:pic>
    </p:spTree>
    <p:extLst>
      <p:ext uri="{BB962C8B-B14F-4D97-AF65-F5344CB8AC3E}">
        <p14:creationId xmlns:p14="http://schemas.microsoft.com/office/powerpoint/2010/main" val="1628478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jendo.org/wiki1231/images/thumb/8/84/Mot_Day6.jpg/600px-Mot_Day6.jpg"/>
          <p:cNvPicPr>
            <a:picLocks noChangeAspect="1" noChangeArrowheads="1"/>
          </p:cNvPicPr>
          <p:nvPr/>
        </p:nvPicPr>
        <p:blipFill>
          <a:blip r:embed="rId2" cstate="print">
            <a:lum bright="13000"/>
            <a:extLst>
              <a:ext uri="{28A0092B-C50C-407E-A947-70E740481C1C}">
                <a14:useLocalDpi xmlns:a14="http://schemas.microsoft.com/office/drawing/2010/main" val="0"/>
              </a:ext>
            </a:extLst>
          </a:blip>
          <a:srcRect/>
          <a:stretch>
            <a:fillRect/>
          </a:stretch>
        </p:blipFill>
        <p:spPr bwMode="auto">
          <a:xfrm>
            <a:off x="5868144" y="4347110"/>
            <a:ext cx="3096344" cy="2322250"/>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p:cNvSpPr>
            <a:spLocks noGrp="1"/>
          </p:cNvSpPr>
          <p:nvPr>
            <p:ph type="title"/>
          </p:nvPr>
        </p:nvSpPr>
        <p:spPr/>
        <p:txBody>
          <a:bodyPr/>
          <a:lstStyle/>
          <a:p>
            <a:r>
              <a:rPr lang="zh-TW" altLang="en-US" dirty="0"/>
              <a:t>動手玩</a:t>
            </a:r>
            <a:r>
              <a:rPr lang="zh-TW" altLang="en-US" dirty="0" smtClean="0"/>
              <a:t>創意</a:t>
            </a:r>
            <a:r>
              <a:rPr lang="en-US" altLang="zh-TW" dirty="0" smtClean="0"/>
              <a:t>(2/3)</a:t>
            </a:r>
            <a:endParaRPr lang="zh-TW" altLang="en-US" dirty="0"/>
          </a:p>
        </p:txBody>
      </p:sp>
      <p:sp>
        <p:nvSpPr>
          <p:cNvPr id="2" name="內容版面配置區 1"/>
          <p:cNvSpPr>
            <a:spLocks noGrp="1"/>
          </p:cNvSpPr>
          <p:nvPr>
            <p:ph sz="half" idx="2"/>
          </p:nvPr>
        </p:nvSpPr>
        <p:spPr>
          <a:xfrm>
            <a:off x="3456384" y="2550187"/>
            <a:ext cx="3312368" cy="4234779"/>
          </a:xfrm>
        </p:spPr>
        <p:txBody>
          <a:bodyPr>
            <a:normAutofit/>
          </a:bodyPr>
          <a:lstStyle/>
          <a:p>
            <a:pPr>
              <a:buFont typeface="Wingdings" panose="05000000000000000000" pitchFamily="2" charset="2"/>
              <a:buChar char="l"/>
            </a:pPr>
            <a:r>
              <a:rPr lang="zh-TW" altLang="en-US" dirty="0"/>
              <a:t>八年級</a:t>
            </a:r>
          </a:p>
          <a:p>
            <a:pPr lvl="1">
              <a:buFont typeface="Wingdings" panose="05000000000000000000" pitchFamily="2" charset="2"/>
              <a:buChar char="l"/>
            </a:pPr>
            <a:r>
              <a:rPr lang="zh-TW" altLang="en-US" sz="2000" dirty="0"/>
              <a:t>倒車雷達系統</a:t>
            </a:r>
          </a:p>
          <a:p>
            <a:pPr lvl="1">
              <a:buFont typeface="Wingdings" panose="05000000000000000000" pitchFamily="2" charset="2"/>
              <a:buChar char="l"/>
            </a:pPr>
            <a:r>
              <a:rPr lang="zh-TW" altLang="en-US" sz="2000" dirty="0"/>
              <a:t>閃避機器人</a:t>
            </a:r>
          </a:p>
          <a:p>
            <a:pPr lvl="1">
              <a:buFont typeface="Wingdings" panose="05000000000000000000" pitchFamily="2" charset="2"/>
              <a:buChar char="l"/>
            </a:pPr>
            <a:r>
              <a:rPr lang="zh-TW" altLang="en-US" sz="2000" dirty="0"/>
              <a:t>結帳收銀機</a:t>
            </a:r>
          </a:p>
          <a:p>
            <a:pPr lvl="1">
              <a:buFont typeface="Wingdings" panose="05000000000000000000" pitchFamily="2" charset="2"/>
              <a:buChar char="l"/>
            </a:pPr>
            <a:r>
              <a:rPr lang="zh-TW" altLang="en-US" sz="2000" dirty="0"/>
              <a:t>節奏遊戲</a:t>
            </a:r>
          </a:p>
          <a:p>
            <a:pPr lvl="1">
              <a:buFont typeface="Wingdings" panose="05000000000000000000" pitchFamily="2" charset="2"/>
              <a:buChar char="l"/>
            </a:pPr>
            <a:r>
              <a:rPr lang="en-US" altLang="zh-TW" sz="2000" dirty="0" err="1"/>
              <a:t>Runing</a:t>
            </a:r>
            <a:r>
              <a:rPr lang="en-US" altLang="zh-TW" sz="2000" dirty="0"/>
              <a:t> Robot</a:t>
            </a:r>
          </a:p>
          <a:p>
            <a:pPr lvl="1">
              <a:buFont typeface="Wingdings" panose="05000000000000000000" pitchFamily="2" charset="2"/>
              <a:buChar char="l"/>
            </a:pPr>
            <a:r>
              <a:rPr lang="zh-TW" altLang="en-US" sz="2000" dirty="0"/>
              <a:t>循環自行車</a:t>
            </a:r>
          </a:p>
          <a:p>
            <a:pPr lvl="1">
              <a:buFont typeface="Wingdings" panose="05000000000000000000" pitchFamily="2" charset="2"/>
              <a:buChar char="l"/>
            </a:pPr>
            <a:r>
              <a:rPr lang="zh-TW" altLang="en-US" sz="2000" dirty="0"/>
              <a:t>尋跡避障機器人</a:t>
            </a:r>
          </a:p>
          <a:p>
            <a:pPr lvl="1">
              <a:buFont typeface="Wingdings" panose="05000000000000000000" pitchFamily="2" charset="2"/>
              <a:buChar char="l"/>
            </a:pPr>
            <a:r>
              <a:rPr lang="zh-TW" altLang="en-US" sz="2000" dirty="0"/>
              <a:t>整合機器人功能</a:t>
            </a:r>
          </a:p>
          <a:p>
            <a:pPr lvl="1">
              <a:buFont typeface="Wingdings" panose="05000000000000000000" pitchFamily="2" charset="2"/>
              <a:buChar char="l"/>
            </a:pPr>
            <a:r>
              <a:rPr lang="zh-TW" altLang="en-US" sz="2000" dirty="0"/>
              <a:t>超音波吉他</a:t>
            </a:r>
          </a:p>
          <a:p>
            <a:pPr lvl="1">
              <a:buFont typeface="Wingdings" panose="05000000000000000000" pitchFamily="2" charset="2"/>
              <a:buChar char="l"/>
            </a:pPr>
            <a:r>
              <a:rPr lang="zh-TW" altLang="en-US" sz="2000" dirty="0"/>
              <a:t>巡邏機器人</a:t>
            </a:r>
          </a:p>
          <a:p>
            <a:pPr>
              <a:buFont typeface="Wingdings" panose="05000000000000000000" pitchFamily="2" charset="2"/>
              <a:buChar char="l"/>
            </a:pPr>
            <a:endParaRPr lang="zh-TW" altLang="en-US" dirty="0"/>
          </a:p>
        </p:txBody>
      </p:sp>
      <p:sp>
        <p:nvSpPr>
          <p:cNvPr id="6" name="內容版面配置區 5"/>
          <p:cNvSpPr>
            <a:spLocks noGrp="1"/>
          </p:cNvSpPr>
          <p:nvPr>
            <p:ph sz="quarter" idx="4"/>
          </p:nvPr>
        </p:nvSpPr>
        <p:spPr>
          <a:xfrm>
            <a:off x="6120680" y="2577571"/>
            <a:ext cx="3995936" cy="4667853"/>
          </a:xfrm>
        </p:spPr>
        <p:txBody>
          <a:bodyPr>
            <a:normAutofit/>
          </a:bodyPr>
          <a:lstStyle/>
          <a:p>
            <a:pPr>
              <a:buFont typeface="Wingdings" panose="05000000000000000000" pitchFamily="2" charset="2"/>
              <a:buChar char="l"/>
            </a:pPr>
            <a:r>
              <a:rPr lang="zh-TW" altLang="en-US" dirty="0"/>
              <a:t>九年級</a:t>
            </a:r>
          </a:p>
          <a:p>
            <a:pPr lvl="1">
              <a:buFont typeface="Wingdings" panose="05000000000000000000" pitchFamily="2" charset="2"/>
              <a:buChar char="l"/>
            </a:pPr>
            <a:r>
              <a:rPr lang="zh-TW" altLang="en-US" sz="2000" dirty="0"/>
              <a:t>迷宮機器人</a:t>
            </a:r>
          </a:p>
          <a:p>
            <a:pPr lvl="1">
              <a:buFont typeface="Wingdings" panose="05000000000000000000" pitchFamily="2" charset="2"/>
              <a:buChar char="l"/>
            </a:pPr>
            <a:r>
              <a:rPr lang="zh-TW" altLang="en-US" sz="2000" dirty="0"/>
              <a:t>光控風帆船</a:t>
            </a:r>
          </a:p>
          <a:p>
            <a:pPr lvl="1">
              <a:buFont typeface="Wingdings" panose="05000000000000000000" pitchFamily="2" charset="2"/>
              <a:buChar char="l"/>
            </a:pPr>
            <a:r>
              <a:rPr lang="zh-TW" altLang="en-US" sz="2000" dirty="0"/>
              <a:t>極限短壁球</a:t>
            </a:r>
          </a:p>
          <a:p>
            <a:pPr lvl="1">
              <a:buFont typeface="Wingdings" panose="05000000000000000000" pitchFamily="2" charset="2"/>
              <a:buChar char="l"/>
            </a:pPr>
            <a:r>
              <a:rPr lang="zh-TW" altLang="en-US" sz="2000" dirty="0"/>
              <a:t>巡機夾具機器人</a:t>
            </a:r>
          </a:p>
          <a:p>
            <a:pPr lvl="1">
              <a:buFont typeface="Wingdings" panose="05000000000000000000" pitchFamily="2" charset="2"/>
              <a:buChar char="l"/>
            </a:pPr>
            <a:r>
              <a:rPr lang="zh-TW" altLang="en-US" sz="2000" dirty="0"/>
              <a:t>金庫密碼</a:t>
            </a:r>
          </a:p>
          <a:p>
            <a:pPr lvl="1">
              <a:buFont typeface="Wingdings" panose="05000000000000000000" pitchFamily="2" charset="2"/>
              <a:buChar char="l"/>
            </a:pPr>
            <a:r>
              <a:rPr lang="zh-TW" altLang="en-US" sz="2000" dirty="0"/>
              <a:t>金手指對抗賽</a:t>
            </a:r>
          </a:p>
          <a:p>
            <a:pPr lvl="1">
              <a:buFont typeface="Wingdings" panose="05000000000000000000" pitchFamily="2" charset="2"/>
              <a:buChar char="l"/>
            </a:pPr>
            <a:r>
              <a:rPr lang="zh-TW" altLang="en-US" sz="2000" dirty="0"/>
              <a:t>刷卡機面板</a:t>
            </a:r>
          </a:p>
          <a:p>
            <a:pPr>
              <a:buFont typeface="Wingdings" panose="05000000000000000000" pitchFamily="2" charset="2"/>
              <a:buChar char="l"/>
            </a:pPr>
            <a:endParaRPr lang="zh-TW" altLang="en-US" dirty="0"/>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4191" y="2990690"/>
            <a:ext cx="4579888" cy="2576188"/>
          </a:xfrm>
          <a:prstGeom prst="rect">
            <a:avLst/>
          </a:prstGeom>
        </p:spPr>
      </p:pic>
    </p:spTree>
    <p:extLst>
      <p:ext uri="{BB962C8B-B14F-4D97-AF65-F5344CB8AC3E}">
        <p14:creationId xmlns:p14="http://schemas.microsoft.com/office/powerpoint/2010/main" val="311566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20000"/>
          </a:bodyPr>
          <a:lstStyle/>
          <a:p>
            <a:r>
              <a:rPr lang="zh-TW" altLang="en-US" dirty="0" smtClean="0"/>
              <a:t>數學</a:t>
            </a:r>
            <a:r>
              <a:rPr lang="en-US" altLang="zh-TW" dirty="0" smtClean="0"/>
              <a:t>(</a:t>
            </a:r>
            <a:r>
              <a:rPr lang="zh-TW" altLang="en-US" dirty="0" smtClean="0"/>
              <a:t>統計入門</a:t>
            </a:r>
            <a:r>
              <a:rPr lang="en-US" altLang="zh-TW" dirty="0" smtClean="0"/>
              <a:t>)</a:t>
            </a:r>
          </a:p>
          <a:p>
            <a:r>
              <a:rPr lang="zh-TW" altLang="en-US" dirty="0"/>
              <a:t>基本</a:t>
            </a:r>
            <a:r>
              <a:rPr lang="zh-TW" altLang="en-US" dirty="0" smtClean="0"/>
              <a:t>電路</a:t>
            </a:r>
            <a:endParaRPr lang="en-US" altLang="zh-TW" dirty="0" smtClean="0"/>
          </a:p>
          <a:p>
            <a:r>
              <a:rPr lang="en-US" altLang="zh-TW" dirty="0" err="1" smtClean="0"/>
              <a:t>Xmind</a:t>
            </a:r>
            <a:endParaRPr lang="en-US" altLang="zh-TW" dirty="0" smtClean="0"/>
          </a:p>
          <a:p>
            <a:r>
              <a:rPr lang="en-US" altLang="zh-TW" dirty="0" smtClean="0"/>
              <a:t>Prezi</a:t>
            </a:r>
          </a:p>
          <a:p>
            <a:r>
              <a:rPr lang="zh-TW" altLang="en-US" dirty="0" smtClean="0"/>
              <a:t>英文</a:t>
            </a:r>
            <a:endParaRPr lang="en-US" altLang="zh-TW" dirty="0" smtClean="0"/>
          </a:p>
          <a:p>
            <a:r>
              <a:rPr lang="zh-TW" altLang="en-US" dirty="0" smtClean="0"/>
              <a:t>職涯分享</a:t>
            </a:r>
            <a:endParaRPr lang="en-US" altLang="zh-TW" dirty="0" smtClean="0"/>
          </a:p>
          <a:p>
            <a:r>
              <a:rPr lang="zh-TW" altLang="en-US" dirty="0" smtClean="0"/>
              <a:t>電影欣賞</a:t>
            </a:r>
            <a:r>
              <a:rPr lang="en-US" altLang="zh-TW" dirty="0" smtClean="0"/>
              <a:t>:</a:t>
            </a:r>
            <a:r>
              <a:rPr lang="zh-TW" altLang="en-US" dirty="0" smtClean="0"/>
              <a:t>老鷹想飛</a:t>
            </a:r>
            <a:endParaRPr lang="en-US" altLang="zh-TW" dirty="0" smtClean="0"/>
          </a:p>
          <a:p>
            <a:r>
              <a:rPr lang="zh-TW" altLang="en-US" dirty="0" smtClean="0"/>
              <a:t>面</a:t>
            </a:r>
            <a:r>
              <a:rPr lang="zh-TW" altLang="en-US" dirty="0"/>
              <a:t>山教育與登山</a:t>
            </a:r>
            <a:r>
              <a:rPr lang="zh-TW" altLang="en-US" dirty="0" smtClean="0"/>
              <a:t>健行</a:t>
            </a:r>
            <a:endParaRPr lang="en-US" altLang="zh-TW" dirty="0"/>
          </a:p>
          <a:p>
            <a:r>
              <a:rPr lang="zh-TW" altLang="en-US" dirty="0" smtClean="0"/>
              <a:t>主題備課</a:t>
            </a:r>
            <a:endParaRPr lang="en-US" altLang="zh-TW" dirty="0" smtClean="0"/>
          </a:p>
          <a:p>
            <a:r>
              <a:rPr lang="zh-TW" altLang="en-US" dirty="0" smtClean="0"/>
              <a:t>分組</a:t>
            </a:r>
            <a:r>
              <a:rPr lang="zh-TW" altLang="en-US" dirty="0"/>
              <a:t>行動</a:t>
            </a:r>
            <a:r>
              <a:rPr lang="zh-TW" altLang="en-US" dirty="0" smtClean="0"/>
              <a:t>學習</a:t>
            </a:r>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必修課程</a:t>
            </a:r>
            <a:endParaRPr lang="zh-TW" altLang="en-US" dirty="0"/>
          </a:p>
        </p:txBody>
      </p:sp>
    </p:spTree>
    <p:extLst>
      <p:ext uri="{BB962C8B-B14F-4D97-AF65-F5344CB8AC3E}">
        <p14:creationId xmlns:p14="http://schemas.microsoft.com/office/powerpoint/2010/main" val="303929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099837" y="3420999"/>
            <a:ext cx="4096454" cy="2304256"/>
          </a:xfrm>
        </p:spPr>
      </p:pic>
      <p:sp>
        <p:nvSpPr>
          <p:cNvPr id="3" name="標題 2"/>
          <p:cNvSpPr>
            <a:spLocks noGrp="1"/>
          </p:cNvSpPr>
          <p:nvPr>
            <p:ph type="title"/>
          </p:nvPr>
        </p:nvSpPr>
        <p:spPr/>
        <p:txBody>
          <a:bodyPr/>
          <a:lstStyle/>
          <a:p>
            <a:r>
              <a:rPr lang="zh-TW" altLang="en-US" dirty="0" smtClean="0"/>
              <a:t>動手玩創意</a:t>
            </a:r>
            <a:r>
              <a:rPr lang="en-US" altLang="zh-TW" smtClean="0"/>
              <a:t>(3/3</a:t>
            </a:r>
            <a:r>
              <a:rPr lang="en-US" altLang="zh-TW" dirty="0" smtClean="0"/>
              <a:t>)</a:t>
            </a:r>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13125" y="3424001"/>
            <a:ext cx="4000449" cy="2250250"/>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132856"/>
            <a:ext cx="3395997" cy="4523328"/>
          </a:xfrm>
          <a:prstGeom prst="rect">
            <a:avLst/>
          </a:prstGeom>
        </p:spPr>
      </p:pic>
    </p:spTree>
    <p:extLst>
      <p:ext uri="{BB962C8B-B14F-4D97-AF65-F5344CB8AC3E}">
        <p14:creationId xmlns:p14="http://schemas.microsoft.com/office/powerpoint/2010/main" val="1953826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定格動畫</a:t>
            </a:r>
            <a:endParaRPr lang="zh-TW" altLang="en-US" dirty="0"/>
          </a:p>
        </p:txBody>
      </p:sp>
      <p:sp>
        <p:nvSpPr>
          <p:cNvPr id="5" name="副標題 4"/>
          <p:cNvSpPr>
            <a:spLocks noGrp="1"/>
          </p:cNvSpPr>
          <p:nvPr>
            <p:ph type="subTitle" idx="1"/>
          </p:nvPr>
        </p:nvSpPr>
        <p:spPr/>
        <p:txBody>
          <a:bodyPr/>
          <a:lstStyle/>
          <a:p>
            <a:r>
              <a:rPr lang="zh-TW" altLang="en-US" dirty="0" smtClean="0"/>
              <a:t>主講者：謝酲洊</a:t>
            </a:r>
            <a:endParaRPr lang="zh-TW" altLang="en-US" dirty="0"/>
          </a:p>
        </p:txBody>
      </p:sp>
    </p:spTree>
    <p:extLst>
      <p:ext uri="{BB962C8B-B14F-4D97-AF65-F5344CB8AC3E}">
        <p14:creationId xmlns:p14="http://schemas.microsoft.com/office/powerpoint/2010/main" val="126788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定格動畫</a:t>
            </a:r>
            <a:r>
              <a:rPr lang="en-US" altLang="zh-TW" dirty="0" smtClean="0"/>
              <a:t>1/2</a:t>
            </a:r>
            <a:endParaRPr lang="zh-TW" altLang="en-US" dirty="0"/>
          </a:p>
        </p:txBody>
      </p:sp>
      <p:pic>
        <p:nvPicPr>
          <p:cNvPr id="6" name="內容版面配置區 5" descr="電影流程圖.jpg"/>
          <p:cNvPicPr>
            <a:picLocks noGrp="1" noChangeAspect="1"/>
          </p:cNvPicPr>
          <p:nvPr>
            <p:ph idx="1"/>
          </p:nvPr>
        </p:nvPicPr>
        <p:blipFill>
          <a:blip r:embed="rId2" cstate="print"/>
          <a:stretch>
            <a:fillRect/>
          </a:stretch>
        </p:blipFill>
        <p:spPr>
          <a:xfrm>
            <a:off x="428596" y="2928934"/>
            <a:ext cx="8352204" cy="3357586"/>
          </a:xfrm>
          <a:prstGeom prst="rect">
            <a:avLst/>
          </a:prstGeom>
        </p:spPr>
      </p:pic>
      <p:sp>
        <p:nvSpPr>
          <p:cNvPr id="5" name="圓角矩形 4"/>
          <p:cNvSpPr/>
          <p:nvPr/>
        </p:nvSpPr>
        <p:spPr>
          <a:xfrm>
            <a:off x="2928926" y="1785926"/>
            <a:ext cx="3071834" cy="85725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r>
              <a:rPr lang="zh-TW" altLang="en-US" sz="3600" b="1" dirty="0" smtClean="0">
                <a:solidFill>
                  <a:schemeClr val="bg1"/>
                </a:solidFill>
                <a:latin typeface="+mn-ea"/>
              </a:rPr>
              <a:t>影片製作流程</a:t>
            </a:r>
            <a:endParaRPr lang="zh-TW" altLang="en-US" sz="3600" b="1" dirty="0">
              <a:solidFill>
                <a:schemeClr val="bg1"/>
              </a:solidFill>
              <a:latin typeface="+mn-ea"/>
            </a:endParaRPr>
          </a:p>
        </p:txBody>
      </p:sp>
    </p:spTree>
    <p:extLst>
      <p:ext uri="{BB962C8B-B14F-4D97-AF65-F5344CB8AC3E}">
        <p14:creationId xmlns:p14="http://schemas.microsoft.com/office/powerpoint/2010/main" val="3687219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定格動畫</a:t>
            </a:r>
            <a:r>
              <a:rPr lang="en-US" altLang="zh-TW" dirty="0" smtClean="0"/>
              <a:t>2/2</a:t>
            </a:r>
            <a:endParaRPr lang="zh-TW" altLang="en-US" dirty="0"/>
          </a:p>
        </p:txBody>
      </p:sp>
      <p:pic>
        <p:nvPicPr>
          <p:cNvPr id="6" name="圖片 5" descr="P_20151123_155313.jpg"/>
          <p:cNvPicPr>
            <a:picLocks noChangeAspect="1"/>
          </p:cNvPicPr>
          <p:nvPr/>
        </p:nvPicPr>
        <p:blipFill>
          <a:blip r:embed="rId2" cstate="print"/>
          <a:stretch>
            <a:fillRect/>
          </a:stretch>
        </p:blipFill>
        <p:spPr>
          <a:xfrm>
            <a:off x="0" y="2357430"/>
            <a:ext cx="3683025" cy="2071702"/>
          </a:xfrm>
          <a:prstGeom prst="rect">
            <a:avLst/>
          </a:prstGeom>
        </p:spPr>
      </p:pic>
      <p:pic>
        <p:nvPicPr>
          <p:cNvPr id="9" name="圖片 8" descr="P_20151123_155341.jpg"/>
          <p:cNvPicPr>
            <a:picLocks noChangeAspect="1"/>
          </p:cNvPicPr>
          <p:nvPr/>
        </p:nvPicPr>
        <p:blipFill>
          <a:blip r:embed="rId3" cstate="print"/>
          <a:stretch>
            <a:fillRect/>
          </a:stretch>
        </p:blipFill>
        <p:spPr>
          <a:xfrm>
            <a:off x="1857356" y="2357430"/>
            <a:ext cx="3683026" cy="2071702"/>
          </a:xfrm>
          <a:prstGeom prst="rect">
            <a:avLst/>
          </a:prstGeom>
        </p:spPr>
      </p:pic>
      <p:pic>
        <p:nvPicPr>
          <p:cNvPr id="10" name="圖片 9" descr="P_20151123_155349.jpg"/>
          <p:cNvPicPr>
            <a:picLocks noChangeAspect="1"/>
          </p:cNvPicPr>
          <p:nvPr/>
        </p:nvPicPr>
        <p:blipFill>
          <a:blip r:embed="rId4" cstate="print"/>
          <a:stretch>
            <a:fillRect/>
          </a:stretch>
        </p:blipFill>
        <p:spPr>
          <a:xfrm>
            <a:off x="3857620" y="2357430"/>
            <a:ext cx="3670373" cy="2064585"/>
          </a:xfrm>
          <a:prstGeom prst="rect">
            <a:avLst/>
          </a:prstGeom>
        </p:spPr>
      </p:pic>
      <p:pic>
        <p:nvPicPr>
          <p:cNvPr id="11" name="圖片 10" descr="P_20151123_155402.jpg"/>
          <p:cNvPicPr>
            <a:picLocks noChangeAspect="1"/>
          </p:cNvPicPr>
          <p:nvPr/>
        </p:nvPicPr>
        <p:blipFill>
          <a:blip r:embed="rId5" cstate="print"/>
          <a:stretch>
            <a:fillRect/>
          </a:stretch>
        </p:blipFill>
        <p:spPr>
          <a:xfrm>
            <a:off x="5786446" y="2357430"/>
            <a:ext cx="3683027" cy="2071702"/>
          </a:xfrm>
          <a:prstGeom prst="rect">
            <a:avLst/>
          </a:prstGeom>
        </p:spPr>
      </p:pic>
      <p:pic>
        <p:nvPicPr>
          <p:cNvPr id="12" name="圖片 11" descr="P_20151123_155418.jpg"/>
          <p:cNvPicPr>
            <a:picLocks noChangeAspect="1"/>
          </p:cNvPicPr>
          <p:nvPr/>
        </p:nvPicPr>
        <p:blipFill>
          <a:blip r:embed="rId6" cstate="print"/>
          <a:stretch>
            <a:fillRect/>
          </a:stretch>
        </p:blipFill>
        <p:spPr>
          <a:xfrm>
            <a:off x="7572396" y="2357430"/>
            <a:ext cx="3686248" cy="2073514"/>
          </a:xfrm>
          <a:prstGeom prst="rect">
            <a:avLst/>
          </a:prstGeom>
        </p:spPr>
      </p:pic>
      <p:pic>
        <p:nvPicPr>
          <p:cNvPr id="14" name="圖片 13" descr="picasion.com_85c758608a48dd52274d81ec7a437117.gif"/>
          <p:cNvPicPr>
            <a:picLocks noChangeAspect="1"/>
          </p:cNvPicPr>
          <p:nvPr/>
        </p:nvPicPr>
        <p:blipFill>
          <a:blip r:embed="rId7" cstate="print"/>
          <a:stretch>
            <a:fillRect/>
          </a:stretch>
        </p:blipFill>
        <p:spPr>
          <a:xfrm>
            <a:off x="2500298" y="4448175"/>
            <a:ext cx="4286250" cy="2409825"/>
          </a:xfrm>
          <a:prstGeom prst="rect">
            <a:avLst/>
          </a:prstGeom>
        </p:spPr>
      </p:pic>
    </p:spTree>
    <p:extLst>
      <p:ext uri="{BB962C8B-B14F-4D97-AF65-F5344CB8AC3E}">
        <p14:creationId xmlns:p14="http://schemas.microsoft.com/office/powerpoint/2010/main" val="3083907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zh-TW" dirty="0" smtClean="0"/>
              <a:t>Inkscape</a:t>
            </a:r>
            <a:r>
              <a:rPr lang="zh-TW" altLang="en-US" dirty="0" smtClean="0"/>
              <a:t> </a:t>
            </a:r>
            <a:r>
              <a:rPr lang="en-US" altLang="zh-TW" dirty="0" smtClean="0"/>
              <a:t>&amp;</a:t>
            </a:r>
            <a:r>
              <a:rPr lang="zh-TW" altLang="en-US" dirty="0" smtClean="0"/>
              <a:t> 電腦組裝</a:t>
            </a:r>
            <a:endParaRPr lang="zh-TW" altLang="en-US" dirty="0"/>
          </a:p>
        </p:txBody>
      </p:sp>
      <p:sp>
        <p:nvSpPr>
          <p:cNvPr id="5" name="副標題 4"/>
          <p:cNvSpPr>
            <a:spLocks noGrp="1"/>
          </p:cNvSpPr>
          <p:nvPr>
            <p:ph type="subTitle" idx="1"/>
          </p:nvPr>
        </p:nvSpPr>
        <p:spPr/>
        <p:txBody>
          <a:bodyPr/>
          <a:lstStyle/>
          <a:p>
            <a:r>
              <a:rPr lang="zh-TW" altLang="en-US" dirty="0" smtClean="0"/>
              <a:t>主講者：李哲寬</a:t>
            </a:r>
            <a:endParaRPr lang="zh-TW" altLang="en-US" dirty="0"/>
          </a:p>
        </p:txBody>
      </p:sp>
    </p:spTree>
    <p:extLst>
      <p:ext uri="{BB962C8B-B14F-4D97-AF65-F5344CB8AC3E}">
        <p14:creationId xmlns:p14="http://schemas.microsoft.com/office/powerpoint/2010/main" val="671643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331640" y="2348880"/>
            <a:ext cx="3915957" cy="3777283"/>
          </a:xfrm>
        </p:spPr>
        <p:txBody>
          <a:bodyPr>
            <a:normAutofit/>
          </a:bodyPr>
          <a:lstStyle/>
          <a:p>
            <a:r>
              <a:rPr lang="zh-TW" altLang="zh-TW" sz="3200" dirty="0" smtClean="0">
                <a:solidFill>
                  <a:schemeClr val="tx1">
                    <a:lumMod val="95000"/>
                    <a:lumOff val="5000"/>
                  </a:schemeClr>
                </a:solidFill>
              </a:rPr>
              <a:t>Inkscape</a:t>
            </a:r>
            <a:r>
              <a:rPr lang="zh-TW" altLang="en-US" sz="3200" dirty="0" smtClean="0">
                <a:solidFill>
                  <a:schemeClr val="tx1">
                    <a:lumMod val="95000"/>
                    <a:lumOff val="5000"/>
                  </a:schemeClr>
                </a:solidFill>
              </a:rPr>
              <a:t>就是一個編輯</a:t>
            </a:r>
            <a:r>
              <a:rPr lang="en-US" altLang="zh-TW" sz="3200" dirty="0" smtClean="0">
                <a:solidFill>
                  <a:schemeClr val="tx1">
                    <a:lumMod val="95000"/>
                    <a:lumOff val="5000"/>
                  </a:schemeClr>
                </a:solidFill>
              </a:rPr>
              <a:t>SVG</a:t>
            </a:r>
            <a:r>
              <a:rPr lang="zh-TW" altLang="en-US" sz="3200" dirty="0" smtClean="0">
                <a:solidFill>
                  <a:schemeClr val="tx1">
                    <a:lumMod val="95000"/>
                    <a:lumOff val="5000"/>
                  </a:schemeClr>
                </a:solidFill>
              </a:rPr>
              <a:t>的軟體</a:t>
            </a:r>
            <a:endParaRPr lang="en-US" altLang="zh-TW" sz="3200" dirty="0" smtClean="0">
              <a:solidFill>
                <a:schemeClr val="tx1">
                  <a:lumMod val="95000"/>
                  <a:lumOff val="5000"/>
                </a:schemeClr>
              </a:solidFill>
            </a:endParaRPr>
          </a:p>
          <a:p>
            <a:endParaRPr lang="zh-TW" altLang="en-US" sz="3600" dirty="0"/>
          </a:p>
        </p:txBody>
      </p:sp>
      <p:sp>
        <p:nvSpPr>
          <p:cNvPr id="4" name="標題 3"/>
          <p:cNvSpPr>
            <a:spLocks noGrp="1"/>
          </p:cNvSpPr>
          <p:nvPr>
            <p:ph type="title"/>
          </p:nvPr>
        </p:nvSpPr>
        <p:spPr/>
        <p:txBody>
          <a:bodyPr>
            <a:normAutofit/>
          </a:bodyPr>
          <a:lstStyle/>
          <a:p>
            <a:r>
              <a:rPr lang="zh-TW" altLang="zh-TW" dirty="0" smtClean="0"/>
              <a:t>Inkscape</a:t>
            </a:r>
            <a:r>
              <a:rPr lang="en-US" altLang="zh-TW" dirty="0" smtClean="0"/>
              <a:t>(1/2)</a:t>
            </a:r>
            <a:endParaRPr lang="zh-TW" altLang="en-US" dirty="0"/>
          </a:p>
        </p:txBody>
      </p:sp>
      <p:pic>
        <p:nvPicPr>
          <p:cNvPr id="6" name="圖片 5" descr="cavemaninkscape.png"/>
          <p:cNvPicPr>
            <a:picLocks noChangeAspect="1"/>
          </p:cNvPicPr>
          <p:nvPr/>
        </p:nvPicPr>
        <p:blipFill>
          <a:blip r:embed="rId2" cstate="print"/>
          <a:stretch>
            <a:fillRect/>
          </a:stretch>
        </p:blipFill>
        <p:spPr>
          <a:xfrm>
            <a:off x="578616" y="3651550"/>
            <a:ext cx="4209408" cy="2873794"/>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5327178" y="2641772"/>
            <a:ext cx="3349278" cy="3909046"/>
          </a:xfrm>
          <a:prstGeom prst="rect">
            <a:avLst/>
          </a:prstGeom>
          <a:noFill/>
          <a:ln w="9525">
            <a:noFill/>
            <a:miter lim="800000"/>
            <a:headEnd/>
            <a:tailEnd/>
          </a:ln>
        </p:spPr>
      </p:pic>
      <p:sp>
        <p:nvSpPr>
          <p:cNvPr id="1029" name="AutoShape 5" descr="「inkscape團隊」的圖片搜尋結果"/>
          <p:cNvSpPr>
            <a:spLocks noChangeAspect="1" noChangeArrowheads="1"/>
          </p:cNvSpPr>
          <p:nvPr/>
        </p:nvSpPr>
        <p:spPr bwMode="auto">
          <a:xfrm>
            <a:off x="155575" y="-685800"/>
            <a:ext cx="1438275" cy="1438275"/>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1" name="AutoShape 7" descr="「inkscape團隊」的圖片搜尋結果"/>
          <p:cNvSpPr>
            <a:spLocks noChangeAspect="1" noChangeArrowheads="1"/>
          </p:cNvSpPr>
          <p:nvPr/>
        </p:nvSpPr>
        <p:spPr bwMode="auto">
          <a:xfrm>
            <a:off x="155575" y="-685800"/>
            <a:ext cx="1438275" cy="1438275"/>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3" name="AutoShape 9" descr="「inkscape團隊」的圖片搜尋結果"/>
          <p:cNvSpPr>
            <a:spLocks noChangeAspect="1" noChangeArrowheads="1"/>
          </p:cNvSpPr>
          <p:nvPr/>
        </p:nvSpPr>
        <p:spPr bwMode="auto">
          <a:xfrm>
            <a:off x="155575" y="-685800"/>
            <a:ext cx="1438275" cy="1438275"/>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5" name="AutoShape 11" descr="「inkscape團隊」的圖片搜尋結果"/>
          <p:cNvSpPr>
            <a:spLocks noChangeAspect="1" noChangeArrowheads="1"/>
          </p:cNvSpPr>
          <p:nvPr/>
        </p:nvSpPr>
        <p:spPr bwMode="auto">
          <a:xfrm>
            <a:off x="155575" y="-685800"/>
            <a:ext cx="1438275" cy="1438275"/>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7" name="AutoShape 13" descr="「inkscape團隊」的圖片搜尋結果"/>
          <p:cNvSpPr>
            <a:spLocks noChangeAspect="1" noChangeArrowheads="1"/>
          </p:cNvSpPr>
          <p:nvPr/>
        </p:nvSpPr>
        <p:spPr bwMode="auto">
          <a:xfrm>
            <a:off x="155575" y="-685800"/>
            <a:ext cx="1438275" cy="1438275"/>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9" name="AutoShape 15" descr="data:image/jpeg;base64,/9j/4AAQSkZJRgABAQAAAQABAAD/2wCEAAkGBwgHBgkIBwgKCgkLDRYPDQwMDRsUFRAWIB0iIiAdHx8kKDQsJCYxJx8fLT0tMTU3Ojo6Iys/RD84QzQ5OjcBCgoKDQwNGg8PGjclHyU3Nzc3Nzc3Nzc3Nzc3Nzc3Nzc3Nzc3Nzc3Nzc3Nzc3Nzc3Nzc3Nzc3Nzc3Nzc3Nzc3N//AABEIAJcAlwMBIgACEQEDEQH/xAAcAAEAAQUBAQAAAAAAAAAAAAAABgIDBAUHAQj/xAA6EAABAwMCBAMGBAUDBQAAAAABAAIDBAURBiEHEjFBE1FhIlJxgZHBFDJCoRUjM2LRJJPxFlOx4fD/xAAXAQEBAQEAAAAAAAAAAAAAAAAAAQID/8QAGhEBAQEBAAMAAAAAAAAAAAAAAAERAgMSMf/aAAwDAQACEQMRAD8A7iiIgIiICIiAqXODepVMkgaCSuca84gNtb5KC1vYaln9adwy2DyGP1PPl26lWDorp2gZJ2QTAnqN1xO2aV1Tqln46qa9sEm7JblO4lwPdsY2aPkPms+fSGpNPf6qkLnMZu51unc0j1MZ9lw+RTB2EOB6Kpc/0hrV1ZJHRXVzG1D/AOlO32WT+hH6Xenfsp5HIHhSzBcREQEREBERAREQEREBERAVuR4YN17I8NbnK5lxM1/HZYZKC3StNc5uXydRTt8/Vx7D5oPOJWvmWqOS326doq8fzpuopx93nsPmtVwx0FLcXw6g1HAWwc3iUdFNklxJz4smepPXfr18lj8MOH0t3ni1HqeN5p+bxKSklJLpD18WTz9F2skMb5eSug4hrQFjTTcoKpmn9Vqqqq3IB6JBD9Y6dbzy3G3R5DjzVFOw4OevOzHRw6rY6J1YZjHb7lKHTnaCc7eOB2Pk8b5HfqPTPkqd9zsodqK0NY99ZRNJjcQ6aFhIIPZ7fIhbzYz8dgikD25Vxc+0Tqw1XJbrjKDVY/kzHAFQ0enZw7j5j0nsbw5oIKxZjS4iIoCIiAiIgIiICofIGjdJH8i5vxN4gxaep3UVE5j7nI3YHdsDfed9h3QUcTeIDLBE+gt0jTcnNyXEZbA0/qI8/IKM8LuH8l9qGaj1LE40Zf4lNTS/mnd/3JPMenf4ddBws03/ANXaqFZfHGSliBqTHK72ql+QAT5jfPyA6L6Q9ljQGtAAGAAOiAeVg+yiev8AUZsNilnhdiplPhQD1PU/IKQVEp32K4RxQv38U1A6mjfmChzE3HQv/Uft8lYOt/xFtTRQ1MZy2aMPafiMrWT1W53UU0ReBXaXp2829M50Pyadv2wtXqXXFHbnPgpC2qqx1aD7DPifsFcEwlqvVaWp1DHT3Q0c4wzkaRJ5E52P7KHWvXEkmGXSNoyf6sQOPm1YNwr21V0nnjeCxzhynzAXTlmphdqeONwqYCQx7wSGnBa7s5p7FTjRGrPxvJb7k4fjGtzHKNhUNHUjycO4XJaWvkMHgl/8vOceSzY3/lcwuaQ4Oa5pwWOHQg9ir1zpK+h45A4bK4oHojVwuAbQXB7W1zG5DujZ2ju316ZHb4KcsfzDK42Y0rREUBERAVEjw0ZR7w0Fc84ncQKfS9CaenLJbnM0+FFnZg953p6d0FHE3iDDpqmNLRuZLdJmksaekQ9532HdcNoKSovNU+43N75GPeXkyHLpneZ9FRQ0lTfK6W5XV75BI/ne553ld/gf8KQvcGtDWgBoGAB2Vg9Mpj/pOLCNgWnGFYlrqjf/AFM/+67/ACrUsnVYcsiqL0tfU7/6qf8A3Xf5WmudU5sZbn239+/qVfmlABJOAtHUTGaUvPyVGVS3iupLfNQUtQ6KCZ/NIG7EnGOvksVrsFWkBQZ0Uhys+nmWnY7CyoZPValEhpp8Y3W4pKjOATsotBN03Wzpp9xutyspK1xy18b3Me1wex7DhzHdiD5rp+h9XC5sFDXOay4RtztsJm+837jsuR0lQO5WaC7LJYXujkY7mZIw4LHeYTrnSXH0Ox4cMgqtQbQ+rm3ZgpK/kiuEYy5oO0rfeb9x2U2Y8OGQuFmNq0RFBEtf6nj0xp+pr3DnlbhkMfvvOwH3XzVSNqtSXae4XSZ0pLuaVxP5j2aPILuPGqx1d5sDfwjeaSCQSBnvdj/5XBbbcp7Q+SCaE8pdlzDs5p6KwS1zmsYGMAaxuwA6ALFlkWvbfKSUbucw/wBwQ1kMv9OVjvmqi5LIsSWRJZPVYc8vI0klUY9fN+gHr1WCvXOL3FzupXiAiIg9BwrrH4Vleg4Ko2EUuMLPp5sFaVj8FZkMuFZUSKln6brcUtRsAorTzHzW1pajGN1uVKkDi9r2VFLKYqiI80cjOrSuu6E1K3UFs55OVlVA7w6hgPR2Oo9D1C4tHVgM3KmHB4yyXS5zsz+HIZH6F45ifpn/AOws+TFjsrTkIqY+iLi0x6qmbK0gjYqE6g0FarqHGalZzHuAugqhzAeqD5/vHB4NJdb6hzf7XbhQi76FvlrLuen8Zg/VH1+i+rZ4mAbrm+sNa2S3ulpKbNwrG9YIMFrD/c7oFR88F00Liw8zXDq09foj3ySDDt1KbjTvu9wkrqtsTJHjDYoR7LQPXur1PZqcY8VmW98LSIZynyXi6JHaNNnDamCZvmQ9230V2TQtnuEMslrr3xyEDwY3nmZnG/Meu/7KaObIpLUaKvsNNU1MlCWw049p3iN9rfHsgHLuqj74XMJDmkEHBB7K6LSIRhEHrSc4CzqWnllIwCsemxzDKl9ktNdW8opqaRwPcNx+5TRr6e3vAy5wGFleC6MDDTv09fh5roNo0FWzAGpc2EeTd3fU/bCmll0TQUJD/C8STu9+5PzT2McqsGkLrepRztdT0xO7j+Y/4Xa9LWGns1FHTUzOVrRvjuVtKWgjiaAGgDyAWexmFm21XrRgIqkUBeHovUQQrifSXSv0xVU1mnfDUPG5ZsXN7tz6r5vfLXWgfg66ldCWk+0W4/5X17PCJB0UavOlaC4tc2opo3582hB8zUtbUsBe3+aOpLN/2WbDfWk+11XSL1wlpHEy26R1NJnbk2UAvmhL9QFzjF+IA/W0Yd/7V0VC4xSj8yp/EOjcJIZCx/mw4UVcZ6Z5ZK17Hjq1wwQtjRVLnt9pUSSLVt3pGcrJmP22MjMkHzUTqXc7nudu5zi4nzJWZO7K187kRiv6qkdd167qvFRNeHDtP/xHkvjmxzOcPBklHsfDPY5X0PabdTMhaYWMDMDBaNvqvkVhOcAZz2wp9w41rdtO3ejoXvkqLfUytjNO9xJjycZZ5dendZqvpWOnY0bBXQWtwBhR7VepGad0/U3R0ZnMbPYjH6ndvkuGy8RrtX+JJXmeTxOjIpHxsj+AbjPzyoPpUSNPRXAcr5ptfEm72irimjdVS03N/MpZ3ueHtPul24K+jaKoFTBHM3o9oP1QZSIiAiIgKzKQ0Eq8sOvY6SCRjermkIIHe+IdppqyWlpJIZHxktfNLLyxAjqAQCSflj1Ubt3EyjuN3gt1RQtd+IfyNkgfzAE+YI6eqg174b3mkuksEET5qYuJjeHb4O+DlSrSOhJbBTT3eqiElbHG4wxjoDhUa3jDBa4nU8NOxn49x5zyj8jPM/FQGiADdiqqi6SVNXPJdA99VK8mRx658l7GyOUE0zskblvdWDycrXzHdZUrjvzbLBldklVCGN8zwxgySsrwKWnOKh/iP9xh2+q9t8VRVyR0dEzM0xwF2XRPDKkpWR1FwaJ6g7knoPgparlNDQXSvIbbLa6Nh2DuX7ldI4ecOqiluEd0vRDpWe0xnu+q61QWOnp2gRwhoHkFsDSNazHLjbCyOf37W9mp5Z6K4Rc9JFJ4MkgeCQ7v7Hujpn9lVHofT9zhjq6OKN0Uo5mPjOzge6j2quFk9dqCorqaTmhncXvic8gBx6kFdF0JYHafsFPbnvL/AAy4jPbLicfug1Vu4e2enmbMaRrntOQXHKnFLEIo2taMNaMAK61g8lUBhB6iIgIiICoezmVaIMN9I153AVuShaWcvKCFsF5hBzy/8PbRcpHSTUrec/qC5vqvhqbRE6utLnkw5c6MnYgL6IdGCN1rLpQNqIHsc0Yc0hB8yPo6etgZKwj2hlauqtkbMkvwPipdqDh3f6Ctm/hrjJTPeXMGcYyei19Nw71JWvAnHhjzJytaInHK63zsnpJ3MmjPMx7TuCvonhBqC6ags0kt3gY18bw2OVreXxW464UZ0xwkpqeRkt0cah4OeVw2HyXXLRboqGBsUEYYxvZuylGyYByqpwyEaMBeqCyYhnOFU1gCuIgIiICIiAiIgIiICIiAqHtDhgoiDGkpGP8A0hUNoWN7D6IiDIjga3oB9FdDQOiIgqREQEREBERAREQ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41" name="AutoShape 17" descr="data:image/jpeg;base64,/9j/4AAQSkZJRgABAQAAAQABAAD/2wCEAAkGBwgHBgkIBwgKCgkLDRYPDQwMDRsUFRAWIB0iIiAdHx8kKDQsJCYxJx8fLT0tMTU3Ojo6Iys/RD84QzQ5OjcBCgoKDQwNGg8PGjclHyU3Nzc3Nzc3Nzc3Nzc3Nzc3Nzc3Nzc3Nzc3Nzc3Nzc3Nzc3Nzc3Nzc3Nzc3Nzc3Nzc3N//AABEIAJcAlwMBIgACEQEDEQH/xAAcAAEAAQUBAQAAAAAAAAAAAAAABgIDBAUHAQj/xAA6EAABAwMCBAMGBAUDBQAAAAABAAIDBAURBiEHEjFBE1FhIlJxgZHBFDJCoRUjM2LRJJPxFlOx4fD/xAAXAQEBAQEAAAAAAAAAAAAAAAAAAQID/8QAGhEBAQEBAAMAAAAAAAAAAAAAAAERAgMSMf/aAAwDAQACEQMRAD8A7iiIgIiICIiAqXODepVMkgaCSuca84gNtb5KC1vYaln9adwy2DyGP1PPl26lWDorp2gZJ2QTAnqN1xO2aV1Tqln46qa9sEm7JblO4lwPdsY2aPkPms+fSGpNPf6qkLnMZu51unc0j1MZ9lw+RTB2EOB6Kpc/0hrV1ZJHRXVzG1D/AOlO32WT+hH6Xenfsp5HIHhSzBcREQEREBERAREQEREBERAVuR4YN17I8NbnK5lxM1/HZYZKC3StNc5uXydRTt8/Vx7D5oPOJWvmWqOS326doq8fzpuopx93nsPmtVwx0FLcXw6g1HAWwc3iUdFNklxJz4smepPXfr18lj8MOH0t3ni1HqeN5p+bxKSklJLpD18WTz9F2skMb5eSug4hrQFjTTcoKpmn9Vqqqq3IB6JBD9Y6dbzy3G3R5DjzVFOw4OevOzHRw6rY6J1YZjHb7lKHTnaCc7eOB2Pk8b5HfqPTPkqd9zsodqK0NY99ZRNJjcQ6aFhIIPZ7fIhbzYz8dgikD25Vxc+0Tqw1XJbrjKDVY/kzHAFQ0enZw7j5j0nsbw5oIKxZjS4iIoCIiAiIgIiICofIGjdJH8i5vxN4gxaep3UVE5j7nI3YHdsDfed9h3QUcTeIDLBE+gt0jTcnNyXEZbA0/qI8/IKM8LuH8l9qGaj1LE40Zf4lNTS/mnd/3JPMenf4ddBws03/ANXaqFZfHGSliBqTHK72ql+QAT5jfPyA6L6Q9ljQGtAAGAAOiAeVg+yiev8AUZsNilnhdiplPhQD1PU/IKQVEp32K4RxQv38U1A6mjfmChzE3HQv/Uft8lYOt/xFtTRQ1MZy2aMPafiMrWT1W53UU0ReBXaXp2829M50Pyadv2wtXqXXFHbnPgpC2qqx1aD7DPifsFcEwlqvVaWp1DHT3Q0c4wzkaRJ5E52P7KHWvXEkmGXSNoyf6sQOPm1YNwr21V0nnjeCxzhynzAXTlmphdqeONwqYCQx7wSGnBa7s5p7FTjRGrPxvJb7k4fjGtzHKNhUNHUjycO4XJaWvkMHgl/8vOceSzY3/lcwuaQ4Oa5pwWOHQg9ir1zpK+h45A4bK4oHojVwuAbQXB7W1zG5DujZ2ju316ZHb4KcsfzDK42Y0rREUBERAVEjw0ZR7w0Fc84ncQKfS9CaenLJbnM0+FFnZg953p6d0FHE3iDDpqmNLRuZLdJmksaekQ9532HdcNoKSovNU+43N75GPeXkyHLpneZ9FRQ0lTfK6W5XV75BI/ne553ld/gf8KQvcGtDWgBoGAB2Vg9Mpj/pOLCNgWnGFYlrqjf/AFM/+67/ACrUsnVYcsiqL0tfU7/6qf8A3Xf5WmudU5sZbn239+/qVfmlABJOAtHUTGaUvPyVGVS3iupLfNQUtQ6KCZ/NIG7EnGOvksVrsFWkBQZ0Uhys+nmWnY7CyoZPValEhpp8Y3W4pKjOATsotBN03Wzpp9xutyspK1xy18b3Me1wex7DhzHdiD5rp+h9XC5sFDXOay4RtztsJm+837jsuR0lQO5WaC7LJYXujkY7mZIw4LHeYTrnSXH0Ox4cMgqtQbQ+rm3ZgpK/kiuEYy5oO0rfeb9x2U2Y8OGQuFmNq0RFBEtf6nj0xp+pr3DnlbhkMfvvOwH3XzVSNqtSXae4XSZ0pLuaVxP5j2aPILuPGqx1d5sDfwjeaSCQSBnvdj/5XBbbcp7Q+SCaE8pdlzDs5p6KwS1zmsYGMAaxuwA6ALFlkWvbfKSUbucw/wBwQ1kMv9OVjvmqi5LIsSWRJZPVYc8vI0klUY9fN+gHr1WCvXOL3FzupXiAiIg9BwrrH4Vleg4Ko2EUuMLPp5sFaVj8FZkMuFZUSKln6brcUtRsAorTzHzW1pajGN1uVKkDi9r2VFLKYqiI80cjOrSuu6E1K3UFs55OVlVA7w6hgPR2Oo9D1C4tHVgM3KmHB4yyXS5zsz+HIZH6F45ifpn/AOws+TFjsrTkIqY+iLi0x6qmbK0gjYqE6g0FarqHGalZzHuAugqhzAeqD5/vHB4NJdb6hzf7XbhQi76FvlrLuen8Zg/VH1+i+rZ4mAbrm+sNa2S3ulpKbNwrG9YIMFrD/c7oFR88F00Liw8zXDq09foj3ySDDt1KbjTvu9wkrqtsTJHjDYoR7LQPXur1PZqcY8VmW98LSIZynyXi6JHaNNnDamCZvmQ9230V2TQtnuEMslrr3xyEDwY3nmZnG/Meu/7KaObIpLUaKvsNNU1MlCWw049p3iN9rfHsgHLuqj74XMJDmkEHBB7K6LSIRhEHrSc4CzqWnllIwCsemxzDKl9ktNdW8opqaRwPcNx+5TRr6e3vAy5wGFleC6MDDTv09fh5roNo0FWzAGpc2EeTd3fU/bCmll0TQUJD/C8STu9+5PzT2McqsGkLrepRztdT0xO7j+Y/4Xa9LWGns1FHTUzOVrRvjuVtKWgjiaAGgDyAWexmFm21XrRgIqkUBeHovUQQrifSXSv0xVU1mnfDUPG5ZsXN7tz6r5vfLXWgfg66ldCWk+0W4/5X17PCJB0UavOlaC4tc2opo3582hB8zUtbUsBe3+aOpLN/2WbDfWk+11XSL1wlpHEy26R1NJnbk2UAvmhL9QFzjF+IA/W0Yd/7V0VC4xSj8yp/EOjcJIZCx/mw4UVcZ6Z5ZK17Hjq1wwQtjRVLnt9pUSSLVt3pGcrJmP22MjMkHzUTqXc7nudu5zi4nzJWZO7K187kRiv6qkdd167qvFRNeHDtP/xHkvjmxzOcPBklHsfDPY5X0PabdTMhaYWMDMDBaNvqvkVhOcAZz2wp9w41rdtO3ejoXvkqLfUytjNO9xJjycZZ5dendZqvpWOnY0bBXQWtwBhR7VepGad0/U3R0ZnMbPYjH6ndvkuGy8RrtX+JJXmeTxOjIpHxsj+AbjPzyoPpUSNPRXAcr5ptfEm72irimjdVS03N/MpZ3ueHtPul24K+jaKoFTBHM3o9oP1QZSIiAiIgKzKQ0Eq8sOvY6SCRjermkIIHe+IdppqyWlpJIZHxktfNLLyxAjqAQCSflj1Ubt3EyjuN3gt1RQtd+IfyNkgfzAE+YI6eqg174b3mkuksEET5qYuJjeHb4O+DlSrSOhJbBTT3eqiElbHG4wxjoDhUa3jDBa4nU8NOxn49x5zyj8jPM/FQGiADdiqqi6SVNXPJdA99VK8mRx658l7GyOUE0zskblvdWDycrXzHdZUrjvzbLBldklVCGN8zwxgySsrwKWnOKh/iP9xh2+q9t8VRVyR0dEzM0xwF2XRPDKkpWR1FwaJ6g7knoPgparlNDQXSvIbbLa6Nh2DuX7ldI4ecOqiluEd0vRDpWe0xnu+q61QWOnp2gRwhoHkFsDSNazHLjbCyOf37W9mp5Z6K4Rc9JFJ4MkgeCQ7v7Hujpn9lVHofT9zhjq6OKN0Uo5mPjOzge6j2quFk9dqCorqaTmhncXvic8gBx6kFdF0JYHafsFPbnvL/AAy4jPbLicfug1Vu4e2enmbMaRrntOQXHKnFLEIo2taMNaMAK61g8lUBhB6iIgIiICoezmVaIMN9I153AVuShaWcvKCFsF5hBzy/8PbRcpHSTUrec/qC5vqvhqbRE6utLnkw5c6MnYgL6IdGCN1rLpQNqIHsc0Yc0hB8yPo6etgZKwj2hlauqtkbMkvwPipdqDh3f6Ctm/hrjJTPeXMGcYyei19Nw71JWvAnHhjzJytaInHK63zsnpJ3MmjPMx7TuCvonhBqC6ags0kt3gY18bw2OVreXxW464UZ0xwkpqeRkt0cah4OeVw2HyXXLRboqGBsUEYYxvZuylGyYByqpwyEaMBeqCyYhnOFU1gCuIgIiICIiAiIgIiICIiAqHtDhgoiDGkpGP8A0hUNoWN7D6IiDIjga3oB9FdDQOiIgqREQEREBERAREQ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042" name="Picture 18" descr="C:\Documents and Settings\Administrator\桌面\索引.jpg"/>
          <p:cNvPicPr>
            <a:picLocks noChangeAspect="1" noChangeArrowheads="1"/>
          </p:cNvPicPr>
          <p:nvPr/>
        </p:nvPicPr>
        <p:blipFill>
          <a:blip r:embed="rId4" cstate="print"/>
          <a:srcRect/>
          <a:stretch>
            <a:fillRect/>
          </a:stretch>
        </p:blipFill>
        <p:spPr bwMode="auto">
          <a:xfrm>
            <a:off x="251520" y="2132856"/>
            <a:ext cx="1438275" cy="1438275"/>
          </a:xfrm>
          <a:prstGeom prst="rect">
            <a:avLst/>
          </a:prstGeom>
          <a:noFill/>
        </p:spPr>
      </p:pic>
    </p:spTree>
    <p:extLst>
      <p:ext uri="{BB962C8B-B14F-4D97-AF65-F5344CB8AC3E}">
        <p14:creationId xmlns:p14="http://schemas.microsoft.com/office/powerpoint/2010/main" val="1101479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smtClean="0"/>
              <a:t>電腦組裝</a:t>
            </a:r>
            <a:r>
              <a:rPr lang="en-US" altLang="zh-TW" dirty="0" smtClean="0"/>
              <a:t>(2/2)</a:t>
            </a:r>
            <a:endParaRPr lang="zh-TW" altLang="en-US" dirty="0"/>
          </a:p>
        </p:txBody>
      </p:sp>
      <p:sp>
        <p:nvSpPr>
          <p:cNvPr id="8" name="文字方塊 7"/>
          <p:cNvSpPr txBox="1"/>
          <p:nvPr/>
        </p:nvSpPr>
        <p:spPr>
          <a:xfrm>
            <a:off x="323528" y="2780928"/>
            <a:ext cx="3384376" cy="2259080"/>
          </a:xfrm>
          <a:prstGeom prst="rect">
            <a:avLst/>
          </a:prstGeom>
          <a:noFill/>
        </p:spPr>
        <p:txBody>
          <a:bodyPr wrap="square" rtlCol="0">
            <a:spAutoFit/>
          </a:bodyPr>
          <a:lstStyle/>
          <a:p>
            <a:pPr marL="274320" indent="-274320">
              <a:spcBef>
                <a:spcPct val="20000"/>
              </a:spcBef>
              <a:buClr>
                <a:schemeClr val="accent1"/>
              </a:buClr>
              <a:buSzPct val="100000"/>
              <a:buFont typeface="Symbol" pitchFamily="18" charset="2"/>
              <a:buChar char=""/>
            </a:pPr>
            <a:r>
              <a:rPr lang="zh-TW" altLang="en-US" sz="3200" dirty="0" smtClean="0">
                <a:solidFill>
                  <a:schemeClr val="tx2"/>
                </a:solidFill>
              </a:rPr>
              <a:t>興趣</a:t>
            </a:r>
            <a:endParaRPr lang="en-US" altLang="zh-TW" sz="3200" dirty="0" smtClean="0">
              <a:solidFill>
                <a:schemeClr val="tx2"/>
              </a:solidFill>
            </a:endParaRPr>
          </a:p>
          <a:p>
            <a:pPr marL="274320" indent="-274320">
              <a:spcBef>
                <a:spcPct val="20000"/>
              </a:spcBef>
              <a:buClr>
                <a:schemeClr val="accent1"/>
              </a:buClr>
              <a:buSzPct val="100000"/>
              <a:buFont typeface="Symbol" pitchFamily="18" charset="2"/>
              <a:buChar char=""/>
            </a:pPr>
            <a:r>
              <a:rPr lang="zh-TW" altLang="en-US" sz="3200" dirty="0" smtClean="0">
                <a:solidFill>
                  <a:schemeClr val="tx2"/>
                </a:solidFill>
              </a:rPr>
              <a:t>自主學習</a:t>
            </a:r>
            <a:endParaRPr lang="en-US" altLang="zh-TW" sz="3200" dirty="0" smtClean="0">
              <a:solidFill>
                <a:schemeClr val="tx2"/>
              </a:solidFill>
            </a:endParaRPr>
          </a:p>
          <a:p>
            <a:pPr marL="274320" indent="-274320">
              <a:spcBef>
                <a:spcPct val="20000"/>
              </a:spcBef>
              <a:buClr>
                <a:schemeClr val="accent1"/>
              </a:buClr>
              <a:buSzPct val="100000"/>
              <a:buFont typeface="Symbol" pitchFamily="18" charset="2"/>
              <a:buChar char=""/>
            </a:pPr>
            <a:r>
              <a:rPr lang="zh-TW" altLang="en-US" sz="3200" dirty="0" smtClean="0">
                <a:solidFill>
                  <a:schemeClr val="tx2"/>
                </a:solidFill>
              </a:rPr>
              <a:t>報考丙級執照</a:t>
            </a:r>
            <a:endParaRPr lang="en-US" altLang="zh-TW" sz="3200" dirty="0" smtClean="0">
              <a:solidFill>
                <a:schemeClr val="tx2"/>
              </a:solidFill>
            </a:endParaRPr>
          </a:p>
          <a:p>
            <a:endParaRPr lang="en-US" altLang="zh-TW" sz="3200" dirty="0" smtClean="0"/>
          </a:p>
        </p:txBody>
      </p:sp>
      <p:pic>
        <p:nvPicPr>
          <p:cNvPr id="11" name="內容版面配置區 10" descr="12922171_512799078921225_5867662_o.jpg"/>
          <p:cNvPicPr>
            <a:picLocks noGrp="1" noChangeAspect="1"/>
          </p:cNvPicPr>
          <p:nvPr>
            <p:ph idx="1"/>
          </p:nvPr>
        </p:nvPicPr>
        <p:blipFill>
          <a:blip r:embed="rId2" cstate="print"/>
          <a:stretch>
            <a:fillRect/>
          </a:stretch>
        </p:blipFill>
        <p:spPr>
          <a:xfrm>
            <a:off x="3419872" y="3106540"/>
            <a:ext cx="5309784" cy="2986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605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虛實設計</a:t>
            </a:r>
            <a:endParaRPr lang="zh-TW" altLang="en-US" dirty="0"/>
          </a:p>
        </p:txBody>
      </p:sp>
      <p:sp>
        <p:nvSpPr>
          <p:cNvPr id="5" name="副標題 4"/>
          <p:cNvSpPr>
            <a:spLocks noGrp="1"/>
          </p:cNvSpPr>
          <p:nvPr>
            <p:ph type="subTitle" idx="1"/>
          </p:nvPr>
        </p:nvSpPr>
        <p:spPr/>
        <p:txBody>
          <a:bodyPr/>
          <a:lstStyle/>
          <a:p>
            <a:r>
              <a:rPr lang="zh-TW" altLang="en-US" dirty="0" smtClean="0"/>
              <a:t>主講者：莊惟智</a:t>
            </a:r>
            <a:endParaRPr lang="zh-TW" altLang="en-US" dirty="0"/>
          </a:p>
        </p:txBody>
      </p:sp>
    </p:spTree>
    <p:extLst>
      <p:ext uri="{BB962C8B-B14F-4D97-AF65-F5344CB8AC3E}">
        <p14:creationId xmlns:p14="http://schemas.microsoft.com/office/powerpoint/2010/main" val="1587660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32" y="2564904"/>
            <a:ext cx="9144032" cy="4293096"/>
          </a:xfrm>
        </p:spPr>
        <p:txBody>
          <a:bodyPr>
            <a:normAutofit fontScale="62500" lnSpcReduction="20000"/>
          </a:bodyPr>
          <a:lstStyle/>
          <a:p>
            <a:pPr algn="ctr">
              <a:lnSpc>
                <a:spcPct val="120000"/>
              </a:lnSpc>
              <a:buNone/>
            </a:pPr>
            <a:r>
              <a:rPr lang="zh-TW" altLang="en-US" sz="4000" b="1" dirty="0" smtClean="0">
                <a:solidFill>
                  <a:srgbClr val="C00000"/>
                </a:solidFill>
              </a:rPr>
              <a:t>想像與設計</a:t>
            </a:r>
            <a:r>
              <a:rPr lang="zh-TW" altLang="en-US" sz="4000" dirty="0" smtClean="0"/>
              <a:t>          </a:t>
            </a:r>
            <a:r>
              <a:rPr lang="zh-TW" altLang="en-US" sz="4000" b="1" dirty="0" smtClean="0">
                <a:solidFill>
                  <a:srgbClr val="FF0000"/>
                </a:solidFill>
              </a:rPr>
              <a:t>評估</a:t>
            </a:r>
            <a:r>
              <a:rPr lang="zh-TW" altLang="en-US" sz="4000" dirty="0" smtClean="0"/>
              <a:t>         </a:t>
            </a:r>
            <a:r>
              <a:rPr lang="zh-TW" altLang="en-US" sz="4000" b="1" dirty="0" smtClean="0">
                <a:solidFill>
                  <a:srgbClr val="7030A0"/>
                </a:solidFill>
              </a:rPr>
              <a:t>採購         </a:t>
            </a:r>
            <a:r>
              <a:rPr lang="zh-TW" altLang="en-US" sz="4000" b="1" dirty="0" smtClean="0">
                <a:solidFill>
                  <a:schemeClr val="accent6">
                    <a:lumMod val="60000"/>
                    <a:lumOff val="40000"/>
                  </a:schemeClr>
                </a:solidFill>
              </a:rPr>
              <a:t>製作         </a:t>
            </a:r>
            <a:r>
              <a:rPr lang="zh-TW" altLang="en-US" sz="4000" b="1" dirty="0" smtClean="0">
                <a:solidFill>
                  <a:srgbClr val="FFC000"/>
                </a:solidFill>
              </a:rPr>
              <a:t>成品</a:t>
            </a:r>
            <a:endParaRPr lang="en-US" altLang="zh-TW" sz="4000" b="1" dirty="0" smtClean="0">
              <a:solidFill>
                <a:srgbClr val="FFC000"/>
              </a:solidFill>
            </a:endParaRPr>
          </a:p>
          <a:p>
            <a:pPr>
              <a:lnSpc>
                <a:spcPct val="120000"/>
              </a:lnSpc>
            </a:pPr>
            <a:r>
              <a:rPr lang="zh-TW" altLang="en-US" sz="4000" b="1" dirty="0" smtClean="0">
                <a:solidFill>
                  <a:srgbClr val="C00000"/>
                </a:solidFill>
              </a:rPr>
              <a:t>想像與設計：</a:t>
            </a:r>
            <a:endParaRPr lang="en-US" altLang="zh-TW" sz="4000" b="1" dirty="0" smtClean="0">
              <a:solidFill>
                <a:srgbClr val="C00000"/>
              </a:solidFill>
            </a:endParaRPr>
          </a:p>
          <a:p>
            <a:pPr lvl="2">
              <a:lnSpc>
                <a:spcPct val="120000"/>
              </a:lnSpc>
              <a:buNone/>
            </a:pPr>
            <a:r>
              <a:rPr lang="zh-TW" altLang="en-US" sz="3400" dirty="0" smtClean="0"/>
              <a:t>要有想像力必須先拋開一切的限制，可行性可以之後再考慮， </a:t>
            </a:r>
            <a:endParaRPr lang="en-US" altLang="zh-TW" sz="3400" dirty="0" smtClean="0"/>
          </a:p>
          <a:p>
            <a:pPr lvl="2">
              <a:lnSpc>
                <a:spcPct val="120000"/>
              </a:lnSpc>
              <a:buNone/>
            </a:pPr>
            <a:r>
              <a:rPr lang="zh-TW" altLang="en-US" sz="3400" dirty="0" smtClean="0"/>
              <a:t>接著把你要的東西畫出來摽上所有細節。</a:t>
            </a:r>
            <a:endParaRPr lang="en-US" altLang="zh-TW" sz="3400" dirty="0" smtClean="0"/>
          </a:p>
          <a:p>
            <a:pPr>
              <a:lnSpc>
                <a:spcPct val="120000"/>
              </a:lnSpc>
            </a:pPr>
            <a:r>
              <a:rPr lang="zh-TW" altLang="en-US" sz="4000" b="1" dirty="0" smtClean="0">
                <a:solidFill>
                  <a:srgbClr val="FF0000"/>
                </a:solidFill>
              </a:rPr>
              <a:t>評估</a:t>
            </a:r>
            <a:r>
              <a:rPr lang="zh-TW" altLang="en-US" sz="4000" dirty="0" smtClean="0"/>
              <a:t>、</a:t>
            </a:r>
            <a:r>
              <a:rPr lang="zh-TW" altLang="en-US" sz="4000" b="1" dirty="0" smtClean="0">
                <a:solidFill>
                  <a:srgbClr val="7030A0"/>
                </a:solidFill>
              </a:rPr>
              <a:t>採購：</a:t>
            </a:r>
            <a:endParaRPr lang="en-US" altLang="zh-TW" sz="4000" b="1" dirty="0" smtClean="0">
              <a:solidFill>
                <a:srgbClr val="7030A0"/>
              </a:solidFill>
            </a:endParaRPr>
          </a:p>
          <a:p>
            <a:pPr lvl="2">
              <a:lnSpc>
                <a:spcPct val="120000"/>
              </a:lnSpc>
              <a:buNone/>
            </a:pPr>
            <a:r>
              <a:rPr lang="zh-TW" altLang="en-US" sz="3400" dirty="0" smtClean="0"/>
              <a:t>想一想要用什麼材質做，材料如何取得。</a:t>
            </a:r>
            <a:endParaRPr lang="en-US" altLang="zh-TW" sz="3400" dirty="0" smtClean="0"/>
          </a:p>
          <a:p>
            <a:pPr>
              <a:lnSpc>
                <a:spcPct val="120000"/>
              </a:lnSpc>
            </a:pPr>
            <a:r>
              <a:rPr lang="zh-TW" altLang="en-US" sz="4000" b="1" dirty="0" smtClean="0">
                <a:solidFill>
                  <a:schemeClr val="accent6">
                    <a:lumMod val="60000"/>
                    <a:lumOff val="40000"/>
                  </a:schemeClr>
                </a:solidFill>
              </a:rPr>
              <a:t>製作：</a:t>
            </a:r>
            <a:endParaRPr lang="en-US" altLang="zh-TW" sz="4000" b="1" dirty="0" smtClean="0">
              <a:solidFill>
                <a:schemeClr val="accent6">
                  <a:lumMod val="60000"/>
                  <a:lumOff val="40000"/>
                </a:schemeClr>
              </a:solidFill>
            </a:endParaRPr>
          </a:p>
          <a:p>
            <a:pPr lvl="1">
              <a:lnSpc>
                <a:spcPct val="120000"/>
              </a:lnSpc>
              <a:buNone/>
            </a:pPr>
            <a:r>
              <a:rPr lang="en-US" altLang="zh-TW" sz="3400" dirty="0" smtClean="0"/>
              <a:t>	</a:t>
            </a:r>
            <a:r>
              <a:rPr lang="zh-TW" altLang="en-US" sz="3400" dirty="0" smtClean="0"/>
              <a:t>製作時常常會失敗或是各種可能，但檢討失敗的原因會成為下一次的成功關鍵。</a:t>
            </a:r>
            <a:endParaRPr lang="en-US" altLang="zh-TW" sz="3400" dirty="0" smtClean="0"/>
          </a:p>
          <a:p>
            <a:pPr algn="ctr">
              <a:lnSpc>
                <a:spcPct val="120000"/>
              </a:lnSpc>
              <a:buNone/>
            </a:pPr>
            <a:r>
              <a:rPr lang="en-US" altLang="zh-TW" sz="4000" b="1" dirty="0" smtClean="0">
                <a:solidFill>
                  <a:srgbClr val="FFC000"/>
                </a:solidFill>
              </a:rPr>
              <a:t>!!</a:t>
            </a:r>
            <a:r>
              <a:rPr lang="zh-TW" altLang="en-US" sz="4000" b="1" dirty="0" smtClean="0">
                <a:solidFill>
                  <a:srgbClr val="FFC000"/>
                </a:solidFill>
              </a:rPr>
              <a:t>成品</a:t>
            </a:r>
            <a:r>
              <a:rPr lang="en-US" altLang="zh-TW" sz="4000" b="1" dirty="0" smtClean="0">
                <a:solidFill>
                  <a:srgbClr val="FFC000"/>
                </a:solidFill>
              </a:rPr>
              <a:t>!!</a:t>
            </a:r>
            <a:endParaRPr lang="zh-TW" altLang="en-US" dirty="0"/>
          </a:p>
        </p:txBody>
      </p:sp>
      <p:sp>
        <p:nvSpPr>
          <p:cNvPr id="4" name="標題 3"/>
          <p:cNvSpPr>
            <a:spLocks noGrp="1"/>
          </p:cNvSpPr>
          <p:nvPr>
            <p:ph type="title"/>
          </p:nvPr>
        </p:nvSpPr>
        <p:spPr/>
        <p:txBody>
          <a:bodyPr/>
          <a:lstStyle/>
          <a:p>
            <a:r>
              <a:rPr lang="zh-TW" altLang="en-US" dirty="0" smtClean="0"/>
              <a:t>虛實設計</a:t>
            </a:r>
            <a:r>
              <a:rPr lang="en-US" altLang="zh-TW" dirty="0" smtClean="0"/>
              <a:t>(1/2)</a:t>
            </a:r>
            <a:endParaRPr lang="zh-TW" altLang="en-US" dirty="0"/>
          </a:p>
        </p:txBody>
      </p:sp>
      <p:grpSp>
        <p:nvGrpSpPr>
          <p:cNvPr id="12" name="群組 11"/>
          <p:cNvGrpSpPr/>
          <p:nvPr/>
        </p:nvGrpSpPr>
        <p:grpSpPr>
          <a:xfrm>
            <a:off x="2987824" y="2636912"/>
            <a:ext cx="4215892" cy="357190"/>
            <a:chOff x="3023734" y="2639762"/>
            <a:chExt cx="4215892" cy="357190"/>
          </a:xfrm>
        </p:grpSpPr>
        <p:sp>
          <p:nvSpPr>
            <p:cNvPr id="6" name="向右箭號 5"/>
            <p:cNvSpPr/>
            <p:nvPr/>
          </p:nvSpPr>
          <p:spPr>
            <a:xfrm>
              <a:off x="3023734" y="2639762"/>
              <a:ext cx="43537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6804248" y="2639762"/>
              <a:ext cx="43537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5580112" y="2639762"/>
              <a:ext cx="43537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4283968" y="2639762"/>
              <a:ext cx="43537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901233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虛實設計</a:t>
            </a:r>
            <a:r>
              <a:rPr lang="en-US" altLang="zh-TW" dirty="0" smtClean="0"/>
              <a:t>(2/2)</a:t>
            </a:r>
            <a:endParaRPr lang="zh-TW" altLang="en-US" dirty="0"/>
          </a:p>
        </p:txBody>
      </p:sp>
      <p:pic>
        <p:nvPicPr>
          <p:cNvPr id="6" name="圖片 5" descr="DSC_0530.JPG"/>
          <p:cNvPicPr>
            <a:picLocks noChangeAspect="1"/>
          </p:cNvPicPr>
          <p:nvPr/>
        </p:nvPicPr>
        <p:blipFill>
          <a:blip r:embed="rId2" cstate="print"/>
          <a:stretch>
            <a:fillRect/>
          </a:stretch>
        </p:blipFill>
        <p:spPr>
          <a:xfrm>
            <a:off x="4237170" y="3876398"/>
            <a:ext cx="4583302" cy="2576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圖片 3" descr="DSC_0528.JPG"/>
          <p:cNvPicPr>
            <a:picLocks noChangeAspect="1"/>
          </p:cNvPicPr>
          <p:nvPr/>
        </p:nvPicPr>
        <p:blipFill>
          <a:blip r:embed="rId3" cstate="print"/>
          <a:stretch>
            <a:fillRect/>
          </a:stretch>
        </p:blipFill>
        <p:spPr>
          <a:xfrm>
            <a:off x="396026" y="2214554"/>
            <a:ext cx="4319990" cy="24288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46871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flipH="1" flipV="1">
            <a:off x="5580112" y="260648"/>
            <a:ext cx="2786082" cy="1714512"/>
          </a:xfrm>
        </p:spPr>
        <p:txBody>
          <a:bodyPr>
            <a:normAutofit/>
          </a:bodyPr>
          <a:lstStyle/>
          <a:p>
            <a:endParaRPr lang="zh-TW" altLang="en-US" dirty="0"/>
          </a:p>
        </p:txBody>
      </p:sp>
      <p:pic>
        <p:nvPicPr>
          <p:cNvPr id="6" name="圖片 5" descr="3_n.jpg"/>
          <p:cNvPicPr>
            <a:picLocks noChangeAspect="1"/>
          </p:cNvPicPr>
          <p:nvPr/>
        </p:nvPicPr>
        <p:blipFill>
          <a:blip r:embed="rId2" cstate="print"/>
          <a:stretch>
            <a:fillRect/>
          </a:stretch>
        </p:blipFill>
        <p:spPr>
          <a:xfrm>
            <a:off x="251520" y="0"/>
            <a:ext cx="2852936" cy="2852936"/>
          </a:xfrm>
          <a:prstGeom prst="rect">
            <a:avLst/>
          </a:prstGeom>
          <a:ln>
            <a:noFill/>
          </a:ln>
          <a:effectLst>
            <a:softEdge rad="112500"/>
          </a:effectLst>
        </p:spPr>
      </p:pic>
      <p:pic>
        <p:nvPicPr>
          <p:cNvPr id="8" name="圖片 7" descr="n.jpg"/>
          <p:cNvPicPr>
            <a:picLocks noChangeAspect="1"/>
          </p:cNvPicPr>
          <p:nvPr/>
        </p:nvPicPr>
        <p:blipFill>
          <a:blip r:embed="rId3" cstate="print"/>
          <a:stretch>
            <a:fillRect/>
          </a:stretch>
        </p:blipFill>
        <p:spPr>
          <a:xfrm>
            <a:off x="2843808" y="0"/>
            <a:ext cx="2808313" cy="2808313"/>
          </a:xfrm>
          <a:prstGeom prst="rect">
            <a:avLst/>
          </a:prstGeom>
          <a:ln>
            <a:noFill/>
          </a:ln>
          <a:effectLst>
            <a:softEdge rad="112500"/>
          </a:effectLst>
        </p:spPr>
      </p:pic>
      <p:pic>
        <p:nvPicPr>
          <p:cNvPr id="12" name="內容版面配置區 11" descr="2_n.jpg"/>
          <p:cNvPicPr>
            <a:picLocks noGrp="1" noChangeAspect="1"/>
          </p:cNvPicPr>
          <p:nvPr>
            <p:ph idx="1"/>
          </p:nvPr>
        </p:nvPicPr>
        <p:blipFill>
          <a:blip r:embed="rId4" cstate="print"/>
          <a:stretch>
            <a:fillRect/>
          </a:stretch>
        </p:blipFill>
        <p:spPr>
          <a:xfrm>
            <a:off x="5047545" y="4553744"/>
            <a:ext cx="4096455" cy="2304256"/>
          </a:xfrm>
          <a:prstGeom prst="rect">
            <a:avLst/>
          </a:prstGeom>
          <a:ln>
            <a:noFill/>
          </a:ln>
          <a:effectLst>
            <a:softEdge rad="112500"/>
          </a:effectLst>
        </p:spPr>
      </p:pic>
      <p:pic>
        <p:nvPicPr>
          <p:cNvPr id="7" name="圖片 6" descr="5_n.jpg"/>
          <p:cNvPicPr>
            <a:picLocks noChangeAspect="1"/>
          </p:cNvPicPr>
          <p:nvPr/>
        </p:nvPicPr>
        <p:blipFill>
          <a:blip r:embed="rId5" cstate="print"/>
          <a:stretch>
            <a:fillRect/>
          </a:stretch>
        </p:blipFill>
        <p:spPr>
          <a:xfrm>
            <a:off x="179512" y="2556050"/>
            <a:ext cx="2555776" cy="4301950"/>
          </a:xfrm>
          <a:prstGeom prst="rect">
            <a:avLst/>
          </a:prstGeom>
          <a:ln>
            <a:noFill/>
          </a:ln>
          <a:effectLst>
            <a:softEdge rad="112500"/>
          </a:effectLst>
        </p:spPr>
      </p:pic>
      <p:pic>
        <p:nvPicPr>
          <p:cNvPr id="13" name="圖片 12" descr="消防博物館合照.jpg"/>
          <p:cNvPicPr>
            <a:picLocks noChangeAspect="1"/>
          </p:cNvPicPr>
          <p:nvPr/>
        </p:nvPicPr>
        <p:blipFill>
          <a:blip r:embed="rId6" cstate="print"/>
          <a:stretch>
            <a:fillRect/>
          </a:stretch>
        </p:blipFill>
        <p:spPr>
          <a:xfrm>
            <a:off x="5471592" y="0"/>
            <a:ext cx="3672408" cy="2754307"/>
          </a:xfrm>
          <a:prstGeom prst="rect">
            <a:avLst/>
          </a:prstGeom>
          <a:ln>
            <a:noFill/>
          </a:ln>
          <a:effectLst>
            <a:softEdge rad="112500"/>
          </a:effectLst>
        </p:spPr>
      </p:pic>
      <p:pic>
        <p:nvPicPr>
          <p:cNvPr id="10" name="圖片 9" descr="9_n.jpg"/>
          <p:cNvPicPr>
            <a:picLocks noChangeAspect="1"/>
          </p:cNvPicPr>
          <p:nvPr/>
        </p:nvPicPr>
        <p:blipFill>
          <a:blip r:embed="rId7" cstate="print"/>
          <a:stretch>
            <a:fillRect/>
          </a:stretch>
        </p:blipFill>
        <p:spPr>
          <a:xfrm>
            <a:off x="5080004" y="2564904"/>
            <a:ext cx="4063996" cy="2428850"/>
          </a:xfrm>
          <a:prstGeom prst="rect">
            <a:avLst/>
          </a:prstGeom>
          <a:ln>
            <a:noFill/>
          </a:ln>
          <a:effectLst>
            <a:softEdge rad="112500"/>
          </a:effectLst>
        </p:spPr>
      </p:pic>
      <p:pic>
        <p:nvPicPr>
          <p:cNvPr id="9" name="圖片 8" descr="43750.jpg"/>
          <p:cNvPicPr>
            <a:picLocks noChangeAspect="1"/>
          </p:cNvPicPr>
          <p:nvPr/>
        </p:nvPicPr>
        <p:blipFill>
          <a:blip r:embed="rId8" cstate="print"/>
          <a:stretch>
            <a:fillRect/>
          </a:stretch>
        </p:blipFill>
        <p:spPr>
          <a:xfrm>
            <a:off x="2627784" y="2635181"/>
            <a:ext cx="2520280" cy="4222819"/>
          </a:xfrm>
          <a:prstGeom prst="rect">
            <a:avLst/>
          </a:prstGeom>
          <a:ln>
            <a:noFill/>
          </a:ln>
          <a:effectLst>
            <a:softEdge rad="112500"/>
          </a:effectLst>
        </p:spPr>
      </p:pic>
    </p:spTree>
    <p:extLst>
      <p:ext uri="{BB962C8B-B14F-4D97-AF65-F5344CB8AC3E}">
        <p14:creationId xmlns:p14="http://schemas.microsoft.com/office/powerpoint/2010/main" val="2248968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DSC_0540.JPG"/>
          <p:cNvPicPr>
            <a:picLocks noGrp="1" noChangeAspect="1"/>
          </p:cNvPicPr>
          <p:nvPr>
            <p:ph idx="1"/>
          </p:nvPr>
        </p:nvPicPr>
        <p:blipFill>
          <a:blip r:embed="rId2" cstate="print"/>
          <a:stretch>
            <a:fillRect/>
          </a:stretch>
        </p:blipFill>
        <p:spPr>
          <a:xfrm>
            <a:off x="214282" y="2071678"/>
            <a:ext cx="4000528" cy="2249276"/>
          </a:xfrm>
        </p:spPr>
      </p:pic>
      <p:pic>
        <p:nvPicPr>
          <p:cNvPr id="7" name="圖片 6" descr="DSC_0541.JPG"/>
          <p:cNvPicPr>
            <a:picLocks noChangeAspect="1"/>
          </p:cNvPicPr>
          <p:nvPr/>
        </p:nvPicPr>
        <p:blipFill>
          <a:blip r:embed="rId3" cstate="print"/>
          <a:stretch>
            <a:fillRect/>
          </a:stretch>
        </p:blipFill>
        <p:spPr>
          <a:xfrm>
            <a:off x="4286248" y="3041135"/>
            <a:ext cx="4628666" cy="2602443"/>
          </a:xfrm>
          <a:prstGeom prst="rect">
            <a:avLst/>
          </a:prstGeom>
        </p:spPr>
      </p:pic>
      <p:pic>
        <p:nvPicPr>
          <p:cNvPr id="8" name="圖片 7" descr="DSC_0527.JPG"/>
          <p:cNvPicPr>
            <a:picLocks noChangeAspect="1"/>
          </p:cNvPicPr>
          <p:nvPr/>
        </p:nvPicPr>
        <p:blipFill>
          <a:blip r:embed="rId4" cstate="print"/>
          <a:stretch>
            <a:fillRect/>
          </a:stretch>
        </p:blipFill>
        <p:spPr>
          <a:xfrm>
            <a:off x="214282" y="4388948"/>
            <a:ext cx="4000528" cy="2249276"/>
          </a:xfrm>
          <a:prstGeom prst="rect">
            <a:avLst/>
          </a:prstGeom>
        </p:spPr>
      </p:pic>
      <p:sp>
        <p:nvSpPr>
          <p:cNvPr id="9" name="文字方塊 8"/>
          <p:cNvSpPr txBox="1"/>
          <p:nvPr/>
        </p:nvSpPr>
        <p:spPr>
          <a:xfrm>
            <a:off x="2170319" y="571480"/>
            <a:ext cx="4416594" cy="1015663"/>
          </a:xfrm>
          <a:prstGeom prst="rect">
            <a:avLst/>
          </a:prstGeom>
          <a:noFill/>
        </p:spPr>
        <p:txBody>
          <a:bodyPr wrap="none" rtlCol="0">
            <a:spAutoFit/>
          </a:bodyPr>
          <a:lstStyle/>
          <a:p>
            <a:pPr algn="ctr"/>
            <a:r>
              <a:rPr lang="en-US" altLang="zh-TW" sz="6000" b="1" dirty="0" smtClean="0">
                <a:solidFill>
                  <a:schemeClr val="accent2">
                    <a:lumMod val="50000"/>
                  </a:schemeClr>
                </a:solidFill>
                <a:latin typeface="+mj-ea"/>
                <a:ea typeface="+mj-ea"/>
              </a:rPr>
              <a:t>3D </a:t>
            </a:r>
            <a:r>
              <a:rPr lang="zh-TW" altLang="en-US" sz="6000" b="1" dirty="0" smtClean="0">
                <a:solidFill>
                  <a:schemeClr val="accent2">
                    <a:lumMod val="50000"/>
                  </a:schemeClr>
                </a:solidFill>
                <a:latin typeface="+mj-ea"/>
                <a:ea typeface="+mj-ea"/>
              </a:rPr>
              <a:t>模型設計</a:t>
            </a:r>
            <a:endParaRPr lang="zh-TW" altLang="en-US" sz="6000" b="1" dirty="0">
              <a:solidFill>
                <a:schemeClr val="accent2">
                  <a:lumMod val="50000"/>
                </a:schemeClr>
              </a:solidFill>
              <a:latin typeface="+mj-ea"/>
              <a:ea typeface="+mj-ea"/>
            </a:endParaRPr>
          </a:p>
        </p:txBody>
      </p:sp>
    </p:spTree>
    <p:extLst>
      <p:ext uri="{BB962C8B-B14F-4D97-AF65-F5344CB8AC3E}">
        <p14:creationId xmlns:p14="http://schemas.microsoft.com/office/powerpoint/2010/main" val="21443249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戶外體育組</a:t>
            </a:r>
            <a:endParaRPr lang="zh-TW" altLang="en-US" dirty="0"/>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17519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生存遊戲</a:t>
            </a:r>
            <a:endParaRPr lang="zh-TW" altLang="en-US" b="1" dirty="0"/>
          </a:p>
        </p:txBody>
      </p:sp>
      <p:sp>
        <p:nvSpPr>
          <p:cNvPr id="4" name="副標題 3"/>
          <p:cNvSpPr>
            <a:spLocks noGrp="1"/>
          </p:cNvSpPr>
          <p:nvPr>
            <p:ph type="subTitle" idx="1"/>
          </p:nvPr>
        </p:nvSpPr>
        <p:spPr/>
        <p:txBody>
          <a:bodyPr/>
          <a:lstStyle/>
          <a:p>
            <a:r>
              <a:rPr lang="zh-TW" altLang="en-US" dirty="0" smtClean="0"/>
              <a:t>主講者：劉國安</a:t>
            </a:r>
          </a:p>
        </p:txBody>
      </p:sp>
    </p:spTree>
    <p:extLst>
      <p:ext uri="{BB962C8B-B14F-4D97-AF65-F5344CB8AC3E}">
        <p14:creationId xmlns:p14="http://schemas.microsoft.com/office/powerpoint/2010/main" val="3110813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a:xfrm>
            <a:off x="872067" y="2675467"/>
            <a:ext cx="7660373" cy="3450696"/>
          </a:xfrm>
        </p:spPr>
        <p:txBody>
          <a:bodyPr/>
          <a:lstStyle/>
          <a:p>
            <a:r>
              <a:rPr lang="zh-TW" altLang="en-US" dirty="0" smtClean="0"/>
              <a:t>第一週：槍械教學、戰術規劃、戰術步伐、戰術講解 </a:t>
            </a:r>
          </a:p>
          <a:p>
            <a:r>
              <a:rPr lang="zh-TW" altLang="en-US" dirty="0" smtClean="0"/>
              <a:t>第二週：專攻戰術與步伐 </a:t>
            </a:r>
          </a:p>
          <a:p>
            <a:r>
              <a:rPr lang="zh-TW" altLang="en-US" dirty="0" smtClean="0"/>
              <a:t>第三週：去生存遊戲 </a:t>
            </a:r>
          </a:p>
          <a:p>
            <a:r>
              <a:rPr lang="zh-TW" altLang="en-US" dirty="0" smtClean="0"/>
              <a:t>第四週：去生存遊戲 </a:t>
            </a:r>
          </a:p>
          <a:p>
            <a:r>
              <a:rPr lang="zh-TW" altLang="en-US" dirty="0" smtClean="0"/>
              <a:t>第五週：討論心得或出去 </a:t>
            </a:r>
          </a:p>
          <a:p>
            <a:endParaRPr lang="zh-TW" altLang="en-US" dirty="0"/>
          </a:p>
        </p:txBody>
      </p:sp>
      <p:sp>
        <p:nvSpPr>
          <p:cNvPr id="6" name="標題 5"/>
          <p:cNvSpPr>
            <a:spLocks noGrp="1"/>
          </p:cNvSpPr>
          <p:nvPr>
            <p:ph type="title"/>
          </p:nvPr>
        </p:nvSpPr>
        <p:spPr/>
        <p:txBody>
          <a:bodyPr/>
          <a:lstStyle/>
          <a:p>
            <a:r>
              <a:rPr lang="zh-TW" altLang="en-US" dirty="0" smtClean="0"/>
              <a:t>生存遊戲</a:t>
            </a:r>
            <a:r>
              <a:rPr lang="en-US" altLang="zh-TW" dirty="0" smtClean="0"/>
              <a:t>(1/4)</a:t>
            </a:r>
            <a:endParaRPr lang="zh-TW" altLang="en-US" dirty="0"/>
          </a:p>
        </p:txBody>
      </p:sp>
      <p:pic>
        <p:nvPicPr>
          <p:cNvPr id="8" name="圖片 7" descr="750px-漆彈1.jpeg"/>
          <p:cNvPicPr>
            <a:picLocks noChangeAspect="1"/>
          </p:cNvPicPr>
          <p:nvPr/>
        </p:nvPicPr>
        <p:blipFill>
          <a:blip r:embed="rId2" cstate="print"/>
          <a:stretch>
            <a:fillRect/>
          </a:stretch>
        </p:blipFill>
        <p:spPr>
          <a:xfrm>
            <a:off x="4860032" y="3212976"/>
            <a:ext cx="3960440" cy="2972971"/>
          </a:xfrm>
          <a:prstGeom prst="rect">
            <a:avLst/>
          </a:prstGeom>
        </p:spPr>
      </p:pic>
    </p:spTree>
    <p:extLst>
      <p:ext uri="{BB962C8B-B14F-4D97-AF65-F5344CB8AC3E}">
        <p14:creationId xmlns:p14="http://schemas.microsoft.com/office/powerpoint/2010/main" val="4105551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p:cNvSpPr>
            <a:spLocks noGrp="1"/>
          </p:cNvSpPr>
          <p:nvPr>
            <p:ph idx="1"/>
          </p:nvPr>
        </p:nvSpPr>
        <p:spPr/>
        <p:txBody>
          <a:bodyPr>
            <a:normAutofit fontScale="92500" lnSpcReduction="10000"/>
          </a:bodyPr>
          <a:lstStyle/>
          <a:p>
            <a:r>
              <a:rPr lang="en-US" altLang="zh-TW" dirty="0" smtClean="0"/>
              <a:t>ALPHA</a:t>
            </a:r>
            <a:r>
              <a:rPr lang="zh-TW" altLang="en-US" dirty="0" smtClean="0"/>
              <a:t>隊 </a:t>
            </a:r>
          </a:p>
          <a:p>
            <a:pPr lvl="1"/>
            <a:r>
              <a:rPr lang="zh-TW" altLang="en-US" dirty="0" smtClean="0"/>
              <a:t>溫書桓 </a:t>
            </a:r>
            <a:r>
              <a:rPr lang="en-US" altLang="zh-TW" dirty="0" smtClean="0"/>
              <a:t>(</a:t>
            </a:r>
            <a:r>
              <a:rPr lang="zh-TW" altLang="en-US" dirty="0" smtClean="0"/>
              <a:t>職位：盾牌</a:t>
            </a:r>
            <a:r>
              <a:rPr lang="en-US" altLang="zh-TW" dirty="0" smtClean="0"/>
              <a:t>) </a:t>
            </a:r>
          </a:p>
          <a:p>
            <a:pPr lvl="1"/>
            <a:r>
              <a:rPr lang="zh-TW" altLang="en-US" dirty="0" smtClean="0"/>
              <a:t>張胤閎 </a:t>
            </a:r>
            <a:r>
              <a:rPr lang="en-US" altLang="zh-TW" dirty="0" smtClean="0"/>
              <a:t>(</a:t>
            </a:r>
            <a:r>
              <a:rPr lang="zh-TW" altLang="en-US" dirty="0" smtClean="0"/>
              <a:t>職位：火力壓制</a:t>
            </a:r>
            <a:r>
              <a:rPr lang="en-US" altLang="zh-TW" dirty="0" smtClean="0"/>
              <a:t>) </a:t>
            </a:r>
          </a:p>
          <a:p>
            <a:pPr lvl="1"/>
            <a:r>
              <a:rPr lang="zh-TW" altLang="en-US" dirty="0" smtClean="0"/>
              <a:t>謝酲洊 </a:t>
            </a:r>
            <a:r>
              <a:rPr lang="en-US" altLang="zh-TW" dirty="0" smtClean="0"/>
              <a:t>(</a:t>
            </a:r>
            <a:r>
              <a:rPr lang="zh-TW" altLang="en-US" dirty="0" smtClean="0"/>
              <a:t>職位：左右掩護</a:t>
            </a:r>
            <a:r>
              <a:rPr lang="en-US" altLang="zh-TW" dirty="0" smtClean="0"/>
              <a:t>) </a:t>
            </a:r>
          </a:p>
          <a:p>
            <a:pPr lvl="1"/>
            <a:r>
              <a:rPr lang="zh-TW" altLang="en-US" dirty="0" smtClean="0"/>
              <a:t>莊惟智 </a:t>
            </a:r>
            <a:r>
              <a:rPr lang="en-US" altLang="zh-TW" dirty="0" smtClean="0"/>
              <a:t>(</a:t>
            </a:r>
            <a:r>
              <a:rPr lang="zh-TW" altLang="en-US" dirty="0" smtClean="0"/>
              <a:t>職位：墊底支援</a:t>
            </a:r>
            <a:r>
              <a:rPr lang="en-US" altLang="zh-TW" dirty="0" smtClean="0"/>
              <a:t>) </a:t>
            </a:r>
          </a:p>
          <a:p>
            <a:r>
              <a:rPr lang="en-US" altLang="zh-TW" dirty="0" smtClean="0"/>
              <a:t>BRAVO</a:t>
            </a:r>
            <a:r>
              <a:rPr lang="zh-TW" altLang="en-US" dirty="0" smtClean="0"/>
              <a:t>隊 </a:t>
            </a:r>
          </a:p>
          <a:p>
            <a:pPr lvl="1"/>
            <a:r>
              <a:rPr lang="zh-TW" altLang="en-US" dirty="0" smtClean="0"/>
              <a:t>胡英文 </a:t>
            </a:r>
            <a:r>
              <a:rPr lang="en-US" altLang="zh-TW" dirty="0" smtClean="0"/>
              <a:t>(</a:t>
            </a:r>
            <a:r>
              <a:rPr lang="zh-TW" altLang="en-US" dirty="0" smtClean="0"/>
              <a:t>職位：盾牌</a:t>
            </a:r>
            <a:r>
              <a:rPr lang="en-US" altLang="zh-TW" dirty="0" smtClean="0"/>
              <a:t>) </a:t>
            </a:r>
          </a:p>
          <a:p>
            <a:pPr lvl="1"/>
            <a:r>
              <a:rPr lang="zh-TW" altLang="en-US" dirty="0" smtClean="0"/>
              <a:t>洪仁益 </a:t>
            </a:r>
            <a:r>
              <a:rPr lang="en-US" altLang="zh-TW" dirty="0" smtClean="0"/>
              <a:t>(</a:t>
            </a:r>
            <a:r>
              <a:rPr lang="zh-TW" altLang="en-US" dirty="0" smtClean="0"/>
              <a:t>職位：火力壓制</a:t>
            </a:r>
            <a:r>
              <a:rPr lang="en-US" altLang="zh-TW" dirty="0" smtClean="0"/>
              <a:t>) </a:t>
            </a:r>
          </a:p>
          <a:p>
            <a:pPr lvl="1"/>
            <a:r>
              <a:rPr lang="zh-TW" altLang="en-US" dirty="0" smtClean="0"/>
              <a:t>劉國安 </a:t>
            </a:r>
            <a:r>
              <a:rPr lang="en-US" altLang="zh-TW" dirty="0" smtClean="0"/>
              <a:t>(</a:t>
            </a:r>
            <a:r>
              <a:rPr lang="zh-TW" altLang="en-US" dirty="0" smtClean="0"/>
              <a:t>職位：左右掩護</a:t>
            </a:r>
            <a:r>
              <a:rPr lang="en-US" altLang="zh-TW" dirty="0" smtClean="0"/>
              <a:t>) </a:t>
            </a:r>
          </a:p>
          <a:p>
            <a:pPr lvl="1"/>
            <a:r>
              <a:rPr lang="zh-TW" altLang="en-US" dirty="0" smtClean="0"/>
              <a:t>蔡依緁 </a:t>
            </a:r>
            <a:r>
              <a:rPr lang="en-US" altLang="zh-TW" dirty="0" smtClean="0"/>
              <a:t>(</a:t>
            </a:r>
            <a:r>
              <a:rPr lang="zh-TW" altLang="en-US" dirty="0" smtClean="0"/>
              <a:t>職位：墊底支援</a:t>
            </a:r>
            <a:r>
              <a:rPr lang="en-US" altLang="zh-TW" dirty="0" smtClean="0"/>
              <a:t>) </a:t>
            </a:r>
          </a:p>
          <a:p>
            <a:endParaRPr lang="zh-TW" altLang="en-US" dirty="0"/>
          </a:p>
        </p:txBody>
      </p:sp>
      <p:sp>
        <p:nvSpPr>
          <p:cNvPr id="9" name="標題 8"/>
          <p:cNvSpPr>
            <a:spLocks noGrp="1"/>
          </p:cNvSpPr>
          <p:nvPr>
            <p:ph type="title"/>
          </p:nvPr>
        </p:nvSpPr>
        <p:spPr/>
        <p:txBody>
          <a:bodyPr/>
          <a:lstStyle/>
          <a:p>
            <a:r>
              <a:rPr lang="zh-TW" altLang="en-US" dirty="0" smtClean="0"/>
              <a:t>生存遊戲</a:t>
            </a:r>
            <a:r>
              <a:rPr lang="en-US" altLang="zh-TW" dirty="0" smtClean="0"/>
              <a:t>(2/4)</a:t>
            </a:r>
            <a:endParaRPr lang="zh-TW" altLang="en-US" dirty="0"/>
          </a:p>
        </p:txBody>
      </p:sp>
      <p:pic>
        <p:nvPicPr>
          <p:cNvPr id="11" name="圖片 10" descr="750px-漆彈3.jpeg"/>
          <p:cNvPicPr>
            <a:picLocks noChangeAspect="1"/>
          </p:cNvPicPr>
          <p:nvPr/>
        </p:nvPicPr>
        <p:blipFill>
          <a:blip r:embed="rId2" cstate="print"/>
          <a:stretch>
            <a:fillRect/>
          </a:stretch>
        </p:blipFill>
        <p:spPr>
          <a:xfrm>
            <a:off x="4427984" y="2852936"/>
            <a:ext cx="4484320" cy="3528392"/>
          </a:xfrm>
          <a:prstGeom prst="rect">
            <a:avLst/>
          </a:prstGeom>
        </p:spPr>
      </p:pic>
    </p:spTree>
    <p:extLst>
      <p:ext uri="{BB962C8B-B14F-4D97-AF65-F5344CB8AC3E}">
        <p14:creationId xmlns:p14="http://schemas.microsoft.com/office/powerpoint/2010/main" val="1880648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生存遊戲</a:t>
            </a:r>
            <a:r>
              <a:rPr lang="en-US" altLang="zh-TW" dirty="0" smtClean="0"/>
              <a:t>(3/4)</a:t>
            </a:r>
            <a:endParaRPr lang="zh-TW" altLang="en-US" dirty="0"/>
          </a:p>
        </p:txBody>
      </p:sp>
      <p:pic>
        <p:nvPicPr>
          <p:cNvPr id="5" name="圖片 4" descr="12498912_1162546983755978_1023874956_n.jpg"/>
          <p:cNvPicPr>
            <a:picLocks noChangeAspect="1"/>
          </p:cNvPicPr>
          <p:nvPr/>
        </p:nvPicPr>
        <p:blipFill>
          <a:blip r:embed="rId2" cstate="print"/>
          <a:stretch>
            <a:fillRect/>
          </a:stretch>
        </p:blipFill>
        <p:spPr>
          <a:xfrm>
            <a:off x="4405512" y="3165452"/>
            <a:ext cx="4414960" cy="3359892"/>
          </a:xfrm>
          <a:prstGeom prst="rect">
            <a:avLst/>
          </a:prstGeom>
        </p:spPr>
      </p:pic>
      <p:sp>
        <p:nvSpPr>
          <p:cNvPr id="6" name="內容版面配置區 5"/>
          <p:cNvSpPr>
            <a:spLocks noGrp="1"/>
          </p:cNvSpPr>
          <p:nvPr>
            <p:ph idx="1"/>
          </p:nvPr>
        </p:nvSpPr>
        <p:spPr/>
        <p:txBody>
          <a:bodyPr/>
          <a:lstStyle/>
          <a:p>
            <a:endParaRPr lang="zh-TW" altLang="en-US" dirty="0"/>
          </a:p>
        </p:txBody>
      </p:sp>
      <p:pic>
        <p:nvPicPr>
          <p:cNvPr id="7" name="內容版面配置區 4" descr="12900257_1162546977089312_884269155_n.jpg"/>
          <p:cNvPicPr>
            <a:picLocks noChangeAspect="1"/>
          </p:cNvPicPr>
          <p:nvPr/>
        </p:nvPicPr>
        <p:blipFill>
          <a:blip r:embed="rId3" cstate="print"/>
          <a:stretch>
            <a:fillRect/>
          </a:stretch>
        </p:blipFill>
        <p:spPr>
          <a:xfrm>
            <a:off x="402414" y="2132856"/>
            <a:ext cx="4025570" cy="3019178"/>
          </a:xfrm>
          <a:prstGeom prst="rect">
            <a:avLst/>
          </a:prstGeom>
        </p:spPr>
      </p:pic>
    </p:spTree>
    <p:extLst>
      <p:ext uri="{BB962C8B-B14F-4D97-AF65-F5344CB8AC3E}">
        <p14:creationId xmlns:p14="http://schemas.microsoft.com/office/powerpoint/2010/main" val="1432761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lstStyle/>
          <a:p>
            <a:pPr>
              <a:buNone/>
            </a:pPr>
            <a:endParaRPr lang="en-US" altLang="zh-TW" dirty="0" smtClean="0"/>
          </a:p>
          <a:p>
            <a:pPr>
              <a:buNone/>
            </a:pPr>
            <a:endParaRPr lang="zh-TW" altLang="en-US" dirty="0"/>
          </a:p>
        </p:txBody>
      </p:sp>
      <p:sp>
        <p:nvSpPr>
          <p:cNvPr id="4" name="標題 3"/>
          <p:cNvSpPr>
            <a:spLocks noGrp="1"/>
          </p:cNvSpPr>
          <p:nvPr>
            <p:ph type="title"/>
          </p:nvPr>
        </p:nvSpPr>
        <p:spPr/>
        <p:txBody>
          <a:bodyPr/>
          <a:lstStyle/>
          <a:p>
            <a:r>
              <a:rPr lang="zh-TW" altLang="en-US" dirty="0" smtClean="0"/>
              <a:t>生存遊戲</a:t>
            </a:r>
            <a:r>
              <a:rPr lang="en-US" altLang="zh-TW" dirty="0" smtClean="0"/>
              <a:t>(4/4)</a:t>
            </a:r>
            <a:endParaRPr lang="zh-TW" altLang="en-US" dirty="0"/>
          </a:p>
        </p:txBody>
      </p:sp>
      <p:pic>
        <p:nvPicPr>
          <p:cNvPr id="7" name="Picture 2" descr="https://scontent-sjc2-1.xx.fbcdn.net/hphotos-xfp1/v/t34.0-12/12527834_1162547020422641_1531551352_n.jpg?oh=cf48b5b951d3b295f431eb03e461ed4c&amp;oe=56FBC3E8"/>
          <p:cNvPicPr>
            <a:picLocks noChangeAspect="1" noChangeArrowheads="1"/>
          </p:cNvPicPr>
          <p:nvPr/>
        </p:nvPicPr>
        <p:blipFill>
          <a:blip r:embed="rId2" cstate="print"/>
          <a:srcRect/>
          <a:stretch>
            <a:fillRect/>
          </a:stretch>
        </p:blipFill>
        <p:spPr bwMode="auto">
          <a:xfrm rot="10800000" flipV="1">
            <a:off x="4139953" y="3068960"/>
            <a:ext cx="4572000" cy="3429003"/>
          </a:xfrm>
          <a:prstGeom prst="rect">
            <a:avLst/>
          </a:prstGeom>
          <a:noFill/>
        </p:spPr>
      </p:pic>
      <p:pic>
        <p:nvPicPr>
          <p:cNvPr id="8" name="內容版面配置區 3" descr="12899786_1162546957089314_21128397_n.jpg"/>
          <p:cNvPicPr>
            <a:picLocks noChangeAspect="1"/>
          </p:cNvPicPr>
          <p:nvPr/>
        </p:nvPicPr>
        <p:blipFill>
          <a:blip r:embed="rId3" cstate="print"/>
          <a:stretch>
            <a:fillRect/>
          </a:stretch>
        </p:blipFill>
        <p:spPr>
          <a:xfrm>
            <a:off x="566342" y="2167626"/>
            <a:ext cx="3357586" cy="4357718"/>
          </a:xfrm>
          <a:prstGeom prst="rect">
            <a:avLst/>
          </a:prstGeom>
        </p:spPr>
      </p:pic>
    </p:spTree>
    <p:extLst>
      <p:ext uri="{BB962C8B-B14F-4D97-AF65-F5344CB8AC3E}">
        <p14:creationId xmlns:p14="http://schemas.microsoft.com/office/powerpoint/2010/main" val="2425705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單車</a:t>
            </a:r>
            <a:r>
              <a:rPr lang="en-US" altLang="zh-TW" dirty="0" smtClean="0"/>
              <a:t>600KM+</a:t>
            </a:r>
            <a:endParaRPr lang="zh-TW" altLang="en-US" dirty="0"/>
          </a:p>
        </p:txBody>
      </p:sp>
      <p:sp>
        <p:nvSpPr>
          <p:cNvPr id="4" name="副標題 3"/>
          <p:cNvSpPr>
            <a:spLocks noGrp="1"/>
          </p:cNvSpPr>
          <p:nvPr>
            <p:ph type="subTitle" idx="1"/>
          </p:nvPr>
        </p:nvSpPr>
        <p:spPr/>
        <p:txBody>
          <a:bodyPr/>
          <a:lstStyle/>
          <a:p>
            <a:r>
              <a:rPr lang="zh-TW" altLang="en-US" dirty="0" smtClean="0"/>
              <a:t>主講者：許皓程</a:t>
            </a:r>
            <a:endParaRPr lang="zh-TW" altLang="en-US" dirty="0"/>
          </a:p>
        </p:txBody>
      </p:sp>
    </p:spTree>
    <p:extLst>
      <p:ext uri="{BB962C8B-B14F-4D97-AF65-F5344CB8AC3E}">
        <p14:creationId xmlns:p14="http://schemas.microsoft.com/office/powerpoint/2010/main" val="2078599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132856"/>
            <a:ext cx="4095180" cy="3057386"/>
          </a:xfrm>
        </p:spPr>
      </p:pic>
      <p:sp>
        <p:nvSpPr>
          <p:cNvPr id="3" name="標題 2"/>
          <p:cNvSpPr>
            <a:spLocks noGrp="1"/>
          </p:cNvSpPr>
          <p:nvPr>
            <p:ph type="title"/>
          </p:nvPr>
        </p:nvSpPr>
        <p:spPr/>
        <p:txBody>
          <a:bodyPr/>
          <a:lstStyle/>
          <a:p>
            <a:r>
              <a:rPr lang="zh-TW" altLang="en-US" dirty="0" smtClean="0"/>
              <a:t>單車</a:t>
            </a:r>
            <a:r>
              <a:rPr lang="en-US" altLang="zh-TW" dirty="0" smtClean="0"/>
              <a:t>600KM(1/3)</a:t>
            </a:r>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068960"/>
            <a:ext cx="3952480" cy="2950848"/>
          </a:xfrm>
          <a:prstGeom prst="rect">
            <a:avLst/>
          </a:prstGeom>
        </p:spPr>
      </p:pic>
    </p:spTree>
    <p:extLst>
      <p:ext uri="{BB962C8B-B14F-4D97-AF65-F5344CB8AC3E}">
        <p14:creationId xmlns:p14="http://schemas.microsoft.com/office/powerpoint/2010/main" val="351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1988765"/>
            <a:ext cx="4392488" cy="4248547"/>
          </a:xfrm>
        </p:spPr>
        <p:txBody>
          <a:bodyPr>
            <a:normAutofit/>
          </a:bodyPr>
          <a:lstStyle/>
          <a:p>
            <a:r>
              <a:rPr lang="zh-TW" altLang="en-US" sz="2800" dirty="0" smtClean="0"/>
              <a:t>第</a:t>
            </a:r>
            <a:r>
              <a:rPr lang="en-US" altLang="zh-TW" sz="2800" dirty="0"/>
              <a:t>1</a:t>
            </a:r>
            <a:r>
              <a:rPr lang="zh-TW" altLang="en-US" sz="2800" dirty="0" smtClean="0"/>
              <a:t>天</a:t>
            </a:r>
            <a:r>
              <a:rPr lang="en-US" altLang="zh-TW" sz="2800" dirty="0" smtClean="0"/>
              <a:t>:</a:t>
            </a:r>
            <a:r>
              <a:rPr lang="zh-TW" altLang="en-US" sz="2800" dirty="0" smtClean="0"/>
              <a:t>   八里          基隆市</a:t>
            </a:r>
            <a:endParaRPr lang="en-US" altLang="zh-TW" sz="2800" dirty="0" smtClean="0"/>
          </a:p>
          <a:p>
            <a:r>
              <a:rPr lang="zh-TW" altLang="en-US" sz="2800" dirty="0" smtClean="0"/>
              <a:t>第</a:t>
            </a:r>
            <a:r>
              <a:rPr lang="en-US" altLang="zh-TW" sz="2800" dirty="0"/>
              <a:t>2</a:t>
            </a:r>
            <a:r>
              <a:rPr lang="zh-TW" altLang="en-US" sz="2800" dirty="0" smtClean="0"/>
              <a:t>天</a:t>
            </a:r>
            <a:r>
              <a:rPr lang="en-US" altLang="zh-TW" sz="2800" dirty="0" smtClean="0"/>
              <a:t>:</a:t>
            </a:r>
            <a:r>
              <a:rPr lang="zh-TW" altLang="en-US" sz="2800" dirty="0" smtClean="0"/>
              <a:t>基隆市        宜蘭市</a:t>
            </a:r>
            <a:endParaRPr lang="en-US" altLang="zh-TW" sz="2800" dirty="0" smtClean="0"/>
          </a:p>
          <a:p>
            <a:r>
              <a:rPr lang="zh-TW" altLang="en-US" sz="2800" dirty="0"/>
              <a:t>第</a:t>
            </a:r>
            <a:r>
              <a:rPr lang="en-US" altLang="zh-TW" sz="2800" dirty="0"/>
              <a:t>3</a:t>
            </a:r>
            <a:r>
              <a:rPr lang="zh-TW" altLang="en-US" sz="2800" dirty="0" smtClean="0"/>
              <a:t>天</a:t>
            </a:r>
            <a:r>
              <a:rPr lang="en-US" altLang="zh-TW" sz="2800" dirty="0" smtClean="0"/>
              <a:t>:</a:t>
            </a:r>
            <a:r>
              <a:rPr lang="zh-TW" altLang="en-US" sz="2800" dirty="0" smtClean="0"/>
              <a:t>宜蘭市        南澳</a:t>
            </a:r>
            <a:endParaRPr lang="en-US" altLang="zh-TW" sz="2800" dirty="0" smtClean="0"/>
          </a:p>
          <a:p>
            <a:r>
              <a:rPr lang="zh-TW" altLang="en-US" sz="2800" dirty="0" smtClean="0"/>
              <a:t>第</a:t>
            </a:r>
            <a:r>
              <a:rPr lang="en-US" altLang="zh-TW" sz="2800" dirty="0" smtClean="0"/>
              <a:t>4</a:t>
            </a:r>
            <a:r>
              <a:rPr lang="zh-TW" altLang="en-US" sz="2800" dirty="0" smtClean="0"/>
              <a:t>天</a:t>
            </a:r>
            <a:r>
              <a:rPr lang="en-US" altLang="zh-TW" sz="2800" dirty="0" smtClean="0"/>
              <a:t>:</a:t>
            </a:r>
            <a:r>
              <a:rPr lang="zh-TW" altLang="en-US" sz="2800" dirty="0" smtClean="0"/>
              <a:t>  南澳          壽豐</a:t>
            </a:r>
            <a:endParaRPr lang="en-US" altLang="zh-TW" sz="2800" dirty="0" smtClean="0"/>
          </a:p>
          <a:p>
            <a:r>
              <a:rPr lang="zh-TW" altLang="en-US" sz="2800" dirty="0"/>
              <a:t>第</a:t>
            </a:r>
            <a:r>
              <a:rPr lang="en-US" altLang="zh-TW" sz="2800" dirty="0"/>
              <a:t>5</a:t>
            </a:r>
            <a:r>
              <a:rPr lang="zh-TW" altLang="en-US" sz="2800" dirty="0" smtClean="0"/>
              <a:t>天</a:t>
            </a:r>
            <a:r>
              <a:rPr lang="en-US" altLang="zh-TW" sz="2800" dirty="0" smtClean="0"/>
              <a:t>:</a:t>
            </a:r>
            <a:r>
              <a:rPr lang="zh-TW" altLang="en-US" sz="2800" dirty="0" smtClean="0"/>
              <a:t>  壽豐          池上</a:t>
            </a:r>
            <a:endParaRPr lang="en-US" altLang="zh-TW" sz="2800" dirty="0" smtClean="0"/>
          </a:p>
          <a:p>
            <a:r>
              <a:rPr lang="zh-TW" altLang="en-US" sz="2800" dirty="0"/>
              <a:t>第</a:t>
            </a:r>
            <a:r>
              <a:rPr lang="en-US" altLang="zh-TW" sz="2800" dirty="0"/>
              <a:t>6</a:t>
            </a:r>
            <a:r>
              <a:rPr lang="zh-TW" altLang="en-US" sz="2800" dirty="0" smtClean="0"/>
              <a:t>天</a:t>
            </a:r>
            <a:r>
              <a:rPr lang="en-US" altLang="zh-TW" sz="2800" dirty="0" smtClean="0"/>
              <a:t>:</a:t>
            </a:r>
            <a:r>
              <a:rPr lang="zh-TW" altLang="en-US" sz="2800" dirty="0" smtClean="0"/>
              <a:t>  池上         太麻里</a:t>
            </a:r>
            <a:endParaRPr lang="en-US" altLang="zh-TW" sz="2800" dirty="0" smtClean="0"/>
          </a:p>
          <a:p>
            <a:r>
              <a:rPr lang="zh-TW" altLang="en-US" sz="2800" dirty="0"/>
              <a:t>第</a:t>
            </a:r>
            <a:r>
              <a:rPr lang="en-US" altLang="zh-TW" sz="2800" dirty="0"/>
              <a:t>7</a:t>
            </a:r>
            <a:r>
              <a:rPr lang="zh-TW" altLang="en-US" sz="2800" dirty="0" smtClean="0"/>
              <a:t>天</a:t>
            </a:r>
            <a:r>
              <a:rPr lang="en-US" altLang="zh-TW" sz="2800" dirty="0" smtClean="0"/>
              <a:t>:</a:t>
            </a:r>
            <a:r>
              <a:rPr lang="zh-TW" altLang="en-US" sz="2800" dirty="0" smtClean="0"/>
              <a:t>太麻里        楓港</a:t>
            </a:r>
            <a:endParaRPr lang="en-US" altLang="zh-TW" sz="2800" dirty="0" smtClean="0"/>
          </a:p>
          <a:p>
            <a:r>
              <a:rPr lang="zh-TW" altLang="en-US" sz="2800" dirty="0"/>
              <a:t>第</a:t>
            </a:r>
            <a:r>
              <a:rPr lang="en-US" altLang="zh-TW" sz="2800" dirty="0"/>
              <a:t>8</a:t>
            </a:r>
            <a:r>
              <a:rPr lang="zh-TW" altLang="en-US" sz="2800" dirty="0" smtClean="0"/>
              <a:t>天</a:t>
            </a:r>
            <a:r>
              <a:rPr lang="en-US" altLang="zh-TW" sz="2800" dirty="0" smtClean="0"/>
              <a:t>:</a:t>
            </a:r>
            <a:r>
              <a:rPr lang="zh-TW" altLang="en-US" sz="2800" dirty="0" smtClean="0"/>
              <a:t>  楓港          枋寮</a:t>
            </a:r>
            <a:endParaRPr lang="en-US" altLang="zh-TW" sz="2800" dirty="0" smtClean="0"/>
          </a:p>
          <a:p>
            <a:endParaRPr lang="en-US" altLang="zh-TW" sz="2800" dirty="0" smtClean="0"/>
          </a:p>
        </p:txBody>
      </p:sp>
      <p:sp>
        <p:nvSpPr>
          <p:cNvPr id="3" name="標題 2"/>
          <p:cNvSpPr>
            <a:spLocks noGrp="1"/>
          </p:cNvSpPr>
          <p:nvPr>
            <p:ph type="title"/>
          </p:nvPr>
        </p:nvSpPr>
        <p:spPr/>
        <p:txBody>
          <a:bodyPr>
            <a:normAutofit/>
          </a:bodyPr>
          <a:lstStyle/>
          <a:p>
            <a:pPr algn="l"/>
            <a:r>
              <a:rPr lang="zh-TW" altLang="en-US" dirty="0" smtClean="0"/>
              <a:t>單車</a:t>
            </a:r>
            <a:r>
              <a:rPr lang="en-US" altLang="zh-TW" dirty="0" smtClean="0"/>
              <a:t>600KM(2/3)</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746" y="314617"/>
            <a:ext cx="3798718" cy="6299312"/>
          </a:xfrm>
          <a:prstGeom prst="rect">
            <a:avLst/>
          </a:prstGeom>
        </p:spPr>
      </p:pic>
      <p:sp>
        <p:nvSpPr>
          <p:cNvPr id="5" name="向右箭號 4"/>
          <p:cNvSpPr/>
          <p:nvPr/>
        </p:nvSpPr>
        <p:spPr>
          <a:xfrm>
            <a:off x="2932541" y="2104678"/>
            <a:ext cx="432048" cy="316210"/>
          </a:xfrm>
          <a:prstGeom prst="rightArrow">
            <a:avLst/>
          </a:prstGeom>
          <a:solidFill>
            <a:srgbClr val="FF0000"/>
          </a:solidFill>
          <a:ln>
            <a:solidFill>
              <a:srgbClr val="DD59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2932541" y="2608734"/>
            <a:ext cx="432048" cy="31621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右箭號 6"/>
          <p:cNvSpPr/>
          <p:nvPr/>
        </p:nvSpPr>
        <p:spPr>
          <a:xfrm>
            <a:off x="2932541" y="3149600"/>
            <a:ext cx="432048" cy="316210"/>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2932541" y="3645024"/>
            <a:ext cx="432048" cy="31621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2932541" y="4149080"/>
            <a:ext cx="432048" cy="31621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2932541" y="4696966"/>
            <a:ext cx="432048" cy="316210"/>
          </a:xfrm>
          <a:prstGeom prst="rightArrow">
            <a:avLst/>
          </a:prstGeom>
          <a:solidFill>
            <a:srgbClr val="DD59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右箭號 10"/>
          <p:cNvSpPr/>
          <p:nvPr/>
        </p:nvSpPr>
        <p:spPr>
          <a:xfrm>
            <a:off x="2932541" y="5201022"/>
            <a:ext cx="432048" cy="316210"/>
          </a:xfrm>
          <a:prstGeom prst="rightArrow">
            <a:avLst/>
          </a:prstGeom>
          <a:solidFill>
            <a:srgbClr val="AF57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向右箭號 11"/>
          <p:cNvSpPr/>
          <p:nvPr/>
        </p:nvSpPr>
        <p:spPr>
          <a:xfrm>
            <a:off x="2932541" y="5705078"/>
            <a:ext cx="432048" cy="316210"/>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221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20000"/>
          </a:bodyPr>
          <a:lstStyle/>
          <a:p>
            <a:r>
              <a:rPr lang="zh-TW" altLang="en-US" dirty="0" smtClean="0"/>
              <a:t>百品報告</a:t>
            </a:r>
            <a:endParaRPr lang="en-US" altLang="zh-TW" dirty="0" smtClean="0"/>
          </a:p>
          <a:p>
            <a:r>
              <a:rPr lang="zh-TW" altLang="en-US" dirty="0"/>
              <a:t>書籍</a:t>
            </a:r>
            <a:r>
              <a:rPr lang="zh-TW" altLang="en-US" dirty="0" smtClean="0"/>
              <a:t>出版</a:t>
            </a:r>
            <a:endParaRPr lang="en-US" altLang="zh-TW" dirty="0" smtClean="0"/>
          </a:p>
          <a:p>
            <a:r>
              <a:rPr lang="zh-TW" altLang="en-US" dirty="0" smtClean="0"/>
              <a:t>參與</a:t>
            </a:r>
            <a:r>
              <a:rPr lang="zh-TW" altLang="en-US" dirty="0"/>
              <a:t>新埔</a:t>
            </a:r>
            <a:r>
              <a:rPr lang="zh-TW" altLang="en-US" dirty="0" smtClean="0"/>
              <a:t>校慶</a:t>
            </a:r>
            <a:endParaRPr lang="en-US" altLang="zh-TW" dirty="0" smtClean="0"/>
          </a:p>
          <a:p>
            <a:r>
              <a:rPr lang="zh-TW" altLang="en-US" dirty="0"/>
              <a:t>均優學習埨</a:t>
            </a:r>
            <a:r>
              <a:rPr lang="zh-TW" altLang="en-US" dirty="0" smtClean="0"/>
              <a:t>談行政服務</a:t>
            </a:r>
            <a:endParaRPr lang="en-US" altLang="zh-TW" dirty="0" smtClean="0"/>
          </a:p>
          <a:p>
            <a:r>
              <a:rPr lang="zh-TW" altLang="en-US" dirty="0" smtClean="0"/>
              <a:t>真心好話大冒險</a:t>
            </a:r>
            <a:endParaRPr lang="en-US" altLang="zh-TW" dirty="0" smtClean="0"/>
          </a:p>
          <a:p>
            <a:r>
              <a:rPr lang="zh-TW" altLang="en-US" dirty="0"/>
              <a:t>協力造</a:t>
            </a:r>
            <a:r>
              <a:rPr lang="zh-TW" altLang="en-US" dirty="0" smtClean="0"/>
              <a:t>屋</a:t>
            </a:r>
            <a:endParaRPr lang="en-US" altLang="zh-TW" dirty="0" smtClean="0"/>
          </a:p>
          <a:p>
            <a:r>
              <a:rPr lang="zh-TW" altLang="en-US" dirty="0" smtClean="0"/>
              <a:t>性教育</a:t>
            </a:r>
            <a:endParaRPr lang="en-US" altLang="zh-TW" dirty="0" smtClean="0"/>
          </a:p>
          <a:p>
            <a:r>
              <a:rPr lang="zh-TW" altLang="en-US" dirty="0" smtClean="0"/>
              <a:t>腳踏車</a:t>
            </a:r>
            <a:r>
              <a:rPr lang="zh-TW" altLang="en-US" dirty="0"/>
              <a:t>六百</a:t>
            </a:r>
            <a:r>
              <a:rPr lang="zh-TW" altLang="en-US" dirty="0" smtClean="0"/>
              <a:t>公里</a:t>
            </a:r>
            <a:endParaRPr lang="en-US" altLang="zh-TW" dirty="0" smtClean="0"/>
          </a:p>
          <a:p>
            <a:r>
              <a:rPr lang="zh-TW" altLang="en-US" dirty="0" smtClean="0"/>
              <a:t>世界和平游戲</a:t>
            </a:r>
            <a:endParaRPr lang="en-US" altLang="zh-TW" dirty="0" smtClean="0"/>
          </a:p>
          <a:p>
            <a:r>
              <a:rPr lang="en-US" altLang="zh-TW" smtClean="0"/>
              <a:t>OST</a:t>
            </a:r>
            <a:endParaRPr lang="en-US" altLang="zh-TW" dirty="0" smtClean="0"/>
          </a:p>
          <a:p>
            <a:endParaRPr lang="zh-TW" altLang="en-US" dirty="0"/>
          </a:p>
        </p:txBody>
      </p:sp>
      <p:sp>
        <p:nvSpPr>
          <p:cNvPr id="3" name="標題 2"/>
          <p:cNvSpPr>
            <a:spLocks noGrp="1"/>
          </p:cNvSpPr>
          <p:nvPr>
            <p:ph type="title"/>
          </p:nvPr>
        </p:nvSpPr>
        <p:spPr/>
        <p:txBody>
          <a:bodyPr>
            <a:normAutofit/>
          </a:bodyPr>
          <a:lstStyle/>
          <a:p>
            <a:r>
              <a:rPr lang="zh-TW" altLang="en-US" dirty="0" smtClean="0"/>
              <a:t>主題課程</a:t>
            </a:r>
            <a:endParaRPr lang="zh-TW" altLang="en-US" dirty="0"/>
          </a:p>
        </p:txBody>
      </p:sp>
    </p:spTree>
    <p:extLst>
      <p:ext uri="{BB962C8B-B14F-4D97-AF65-F5344CB8AC3E}">
        <p14:creationId xmlns:p14="http://schemas.microsoft.com/office/powerpoint/2010/main" val="1525917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2142204"/>
            <a:ext cx="6776690" cy="4516694"/>
          </a:xfrm>
        </p:spPr>
      </p:pic>
      <p:sp>
        <p:nvSpPr>
          <p:cNvPr id="4" name="標題 3"/>
          <p:cNvSpPr>
            <a:spLocks noGrp="1"/>
          </p:cNvSpPr>
          <p:nvPr>
            <p:ph type="title"/>
          </p:nvPr>
        </p:nvSpPr>
        <p:spPr/>
        <p:txBody>
          <a:bodyPr/>
          <a:lstStyle/>
          <a:p>
            <a:r>
              <a:rPr lang="zh-TW" altLang="en-US" dirty="0" smtClean="0"/>
              <a:t>單車</a:t>
            </a:r>
            <a:r>
              <a:rPr lang="en-US" altLang="zh-TW" dirty="0" smtClean="0"/>
              <a:t>600KM(3/3)</a:t>
            </a:r>
            <a:endParaRPr lang="zh-TW" altLang="en-US" dirty="0"/>
          </a:p>
        </p:txBody>
      </p:sp>
    </p:spTree>
    <p:extLst>
      <p:ext uri="{BB962C8B-B14F-4D97-AF65-F5344CB8AC3E}">
        <p14:creationId xmlns:p14="http://schemas.microsoft.com/office/powerpoint/2010/main" val="3881357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籃球社</a:t>
            </a:r>
            <a:endParaRPr lang="zh-TW" altLang="en-US" dirty="0"/>
          </a:p>
        </p:txBody>
      </p:sp>
      <p:sp>
        <p:nvSpPr>
          <p:cNvPr id="5" name="副標題 4"/>
          <p:cNvSpPr>
            <a:spLocks noGrp="1"/>
          </p:cNvSpPr>
          <p:nvPr>
            <p:ph type="subTitle" idx="1"/>
          </p:nvPr>
        </p:nvSpPr>
        <p:spPr/>
        <p:txBody>
          <a:bodyPr/>
          <a:lstStyle/>
          <a:p>
            <a:r>
              <a:rPr lang="zh-TW" altLang="en-US" dirty="0" smtClean="0"/>
              <a:t>主講者：施棋澧</a:t>
            </a:r>
            <a:endParaRPr lang="en-US" altLang="zh-TW" dirty="0" smtClean="0"/>
          </a:p>
          <a:p>
            <a:endParaRPr lang="zh-TW" altLang="en-US" dirty="0"/>
          </a:p>
        </p:txBody>
      </p:sp>
    </p:spTree>
    <p:extLst>
      <p:ext uri="{BB962C8B-B14F-4D97-AF65-F5344CB8AC3E}">
        <p14:creationId xmlns:p14="http://schemas.microsoft.com/office/powerpoint/2010/main" val="2020808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a:bodyPr>
          <a:lstStyle/>
          <a:p>
            <a:r>
              <a:rPr lang="zh-TW" altLang="en-US" sz="3600" dirty="0"/>
              <a:t>推</a:t>
            </a:r>
            <a:r>
              <a:rPr lang="zh-TW" altLang="en-US" sz="3600" dirty="0" smtClean="0"/>
              <a:t>傳</a:t>
            </a:r>
            <a:endParaRPr lang="en-US" altLang="zh-TW" sz="3600" dirty="0" smtClean="0"/>
          </a:p>
          <a:p>
            <a:r>
              <a:rPr lang="zh-TW" altLang="en-US" sz="3600" dirty="0" smtClean="0"/>
              <a:t>拖板</a:t>
            </a:r>
            <a:endParaRPr lang="en-US" altLang="zh-TW" sz="3600" dirty="0" smtClean="0"/>
          </a:p>
          <a:p>
            <a:r>
              <a:rPr lang="en-US" altLang="zh-TW" sz="3600" dirty="0" smtClean="0"/>
              <a:t>1</a:t>
            </a:r>
            <a:r>
              <a:rPr lang="zh-TW" altLang="en-US" sz="3600" dirty="0"/>
              <a:t>打</a:t>
            </a:r>
            <a:r>
              <a:rPr lang="en-US" altLang="zh-TW" sz="3600" dirty="0" smtClean="0"/>
              <a:t>1</a:t>
            </a:r>
          </a:p>
          <a:p>
            <a:r>
              <a:rPr lang="zh-TW" altLang="en-US" sz="3600" smtClean="0"/>
              <a:t>投籃</a:t>
            </a:r>
            <a:endParaRPr lang="en-US" altLang="zh-TW" sz="3600" dirty="0" smtClean="0"/>
          </a:p>
          <a:p>
            <a:r>
              <a:rPr lang="zh-TW" altLang="en-US" sz="3600" dirty="0"/>
              <a:t>上籃</a:t>
            </a:r>
            <a:endParaRPr lang="en-US" altLang="zh-TW" sz="3600" dirty="0" smtClean="0"/>
          </a:p>
          <a:p>
            <a:endParaRPr lang="zh-TW" altLang="en-US" sz="3600" dirty="0"/>
          </a:p>
        </p:txBody>
      </p:sp>
      <p:sp>
        <p:nvSpPr>
          <p:cNvPr id="4" name="標題 3"/>
          <p:cNvSpPr>
            <a:spLocks noGrp="1"/>
          </p:cNvSpPr>
          <p:nvPr>
            <p:ph type="title"/>
          </p:nvPr>
        </p:nvSpPr>
        <p:spPr/>
        <p:txBody>
          <a:bodyPr/>
          <a:lstStyle/>
          <a:p>
            <a:r>
              <a:rPr lang="zh-TW" altLang="en-US" dirty="0" smtClean="0"/>
              <a:t>籃球社</a:t>
            </a:r>
            <a:r>
              <a:rPr lang="en-US" altLang="zh-TW" dirty="0" smtClean="0"/>
              <a:t>(1/2)</a:t>
            </a:r>
            <a:endParaRPr lang="zh-TW" altLang="en-US" dirty="0"/>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2420888"/>
            <a:ext cx="4995252" cy="3746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9224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338328"/>
            <a:ext cx="8229600" cy="930432"/>
          </a:xfrm>
        </p:spPr>
        <p:txBody>
          <a:bodyPr/>
          <a:lstStyle/>
          <a:p>
            <a:r>
              <a:rPr lang="zh-TW" altLang="en-US" dirty="0" smtClean="0"/>
              <a:t>籃球社</a:t>
            </a:r>
            <a:r>
              <a:rPr lang="en-US" altLang="zh-TW" dirty="0" smtClean="0"/>
              <a:t>(2/2)</a:t>
            </a:r>
            <a:endParaRPr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049" y="1412776"/>
            <a:ext cx="4080454" cy="3060342"/>
          </a:xfrm>
          <a:prstGeom prst="rect">
            <a:avLst/>
          </a:prstGeom>
          <a:ln>
            <a:noFill/>
          </a:ln>
          <a:effectLst>
            <a:softEdge rad="112500"/>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74" y="1388439"/>
            <a:ext cx="3901475" cy="2926107"/>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74" y="3690836"/>
            <a:ext cx="3888432" cy="2916324"/>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5" y="3690836"/>
            <a:ext cx="3946487" cy="2959865"/>
          </a:xfrm>
          <a:prstGeom prst="rect">
            <a:avLst/>
          </a:prstGeom>
        </p:spPr>
      </p:pic>
    </p:spTree>
    <p:extLst>
      <p:ext uri="{BB962C8B-B14F-4D97-AF65-F5344CB8AC3E}">
        <p14:creationId xmlns:p14="http://schemas.microsoft.com/office/powerpoint/2010/main" val="23998303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空手道</a:t>
            </a:r>
            <a:endParaRPr lang="zh-TW" altLang="en-US" dirty="0"/>
          </a:p>
        </p:txBody>
      </p:sp>
      <p:sp>
        <p:nvSpPr>
          <p:cNvPr id="5" name="副標題 4"/>
          <p:cNvSpPr>
            <a:spLocks noGrp="1"/>
          </p:cNvSpPr>
          <p:nvPr>
            <p:ph type="subTitle" idx="1"/>
          </p:nvPr>
        </p:nvSpPr>
        <p:spPr/>
        <p:txBody>
          <a:bodyPr/>
          <a:lstStyle/>
          <a:p>
            <a:r>
              <a:rPr lang="zh-TW" altLang="en-US" dirty="0" smtClean="0"/>
              <a:t>主講者：曾明哲、楊京典</a:t>
            </a:r>
            <a:endParaRPr lang="zh-TW" altLang="en-US" dirty="0"/>
          </a:p>
        </p:txBody>
      </p:sp>
    </p:spTree>
    <p:extLst>
      <p:ext uri="{BB962C8B-B14F-4D97-AF65-F5344CB8AC3E}">
        <p14:creationId xmlns:p14="http://schemas.microsoft.com/office/powerpoint/2010/main" val="9078392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3200" dirty="0" smtClean="0"/>
              <a:t>介紹</a:t>
            </a:r>
            <a:endParaRPr lang="en-US" altLang="zh-TW" sz="3200" dirty="0" smtClean="0"/>
          </a:p>
          <a:p>
            <a:pPr lvl="1"/>
            <a:r>
              <a:rPr lang="zh-TW" altLang="en-US" sz="2800" dirty="0" smtClean="0"/>
              <a:t>空手道以防守為首要目的，不強調主動攻擊，學習中可降低運動傷害。</a:t>
            </a:r>
          </a:p>
          <a:p>
            <a:pPr lvl="1"/>
            <a:r>
              <a:rPr lang="zh-TW" altLang="en-US" sz="2800" dirty="0" smtClean="0"/>
              <a:t>學習主要目的為</a:t>
            </a:r>
            <a:r>
              <a:rPr lang="en-US" altLang="zh-TW" sz="2800" dirty="0" smtClean="0"/>
              <a:t>:</a:t>
            </a:r>
            <a:r>
              <a:rPr lang="zh-TW" altLang="en-US" sz="2800" dirty="0" smtClean="0"/>
              <a:t>訓練同學體能，學習空手道精神，並學習保護自身安全、加强肌肉承受能力、自我控制的能力和動作協調性。</a:t>
            </a:r>
            <a:endParaRPr lang="zh-TW" altLang="en-US" sz="2800" dirty="0"/>
          </a:p>
        </p:txBody>
      </p:sp>
      <p:sp>
        <p:nvSpPr>
          <p:cNvPr id="3" name="標題 2"/>
          <p:cNvSpPr>
            <a:spLocks noGrp="1"/>
          </p:cNvSpPr>
          <p:nvPr>
            <p:ph type="title"/>
          </p:nvPr>
        </p:nvSpPr>
        <p:spPr/>
        <p:txBody>
          <a:bodyPr/>
          <a:lstStyle/>
          <a:p>
            <a:r>
              <a:rPr lang="zh-TW" altLang="en-US" dirty="0" smtClean="0"/>
              <a:t>空手道</a:t>
            </a:r>
            <a:r>
              <a:rPr lang="en-US" altLang="zh-TW" dirty="0" smtClean="0"/>
              <a:t>(1/3)</a:t>
            </a:r>
            <a:endParaRPr lang="zh-TW" altLang="en-US" dirty="0"/>
          </a:p>
        </p:txBody>
      </p:sp>
    </p:spTree>
    <p:extLst>
      <p:ext uri="{BB962C8B-B14F-4D97-AF65-F5344CB8AC3E}">
        <p14:creationId xmlns:p14="http://schemas.microsoft.com/office/powerpoint/2010/main" val="10307937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5" y="2492896"/>
            <a:ext cx="7812856" cy="3633267"/>
          </a:xfrm>
        </p:spPr>
        <p:txBody>
          <a:bodyPr>
            <a:normAutofit/>
          </a:bodyPr>
          <a:lstStyle/>
          <a:p>
            <a:r>
              <a:rPr lang="zh-TW" altLang="en-US" sz="2600" dirty="0" smtClean="0"/>
              <a:t>教練為：</a:t>
            </a:r>
            <a:r>
              <a:rPr lang="zh-TW" altLang="en-US" sz="2400" dirty="0" smtClean="0"/>
              <a:t> 嚴建國教練</a:t>
            </a:r>
            <a:r>
              <a:rPr lang="zh-TW" altLang="en-US" dirty="0" smtClean="0"/>
              <a:t>	</a:t>
            </a:r>
          </a:p>
          <a:p>
            <a:r>
              <a:rPr lang="zh-TW" altLang="en-US" sz="2600" dirty="0" smtClean="0"/>
              <a:t>成員共</a:t>
            </a:r>
            <a:r>
              <a:rPr lang="en-US" altLang="zh-TW" sz="2600" dirty="0" smtClean="0"/>
              <a:t>9</a:t>
            </a:r>
            <a:r>
              <a:rPr lang="zh-TW" altLang="en-US" sz="2600" dirty="0" smtClean="0"/>
              <a:t>名</a:t>
            </a:r>
            <a:r>
              <a:rPr lang="en-US" altLang="zh-TW" sz="2600" dirty="0" smtClean="0"/>
              <a:t>(</a:t>
            </a:r>
            <a:r>
              <a:rPr lang="zh-TW" altLang="en-US" sz="2600" dirty="0" smtClean="0"/>
              <a:t>一人為家長</a:t>
            </a:r>
            <a:r>
              <a:rPr lang="en-US" altLang="zh-TW" sz="2600" dirty="0" smtClean="0"/>
              <a:t>)</a:t>
            </a:r>
            <a:r>
              <a:rPr lang="zh-TW" altLang="en-US" sz="2600" dirty="0" smtClean="0"/>
              <a:t>：</a:t>
            </a:r>
            <a:endParaRPr lang="en-US" altLang="zh-TW" sz="2600" dirty="0" smtClean="0"/>
          </a:p>
          <a:p>
            <a:pPr marL="274320" lvl="1"/>
            <a:r>
              <a:rPr lang="zh-TW" altLang="en-US" sz="2600" dirty="0" smtClean="0"/>
              <a:t>升級</a:t>
            </a:r>
            <a:r>
              <a:rPr lang="zh-TW" altLang="en-US" sz="2600" dirty="0"/>
              <a:t>檢定</a:t>
            </a:r>
            <a:r>
              <a:rPr lang="zh-TW" altLang="en-US" sz="2600" dirty="0" smtClean="0"/>
              <a:t>共</a:t>
            </a:r>
            <a:r>
              <a:rPr lang="en-US" altLang="zh-TW" sz="2600" dirty="0" smtClean="0"/>
              <a:t>2</a:t>
            </a:r>
            <a:r>
              <a:rPr lang="zh-TW" altLang="en-US" sz="2600" dirty="0" smtClean="0"/>
              <a:t>次</a:t>
            </a:r>
            <a:endParaRPr lang="en-US" altLang="zh-TW" sz="2600" dirty="0" smtClean="0"/>
          </a:p>
          <a:p>
            <a:pPr marL="0" indent="0">
              <a:buNone/>
              <a:tabLst>
                <a:tab pos="631825" algn="l"/>
              </a:tabLst>
            </a:pPr>
            <a:r>
              <a:rPr lang="zh-TW" altLang="en-US" sz="2800" dirty="0"/>
              <a:t> </a:t>
            </a:r>
            <a:r>
              <a:rPr lang="zh-TW" altLang="en-US" sz="2800" dirty="0" smtClean="0"/>
              <a:t>   </a:t>
            </a:r>
            <a:r>
              <a:rPr lang="zh-TW" altLang="en-US" dirty="0" smtClean="0"/>
              <a:t>白帶</a:t>
            </a:r>
            <a:r>
              <a:rPr lang="en-US" altLang="zh-TW" dirty="0" smtClean="0"/>
              <a:t>-&gt;</a:t>
            </a:r>
            <a:r>
              <a:rPr lang="zh-TW" altLang="en-US" dirty="0" smtClean="0"/>
              <a:t>黃帶</a:t>
            </a:r>
            <a:r>
              <a:rPr lang="en-US" altLang="zh-TW" dirty="0" smtClean="0"/>
              <a:t>-&gt;</a:t>
            </a:r>
            <a:r>
              <a:rPr lang="zh-TW" altLang="en-US" dirty="0" smtClean="0"/>
              <a:t>綠帶</a:t>
            </a:r>
            <a:endParaRPr lang="en-US" altLang="zh-TW" dirty="0" smtClean="0"/>
          </a:p>
          <a:p>
            <a:pPr marL="274320" lvl="1"/>
            <a:r>
              <a:rPr lang="zh-TW" altLang="en-US" sz="2600" dirty="0" smtClean="0"/>
              <a:t>演出</a:t>
            </a:r>
          </a:p>
          <a:p>
            <a:pPr lvl="1"/>
            <a:r>
              <a:rPr lang="en-US" altLang="zh-TW" sz="2400" dirty="0" smtClean="0"/>
              <a:t>2016</a:t>
            </a:r>
            <a:r>
              <a:rPr lang="zh-TW" altLang="en-US" sz="2400" dirty="0" smtClean="0"/>
              <a:t>均優學習論壇</a:t>
            </a:r>
            <a:endParaRPr lang="en-US" altLang="zh-TW" sz="2400" dirty="0" smtClean="0"/>
          </a:p>
          <a:p>
            <a:pPr lvl="1">
              <a:buNone/>
            </a:pPr>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空手道</a:t>
            </a:r>
            <a:r>
              <a:rPr lang="en-US" altLang="zh-TW" dirty="0" smtClean="0"/>
              <a:t>(2/3)</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3861048"/>
            <a:ext cx="4956641" cy="2783748"/>
          </a:xfrm>
          <a:prstGeom prst="rect">
            <a:avLst/>
          </a:prstGeom>
        </p:spPr>
      </p:pic>
    </p:spTree>
    <p:extLst>
      <p:ext uri="{BB962C8B-B14F-4D97-AF65-F5344CB8AC3E}">
        <p14:creationId xmlns:p14="http://schemas.microsoft.com/office/powerpoint/2010/main" val="16163567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r>
              <a:rPr lang="zh-TW" altLang="en-US" dirty="0" smtClean="0"/>
              <a:t>空手道</a:t>
            </a:r>
            <a:r>
              <a:rPr lang="en-US" altLang="zh-TW" dirty="0" smtClean="0"/>
              <a:t>(3/3)</a:t>
            </a:r>
            <a:endParaRPr lang="zh-TW" altLang="en-US" dirty="0">
              <a:solidFill>
                <a:srgbClr val="003300"/>
              </a:solidFill>
            </a:endParaRPr>
          </a:p>
        </p:txBody>
      </p:sp>
      <p:pic>
        <p:nvPicPr>
          <p:cNvPr id="1026" name="Picture 2" descr="C:\Users\user\Desktop\12922411_1167571023253574_728884125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564904"/>
            <a:ext cx="6497784" cy="3649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373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多元運動探索 </a:t>
            </a:r>
            <a:r>
              <a:rPr lang="en-US" altLang="zh-TW" dirty="0" smtClean="0"/>
              <a:t>&amp;</a:t>
            </a:r>
            <a:r>
              <a:rPr lang="zh-TW" altLang="en-US" dirty="0" smtClean="0"/>
              <a:t> 爬山</a:t>
            </a:r>
            <a:endParaRPr lang="zh-TW" altLang="en-US" dirty="0"/>
          </a:p>
        </p:txBody>
      </p:sp>
      <p:sp>
        <p:nvSpPr>
          <p:cNvPr id="4" name="副標題 3"/>
          <p:cNvSpPr>
            <a:spLocks noGrp="1"/>
          </p:cNvSpPr>
          <p:nvPr>
            <p:ph type="subTitle" idx="1"/>
          </p:nvPr>
        </p:nvSpPr>
        <p:spPr/>
        <p:txBody>
          <a:bodyPr/>
          <a:lstStyle/>
          <a:p>
            <a:r>
              <a:rPr lang="zh-TW" altLang="en-US" dirty="0" smtClean="0"/>
              <a:t>主講者：范鎮鈞</a:t>
            </a:r>
            <a:endParaRPr lang="zh-TW" altLang="en-US" dirty="0"/>
          </a:p>
        </p:txBody>
      </p:sp>
    </p:spTree>
    <p:extLst>
      <p:ext uri="{BB962C8B-B14F-4D97-AF65-F5344CB8AC3E}">
        <p14:creationId xmlns:p14="http://schemas.microsoft.com/office/powerpoint/2010/main" val="3932149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23528" y="2060848"/>
            <a:ext cx="8568951" cy="4608511"/>
          </a:xfrm>
        </p:spPr>
        <p:txBody>
          <a:bodyPr>
            <a:normAutofit/>
          </a:bodyPr>
          <a:lstStyle/>
          <a:p>
            <a:r>
              <a:rPr lang="zh-TW" altLang="en-US" sz="3200" b="1" dirty="0" smtClean="0"/>
              <a:t>直排輪</a:t>
            </a:r>
          </a:p>
          <a:p>
            <a:pPr lvl="1"/>
            <a:r>
              <a:rPr lang="zh-TW" altLang="en-US" sz="2800" dirty="0" smtClean="0"/>
              <a:t>基本練習 </a:t>
            </a:r>
            <a:endParaRPr lang="en-US" altLang="zh-TW" sz="2800" dirty="0" smtClean="0"/>
          </a:p>
          <a:p>
            <a:pPr lvl="2"/>
            <a:r>
              <a:rPr lang="zh-TW" altLang="en-US" sz="2400" dirty="0" smtClean="0"/>
              <a:t>站立 </a:t>
            </a:r>
          </a:p>
          <a:p>
            <a:pPr lvl="2"/>
            <a:r>
              <a:rPr lang="zh-TW" altLang="en-US" sz="2400" dirty="0" smtClean="0"/>
              <a:t>溜前進後退 </a:t>
            </a:r>
          </a:p>
          <a:p>
            <a:pPr lvl="2"/>
            <a:r>
              <a:rPr lang="zh-TW" altLang="en-US" sz="2400" dirty="0" smtClean="0"/>
              <a:t>練習單腳 </a:t>
            </a:r>
          </a:p>
          <a:p>
            <a:pPr lvl="1"/>
            <a:r>
              <a:rPr lang="zh-TW" altLang="en-US" sz="2800" dirty="0" smtClean="0"/>
              <a:t>中級練習 </a:t>
            </a:r>
            <a:endParaRPr lang="en-US" altLang="zh-TW" sz="2800" dirty="0" smtClean="0"/>
          </a:p>
          <a:p>
            <a:pPr lvl="2"/>
            <a:r>
              <a:rPr lang="zh-TW" altLang="en-US" sz="2400" dirty="0" smtClean="0"/>
              <a:t>雙腳</a:t>
            </a:r>
            <a:r>
              <a:rPr lang="en-US" altLang="zh-TW" sz="2400" dirty="0" smtClean="0"/>
              <a:t>S</a:t>
            </a:r>
            <a:r>
              <a:rPr lang="zh-TW" altLang="en-US" sz="2400" dirty="0" smtClean="0"/>
              <a:t>型 </a:t>
            </a:r>
          </a:p>
          <a:p>
            <a:pPr lvl="2"/>
            <a:r>
              <a:rPr lang="zh-TW" altLang="en-US" sz="2400" dirty="0" smtClean="0"/>
              <a:t>雙腳交叉 </a:t>
            </a:r>
          </a:p>
          <a:p>
            <a:pPr lvl="2"/>
            <a:r>
              <a:rPr lang="zh-TW" altLang="en-US" sz="2400" dirty="0" smtClean="0"/>
              <a:t>單腳</a:t>
            </a:r>
            <a:r>
              <a:rPr lang="en-US" altLang="zh-TW" sz="2400" dirty="0" smtClean="0"/>
              <a:t>S</a:t>
            </a:r>
            <a:r>
              <a:rPr lang="zh-TW" altLang="en-US" sz="2400" dirty="0" smtClean="0"/>
              <a:t>型 </a:t>
            </a:r>
            <a:endParaRPr lang="en-US" altLang="zh-TW" sz="2400" dirty="0" smtClean="0"/>
          </a:p>
          <a:p>
            <a:pPr lvl="1"/>
            <a:endParaRPr lang="en-US" altLang="zh-TW" dirty="0" smtClean="0"/>
          </a:p>
        </p:txBody>
      </p:sp>
      <p:sp>
        <p:nvSpPr>
          <p:cNvPr id="3" name="標題 2"/>
          <p:cNvSpPr>
            <a:spLocks noGrp="1"/>
          </p:cNvSpPr>
          <p:nvPr>
            <p:ph type="title"/>
          </p:nvPr>
        </p:nvSpPr>
        <p:spPr/>
        <p:txBody>
          <a:bodyPr/>
          <a:lstStyle/>
          <a:p>
            <a:r>
              <a:rPr lang="zh-TW" altLang="en-US" dirty="0" smtClean="0"/>
              <a:t>多元運動探索</a:t>
            </a:r>
            <a:r>
              <a:rPr lang="en-US" altLang="zh-TW" dirty="0" smtClean="0"/>
              <a:t>(1/3)</a:t>
            </a:r>
            <a:endParaRPr lang="zh-TW" altLang="en-US" dirty="0"/>
          </a:p>
        </p:txBody>
      </p:sp>
      <p:pic>
        <p:nvPicPr>
          <p:cNvPr id="2050" name="Picture 2" descr="C:\Documents and Settings\Administrator\桌面\IMG_5405.JPG"/>
          <p:cNvPicPr>
            <a:picLocks noChangeAspect="1" noChangeArrowheads="1"/>
          </p:cNvPicPr>
          <p:nvPr/>
        </p:nvPicPr>
        <p:blipFill>
          <a:blip r:embed="rId2" cstate="print"/>
          <a:srcRect/>
          <a:stretch>
            <a:fillRect/>
          </a:stretch>
        </p:blipFill>
        <p:spPr bwMode="auto">
          <a:xfrm>
            <a:off x="6588224" y="3429000"/>
            <a:ext cx="2376264" cy="316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descr="C:\Documents and Settings\Administrator\桌面\IMG_5404.JPG"/>
          <p:cNvPicPr>
            <a:picLocks noChangeAspect="1" noChangeArrowheads="1"/>
          </p:cNvPicPr>
          <p:nvPr/>
        </p:nvPicPr>
        <p:blipFill>
          <a:blip r:embed="rId3" cstate="print"/>
          <a:srcRect/>
          <a:stretch>
            <a:fillRect/>
          </a:stretch>
        </p:blipFill>
        <p:spPr bwMode="auto">
          <a:xfrm>
            <a:off x="2915816" y="4077072"/>
            <a:ext cx="3312368" cy="24842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986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dirty="0"/>
          </a:p>
        </p:txBody>
      </p:sp>
      <p:pic>
        <p:nvPicPr>
          <p:cNvPr id="11" name="內容版面配置區 10" descr="43730.jpg"/>
          <p:cNvPicPr>
            <a:picLocks noGrp="1" noChangeAspect="1"/>
          </p:cNvPicPr>
          <p:nvPr>
            <p:ph idx="1"/>
          </p:nvPr>
        </p:nvPicPr>
        <p:blipFill>
          <a:blip r:embed="rId2" cstate="print"/>
          <a:stretch>
            <a:fillRect/>
          </a:stretch>
        </p:blipFill>
        <p:spPr>
          <a:xfrm>
            <a:off x="0" y="4337720"/>
            <a:ext cx="4788024" cy="2571750"/>
          </a:xfrm>
        </p:spPr>
      </p:pic>
      <p:pic>
        <p:nvPicPr>
          <p:cNvPr id="9" name="圖片 8" descr="DSC_0053.jpg"/>
          <p:cNvPicPr>
            <a:picLocks noChangeAspect="1"/>
          </p:cNvPicPr>
          <p:nvPr/>
        </p:nvPicPr>
        <p:blipFill>
          <a:blip r:embed="rId3" cstate="print"/>
          <a:stretch>
            <a:fillRect/>
          </a:stretch>
        </p:blipFill>
        <p:spPr>
          <a:xfrm>
            <a:off x="0" y="0"/>
            <a:ext cx="5001072" cy="2813103"/>
          </a:xfrm>
          <a:prstGeom prst="rect">
            <a:avLst/>
          </a:prstGeom>
          <a:noFill/>
          <a:ln>
            <a:noFill/>
          </a:ln>
        </p:spPr>
      </p:pic>
      <p:pic>
        <p:nvPicPr>
          <p:cNvPr id="6" name="圖片 5" descr="43731.jpg"/>
          <p:cNvPicPr>
            <a:picLocks noChangeAspect="1"/>
          </p:cNvPicPr>
          <p:nvPr/>
        </p:nvPicPr>
        <p:blipFill>
          <a:blip r:embed="rId4" cstate="print"/>
          <a:stretch>
            <a:fillRect/>
          </a:stretch>
        </p:blipFill>
        <p:spPr>
          <a:xfrm>
            <a:off x="4788025" y="4437113"/>
            <a:ext cx="4355976" cy="2420888"/>
          </a:xfrm>
          <a:prstGeom prst="rect">
            <a:avLst/>
          </a:prstGeom>
        </p:spPr>
      </p:pic>
      <p:pic>
        <p:nvPicPr>
          <p:cNvPr id="8" name="圖片 7" descr="43766.jpg"/>
          <p:cNvPicPr>
            <a:picLocks noChangeAspect="1"/>
          </p:cNvPicPr>
          <p:nvPr/>
        </p:nvPicPr>
        <p:blipFill>
          <a:blip r:embed="rId5" cstate="print"/>
          <a:stretch>
            <a:fillRect/>
          </a:stretch>
        </p:blipFill>
        <p:spPr>
          <a:xfrm>
            <a:off x="4644008" y="0"/>
            <a:ext cx="4499992" cy="2531246"/>
          </a:xfrm>
          <a:prstGeom prst="rect">
            <a:avLst/>
          </a:prstGeom>
        </p:spPr>
      </p:pic>
      <p:pic>
        <p:nvPicPr>
          <p:cNvPr id="5" name="內容版面配置區 3" descr="後尖山.jpg"/>
          <p:cNvPicPr>
            <a:picLocks noGrp="1" noChangeAspect="1"/>
          </p:cNvPicPr>
          <p:nvPr>
            <p:ph idx="1"/>
          </p:nvPr>
        </p:nvPicPr>
        <p:blipFill>
          <a:blip r:embed="rId6" cstate="print"/>
          <a:stretch>
            <a:fillRect/>
          </a:stretch>
        </p:blipFill>
        <p:spPr>
          <a:xfrm>
            <a:off x="4644008" y="2348880"/>
            <a:ext cx="4499992" cy="2531245"/>
          </a:xfrm>
          <a:prstGeom prst="rect">
            <a:avLst/>
          </a:prstGeom>
          <a:noFill/>
          <a:ln>
            <a:noFill/>
          </a:ln>
        </p:spPr>
      </p:pic>
      <p:pic>
        <p:nvPicPr>
          <p:cNvPr id="7" name="圖片 6" descr="43749.jpg"/>
          <p:cNvPicPr>
            <a:picLocks noChangeAspect="1"/>
          </p:cNvPicPr>
          <p:nvPr/>
        </p:nvPicPr>
        <p:blipFill>
          <a:blip r:embed="rId7" cstate="print"/>
          <a:stretch>
            <a:fillRect/>
          </a:stretch>
        </p:blipFill>
        <p:spPr>
          <a:xfrm>
            <a:off x="0" y="2348880"/>
            <a:ext cx="4716016" cy="2653795"/>
          </a:xfrm>
          <a:prstGeom prst="rect">
            <a:avLst/>
          </a:prstGeom>
        </p:spPr>
      </p:pic>
    </p:spTree>
    <p:extLst>
      <p:ext uri="{BB962C8B-B14F-4D97-AF65-F5344CB8AC3E}">
        <p14:creationId xmlns:p14="http://schemas.microsoft.com/office/powerpoint/2010/main" val="2317336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dministrator\桌面\IMG_5406.JPG"/>
          <p:cNvPicPr>
            <a:picLocks noChangeAspect="1" noChangeArrowheads="1"/>
          </p:cNvPicPr>
          <p:nvPr/>
        </p:nvPicPr>
        <p:blipFill>
          <a:blip r:embed="rId2" cstate="print">
            <a:lum bright="70000" contrast="-70000"/>
          </a:blip>
          <a:srcRect/>
          <a:stretch>
            <a:fillRect/>
          </a:stretch>
        </p:blipFill>
        <p:spPr bwMode="auto">
          <a:xfrm>
            <a:off x="683568" y="3212976"/>
            <a:ext cx="4608512" cy="3456384"/>
          </a:xfrm>
          <a:prstGeom prst="rect">
            <a:avLst/>
          </a:prstGeom>
          <a:noFill/>
        </p:spPr>
      </p:pic>
      <p:sp>
        <p:nvSpPr>
          <p:cNvPr id="2" name="內容版面配置區 1"/>
          <p:cNvSpPr>
            <a:spLocks noGrp="1"/>
          </p:cNvSpPr>
          <p:nvPr>
            <p:ph idx="1"/>
          </p:nvPr>
        </p:nvSpPr>
        <p:spPr>
          <a:xfrm>
            <a:off x="251521" y="1988840"/>
            <a:ext cx="8640960" cy="4536504"/>
          </a:xfrm>
        </p:spPr>
        <p:txBody>
          <a:bodyPr>
            <a:normAutofit/>
          </a:bodyPr>
          <a:lstStyle/>
          <a:p>
            <a:pPr marL="274320" lvl="1"/>
            <a:r>
              <a:rPr lang="zh-TW" altLang="en-US" sz="3200" b="1" dirty="0" smtClean="0"/>
              <a:t>保齡球</a:t>
            </a:r>
            <a:endParaRPr lang="zh-TW" altLang="zh-TW" sz="3200" b="1" dirty="0" smtClean="0"/>
          </a:p>
          <a:p>
            <a:pPr lvl="1"/>
            <a:r>
              <a:rPr lang="zh-TW" altLang="en-US" sz="2800" dirty="0" smtClean="0"/>
              <a:t>初階</a:t>
            </a:r>
            <a:endParaRPr lang="en-US" altLang="zh-TW" sz="2800" dirty="0" smtClean="0"/>
          </a:p>
          <a:p>
            <a:pPr lvl="2"/>
            <a:r>
              <a:rPr lang="zh-TW" altLang="en-US" sz="2600" dirty="0" smtClean="0"/>
              <a:t>球具介紹</a:t>
            </a:r>
          </a:p>
          <a:p>
            <a:pPr lvl="2"/>
            <a:r>
              <a:rPr lang="zh-TW" altLang="en-US" sz="2600" dirty="0" smtClean="0"/>
              <a:t>分數計算解說</a:t>
            </a:r>
          </a:p>
          <a:p>
            <a:pPr lvl="2"/>
            <a:r>
              <a:rPr lang="zh-TW" altLang="en-US" sz="2600" dirty="0" smtClean="0"/>
              <a:t>基本助走步伐</a:t>
            </a:r>
          </a:p>
          <a:p>
            <a:pPr lvl="2"/>
            <a:r>
              <a:rPr lang="zh-TW" altLang="en-US" sz="2600" dirty="0" smtClean="0"/>
              <a:t>球瓶撞擊概念</a:t>
            </a:r>
          </a:p>
          <a:p>
            <a:pPr lvl="2"/>
            <a:r>
              <a:rPr lang="zh-TW" altLang="en-US" sz="2600" dirty="0" smtClean="0"/>
              <a:t>全倒點講解</a:t>
            </a:r>
          </a:p>
          <a:p>
            <a:pPr lvl="2"/>
            <a:r>
              <a:rPr lang="zh-TW" altLang="en-US" sz="2600" smtClean="0"/>
              <a:t>直球基本</a:t>
            </a:r>
            <a:r>
              <a:rPr lang="zh-TW" altLang="en-US" sz="2600" dirty="0" smtClean="0"/>
              <a:t>動作講解 </a:t>
            </a:r>
            <a:endParaRPr lang="zh-TW" altLang="en-US" sz="2600" dirty="0"/>
          </a:p>
        </p:txBody>
      </p:sp>
      <p:sp>
        <p:nvSpPr>
          <p:cNvPr id="3" name="標題 2"/>
          <p:cNvSpPr>
            <a:spLocks noGrp="1"/>
          </p:cNvSpPr>
          <p:nvPr>
            <p:ph type="title"/>
          </p:nvPr>
        </p:nvSpPr>
        <p:spPr/>
        <p:txBody>
          <a:bodyPr/>
          <a:lstStyle/>
          <a:p>
            <a:r>
              <a:rPr lang="zh-TW" altLang="en-US" dirty="0"/>
              <a:t>多元運動</a:t>
            </a:r>
            <a:r>
              <a:rPr lang="zh-TW" altLang="en-US" dirty="0" smtClean="0"/>
              <a:t>探索</a:t>
            </a:r>
            <a:r>
              <a:rPr lang="en-US" altLang="zh-TW" dirty="0" smtClean="0"/>
              <a:t>(2/3)</a:t>
            </a:r>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63099" y="3329989"/>
            <a:ext cx="3816424" cy="2862318"/>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14812206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IMG_5401.JPG"/>
          <p:cNvPicPr>
            <a:picLocks noChangeAspect="1" noChangeArrowheads="1"/>
          </p:cNvPicPr>
          <p:nvPr/>
        </p:nvPicPr>
        <p:blipFill>
          <a:blip r:embed="rId2" cstate="print"/>
          <a:srcRect/>
          <a:stretch>
            <a:fillRect/>
          </a:stretch>
        </p:blipFill>
        <p:spPr bwMode="auto">
          <a:xfrm>
            <a:off x="-36512" y="3789040"/>
            <a:ext cx="2843300" cy="3791066"/>
          </a:xfrm>
          <a:prstGeom prst="rect">
            <a:avLst/>
          </a:prstGeom>
          <a:noFill/>
          <a:effectLst>
            <a:softEdge rad="635000"/>
          </a:effectLst>
        </p:spPr>
      </p:pic>
      <p:sp>
        <p:nvSpPr>
          <p:cNvPr id="2" name="內容版面配置區 1"/>
          <p:cNvSpPr>
            <a:spLocks noGrp="1"/>
          </p:cNvSpPr>
          <p:nvPr>
            <p:ph idx="1"/>
          </p:nvPr>
        </p:nvSpPr>
        <p:spPr>
          <a:xfrm>
            <a:off x="395537" y="1844824"/>
            <a:ext cx="8352928" cy="4680520"/>
          </a:xfrm>
        </p:spPr>
        <p:txBody>
          <a:bodyPr/>
          <a:lstStyle/>
          <a:p>
            <a:pPr marL="0" indent="0">
              <a:buNone/>
            </a:pPr>
            <a:r>
              <a:rPr lang="zh-TW" altLang="en-US" dirty="0" smtClean="0"/>
              <a:t>     </a:t>
            </a:r>
            <a:r>
              <a:rPr lang="en-US" altLang="zh-TW" sz="3600" dirty="0" smtClean="0"/>
              <a:t>1.</a:t>
            </a:r>
            <a:r>
              <a:rPr lang="zh-TW" altLang="en-US" sz="3600" dirty="0" smtClean="0"/>
              <a:t>象山</a:t>
            </a:r>
            <a:endParaRPr lang="en-US" altLang="zh-TW" sz="3600" dirty="0" smtClean="0"/>
          </a:p>
          <a:p>
            <a:pPr marL="0" indent="0">
              <a:buNone/>
            </a:pPr>
            <a:r>
              <a:rPr lang="zh-TW" altLang="en-US" sz="3600" dirty="0" smtClean="0"/>
              <a:t>   </a:t>
            </a:r>
            <a:r>
              <a:rPr lang="en-US" altLang="zh-TW" sz="3600" dirty="0" smtClean="0"/>
              <a:t>2.</a:t>
            </a:r>
            <a:r>
              <a:rPr lang="zh-TW" altLang="en-US" sz="3600" dirty="0" smtClean="0"/>
              <a:t>猴山岳</a:t>
            </a:r>
            <a:endParaRPr lang="en-US" altLang="zh-TW" sz="3600" dirty="0" smtClean="0"/>
          </a:p>
          <a:p>
            <a:pPr marL="0" indent="0">
              <a:buNone/>
            </a:pPr>
            <a:r>
              <a:rPr lang="en-US" altLang="zh-TW" sz="3600" dirty="0" smtClean="0"/>
              <a:t>   3.</a:t>
            </a:r>
            <a:r>
              <a:rPr lang="zh-TW" altLang="en-US" sz="3600" dirty="0" smtClean="0"/>
              <a:t>七星山</a:t>
            </a:r>
            <a:endParaRPr lang="en-US" altLang="zh-TW" sz="3600" dirty="0" smtClean="0"/>
          </a:p>
          <a:p>
            <a:pPr marL="0" indent="0">
              <a:buNone/>
            </a:pPr>
            <a:r>
              <a:rPr lang="zh-TW" altLang="en-US" sz="3600" dirty="0"/>
              <a:t> </a:t>
            </a:r>
            <a:r>
              <a:rPr lang="zh-TW" altLang="en-US" sz="3600" dirty="0" smtClean="0"/>
              <a:t>  </a:t>
            </a:r>
            <a:r>
              <a:rPr lang="en-US" altLang="zh-TW" sz="3600" dirty="0" smtClean="0"/>
              <a:t>4.</a:t>
            </a:r>
            <a:r>
              <a:rPr lang="zh-TW" altLang="zh-TW" sz="3600" dirty="0" smtClean="0"/>
              <a:t>大屯山連峰與二子坪步道</a:t>
            </a:r>
            <a:endParaRPr lang="zh-TW" altLang="en-US" sz="3600" dirty="0"/>
          </a:p>
        </p:txBody>
      </p:sp>
      <p:sp>
        <p:nvSpPr>
          <p:cNvPr id="3" name="標題 2"/>
          <p:cNvSpPr>
            <a:spLocks noGrp="1"/>
          </p:cNvSpPr>
          <p:nvPr>
            <p:ph type="title"/>
          </p:nvPr>
        </p:nvSpPr>
        <p:spPr/>
        <p:txBody>
          <a:bodyPr/>
          <a:lstStyle/>
          <a:p>
            <a:r>
              <a:rPr lang="zh-TW" altLang="en-US" dirty="0" smtClean="0"/>
              <a:t>爬山</a:t>
            </a:r>
            <a:r>
              <a:rPr lang="en-US" altLang="zh-TW" dirty="0" smtClean="0"/>
              <a:t>(3/3)</a:t>
            </a:r>
            <a:endParaRPr lang="zh-TW" altLang="en-US" dirty="0"/>
          </a:p>
        </p:txBody>
      </p:sp>
      <p:pic>
        <p:nvPicPr>
          <p:cNvPr id="1027" name="Picture 3" descr="C:\Documents and Settings\Administrator\桌面\IMG_5402.JPG"/>
          <p:cNvPicPr>
            <a:picLocks noChangeAspect="1" noChangeArrowheads="1"/>
          </p:cNvPicPr>
          <p:nvPr/>
        </p:nvPicPr>
        <p:blipFill>
          <a:blip r:embed="rId3" cstate="print"/>
          <a:srcRect/>
          <a:stretch>
            <a:fillRect/>
          </a:stretch>
        </p:blipFill>
        <p:spPr bwMode="auto">
          <a:xfrm>
            <a:off x="6228184" y="2979712"/>
            <a:ext cx="2983264" cy="3977680"/>
          </a:xfrm>
          <a:prstGeom prst="rect">
            <a:avLst/>
          </a:prstGeom>
          <a:noFill/>
          <a:effectLst>
            <a:softEdge rad="635000"/>
          </a:effectLst>
        </p:spPr>
      </p:pic>
      <p:pic>
        <p:nvPicPr>
          <p:cNvPr id="1028" name="Picture 4" descr="C:\Documents and Settings\Administrator\桌面\IMG_5403.JPG"/>
          <p:cNvPicPr>
            <a:picLocks noChangeAspect="1" noChangeArrowheads="1"/>
          </p:cNvPicPr>
          <p:nvPr/>
        </p:nvPicPr>
        <p:blipFill>
          <a:blip r:embed="rId4" cstate="print"/>
          <a:srcRect/>
          <a:stretch>
            <a:fillRect/>
          </a:stretch>
        </p:blipFill>
        <p:spPr bwMode="auto">
          <a:xfrm>
            <a:off x="2747802" y="4185086"/>
            <a:ext cx="3696406" cy="2772306"/>
          </a:xfrm>
          <a:prstGeom prst="rect">
            <a:avLst/>
          </a:prstGeom>
          <a:noFill/>
          <a:effectLst>
            <a:softEdge rad="635000"/>
          </a:effectLst>
        </p:spPr>
      </p:pic>
    </p:spTree>
    <p:extLst>
      <p:ext uri="{BB962C8B-B14F-4D97-AF65-F5344CB8AC3E}">
        <p14:creationId xmlns:p14="http://schemas.microsoft.com/office/powerpoint/2010/main" val="3396630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農耕與烹飪組</a:t>
            </a:r>
            <a:endParaRPr lang="zh-TW" altLang="en-US" dirty="0"/>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04651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72067" y="1916832"/>
            <a:ext cx="7408333" cy="4392488"/>
          </a:xfrm>
        </p:spPr>
        <p:txBody>
          <a:bodyPr>
            <a:noAutofit/>
          </a:bodyPr>
          <a:lstStyle/>
          <a:p>
            <a:pPr algn="just"/>
            <a:r>
              <a:rPr lang="zh-TW" altLang="en-US" sz="2600" dirty="0"/>
              <a:t>農園課的老師是丁丁到新莊社大邀請俊育和心瑋老師來帶領</a:t>
            </a:r>
            <a:r>
              <a:rPr lang="zh-TW" altLang="en-US" sz="2600" dirty="0" smtClean="0"/>
              <a:t>我們</a:t>
            </a:r>
            <a:r>
              <a:rPr lang="zh-TW" altLang="en-US" sz="2600" dirty="0"/>
              <a:t>。</a:t>
            </a:r>
            <a:endParaRPr lang="en-US" altLang="zh-TW" sz="2600" dirty="0"/>
          </a:p>
          <a:p>
            <a:pPr algn="just"/>
            <a:r>
              <a:rPr lang="zh-TW" altLang="en-US" sz="2600" dirty="0" smtClean="0"/>
              <a:t>為什麼</a:t>
            </a:r>
            <a:r>
              <a:rPr lang="zh-TW" altLang="en-US" sz="2600" dirty="0"/>
              <a:t>會有農園課</a:t>
            </a:r>
            <a:r>
              <a:rPr lang="en-US" altLang="zh-TW" sz="2600" dirty="0"/>
              <a:t>?</a:t>
            </a:r>
            <a:r>
              <a:rPr lang="zh-TW" altLang="en-US" sz="2600" dirty="0"/>
              <a:t>因為丁丁認為學會種植非常重要，因此有農園這堂課。</a:t>
            </a:r>
            <a:endParaRPr lang="en-US" altLang="zh-TW" sz="2600" dirty="0"/>
          </a:p>
          <a:p>
            <a:pPr algn="just"/>
            <a:r>
              <a:rPr lang="zh-TW" altLang="en-US" sz="2600" dirty="0"/>
              <a:t>農園課的內容包括認識春秋兩季的</a:t>
            </a:r>
            <a:r>
              <a:rPr lang="zh-TW" altLang="en-US" sz="2600" dirty="0" smtClean="0"/>
              <a:t>作物、戶外農園參訪，每個人設計自己的</a:t>
            </a:r>
            <a:r>
              <a:rPr lang="zh-TW" altLang="en-US" sz="2600" dirty="0"/>
              <a:t>田畦規劃</a:t>
            </a:r>
            <a:r>
              <a:rPr lang="zh-TW" altLang="en-US" sz="2600" dirty="0" smtClean="0"/>
              <a:t>圖，還有</a:t>
            </a:r>
            <a:r>
              <a:rPr lang="zh-TW" altLang="en-US" sz="2600" dirty="0"/>
              <a:t>學種植技術和魚菜共生設計</a:t>
            </a:r>
            <a:r>
              <a:rPr lang="zh-TW" altLang="en-US" sz="2600" dirty="0" smtClean="0"/>
              <a:t>。上</a:t>
            </a:r>
            <a:r>
              <a:rPr lang="zh-TW" altLang="en-US" sz="2600" dirty="0"/>
              <a:t>學期的農園課主要教種植，分兩塊地種，一塊在學校，另一塊在陽明山。下</a:t>
            </a:r>
            <a:r>
              <a:rPr lang="zh-TW" altLang="en-US" sz="2600" dirty="0" smtClean="0"/>
              <a:t>學期增加了魚</a:t>
            </a:r>
            <a:r>
              <a:rPr lang="zh-TW" altLang="en-US" sz="2600" dirty="0"/>
              <a:t>菜共生，每組設計</a:t>
            </a:r>
            <a:r>
              <a:rPr lang="zh-TW" altLang="en-US" sz="2600" dirty="0" smtClean="0"/>
              <a:t>一套，同學們對此興趣濃厚。</a:t>
            </a:r>
            <a:endParaRPr lang="en-US" altLang="zh-TW" sz="2600" dirty="0"/>
          </a:p>
          <a:p>
            <a:pPr marL="0" indent="0">
              <a:buNone/>
            </a:pPr>
            <a:endParaRPr lang="en-US" altLang="zh-TW" sz="2600" dirty="0">
              <a:solidFill>
                <a:schemeClr val="tx1">
                  <a:lumMod val="85000"/>
                  <a:lumOff val="15000"/>
                </a:schemeClr>
              </a:solidFill>
            </a:endParaRPr>
          </a:p>
          <a:p>
            <a:pPr marL="0" indent="0">
              <a:buNone/>
            </a:pPr>
            <a:endParaRPr lang="zh-TW" altLang="en-US" sz="2600" dirty="0">
              <a:solidFill>
                <a:schemeClr val="tx1">
                  <a:lumMod val="85000"/>
                  <a:lumOff val="15000"/>
                </a:schemeClr>
              </a:solidFill>
            </a:endParaRPr>
          </a:p>
        </p:txBody>
      </p:sp>
      <p:sp>
        <p:nvSpPr>
          <p:cNvPr id="4" name="標題 3"/>
          <p:cNvSpPr>
            <a:spLocks noGrp="1"/>
          </p:cNvSpPr>
          <p:nvPr>
            <p:ph type="title"/>
          </p:nvPr>
        </p:nvSpPr>
        <p:spPr/>
        <p:txBody>
          <a:bodyPr/>
          <a:lstStyle/>
          <a:p>
            <a:r>
              <a:rPr lang="zh-TW" altLang="en-US" dirty="0"/>
              <a:t>關於我們的農園課</a:t>
            </a:r>
          </a:p>
        </p:txBody>
      </p:sp>
    </p:spTree>
    <p:extLst>
      <p:ext uri="{BB962C8B-B14F-4D97-AF65-F5344CB8AC3E}">
        <p14:creationId xmlns:p14="http://schemas.microsoft.com/office/powerpoint/2010/main" val="217103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39938" y="3491815"/>
            <a:ext cx="2538664" cy="3384376"/>
          </a:xfrm>
          <a:prstGeom prst="rect">
            <a:avLst/>
          </a:prstGeom>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3914671"/>
            <a:ext cx="3995936" cy="2664296"/>
          </a:xfrm>
          <a:prstGeom prst="rect">
            <a:avLst/>
          </a:prstGeom>
        </p:spPr>
      </p:pic>
      <p:pic>
        <p:nvPicPr>
          <p:cNvPr id="5" name="內容版面配置區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1520" y="980728"/>
            <a:ext cx="4451657" cy="3024336"/>
          </a:xfr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764704"/>
            <a:ext cx="4464496" cy="3240360"/>
          </a:xfrm>
          <a:prstGeom prst="rect">
            <a:avLst/>
          </a:prstGeom>
        </p:spPr>
      </p:pic>
    </p:spTree>
    <p:extLst>
      <p:ext uri="{BB962C8B-B14F-4D97-AF65-F5344CB8AC3E}">
        <p14:creationId xmlns:p14="http://schemas.microsoft.com/office/powerpoint/2010/main" val="33833739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72067" y="692696"/>
            <a:ext cx="7408333" cy="1901137"/>
          </a:xfrm>
        </p:spPr>
        <p:txBody>
          <a:bodyPr/>
          <a:lstStyle/>
          <a:p>
            <a:pPr marL="0" indent="0">
              <a:buNone/>
            </a:pPr>
            <a:r>
              <a:rPr lang="zh-TW" altLang="en-US" dirty="0"/>
              <a:t>我選農園課的原因是我喜歡種菜的感覺</a:t>
            </a:r>
            <a:r>
              <a:rPr lang="zh-TW" altLang="en-US" dirty="0" smtClean="0"/>
              <a:t>，</a:t>
            </a:r>
            <a:r>
              <a:rPr lang="zh-TW" altLang="en-US" dirty="0"/>
              <a:t>當我在</a:t>
            </a:r>
            <a:r>
              <a:rPr lang="zh-TW" altLang="en-US" dirty="0" smtClean="0"/>
              <a:t>種菜時，我發現我很專注。而且種菜我覺得很有意義，能自給自足。種菜讓我找到我的興趣。</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00" y="2051348"/>
            <a:ext cx="3419872" cy="210657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00" y="4305908"/>
            <a:ext cx="4305672" cy="2421941"/>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051348"/>
            <a:ext cx="2536380" cy="4509120"/>
          </a:xfrm>
          <a:prstGeom prst="rect">
            <a:avLst/>
          </a:prstGeom>
        </p:spPr>
      </p:pic>
    </p:spTree>
    <p:extLst>
      <p:ext uri="{BB962C8B-B14F-4D97-AF65-F5344CB8AC3E}">
        <p14:creationId xmlns:p14="http://schemas.microsoft.com/office/powerpoint/2010/main" val="41654218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755576" y="1556792"/>
            <a:ext cx="7408333" cy="3450696"/>
          </a:xfrm>
        </p:spPr>
        <p:txBody>
          <a:bodyPr/>
          <a:lstStyle/>
          <a:p>
            <a:r>
              <a:rPr lang="zh-TW" altLang="en-US" dirty="0" smtClean="0"/>
              <a:t>因為學期初經常下雨，所以老師只好先讓我們育苗</a:t>
            </a:r>
            <a:endParaRPr lang="en-US" altLang="zh-TW" dirty="0" smtClean="0"/>
          </a:p>
          <a:p>
            <a:pPr>
              <a:buNone/>
            </a:pPr>
            <a:r>
              <a:rPr lang="zh-TW" altLang="en-US" dirty="0" smtClean="0"/>
              <a:t>    ，老師先示範把土裝到一定的高度，然後再把種子蓋到土裡，接著定時澆水，放到發芽後，拿到戶外給苗更多陽光、養分。</a:t>
            </a:r>
            <a:endParaRPr lang="zh-TW" altLang="en-US" dirty="0"/>
          </a:p>
        </p:txBody>
      </p:sp>
      <p:sp>
        <p:nvSpPr>
          <p:cNvPr id="4" name="標題 3"/>
          <p:cNvSpPr>
            <a:spLocks noGrp="1"/>
          </p:cNvSpPr>
          <p:nvPr>
            <p:ph type="title"/>
          </p:nvPr>
        </p:nvSpPr>
        <p:spPr/>
        <p:txBody>
          <a:bodyPr/>
          <a:lstStyle/>
          <a:p>
            <a:r>
              <a:rPr lang="zh-TW" altLang="en-US" dirty="0" smtClean="0"/>
              <a:t>育苗</a:t>
            </a:r>
            <a:endParaRPr lang="zh-TW" altLang="en-US" dirty="0"/>
          </a:p>
        </p:txBody>
      </p:sp>
      <p:pic>
        <p:nvPicPr>
          <p:cNvPr id="6" name="圖片 5" descr="12822867_10153508830518036_2104109143_o.jpg"/>
          <p:cNvPicPr>
            <a:picLocks noChangeAspect="1"/>
          </p:cNvPicPr>
          <p:nvPr/>
        </p:nvPicPr>
        <p:blipFill>
          <a:blip r:embed="rId2" cstate="print"/>
          <a:stretch>
            <a:fillRect/>
          </a:stretch>
        </p:blipFill>
        <p:spPr>
          <a:xfrm>
            <a:off x="4886989" y="2867154"/>
            <a:ext cx="3904000" cy="2196000"/>
          </a:xfrm>
          <a:prstGeom prst="rect">
            <a:avLst/>
          </a:prstGeom>
        </p:spPr>
      </p:pic>
      <p:pic>
        <p:nvPicPr>
          <p:cNvPr id="7" name="圖片 6" descr="12842645_10153508830543036_2016272501_o.jpg"/>
          <p:cNvPicPr>
            <a:picLocks noChangeAspect="1"/>
          </p:cNvPicPr>
          <p:nvPr/>
        </p:nvPicPr>
        <p:blipFill>
          <a:blip r:embed="rId3" cstate="print"/>
          <a:stretch>
            <a:fillRect/>
          </a:stretch>
        </p:blipFill>
        <p:spPr>
          <a:xfrm>
            <a:off x="408638" y="3284984"/>
            <a:ext cx="4032000" cy="2268000"/>
          </a:xfrm>
          <a:prstGeom prst="rect">
            <a:avLst/>
          </a:prstGeom>
        </p:spPr>
      </p:pic>
      <p:pic>
        <p:nvPicPr>
          <p:cNvPr id="8" name="圖片 7" descr="12874675_10153542012483036_306221100_o.jpg"/>
          <p:cNvPicPr>
            <a:picLocks noChangeAspect="1"/>
          </p:cNvPicPr>
          <p:nvPr/>
        </p:nvPicPr>
        <p:blipFill>
          <a:blip r:embed="rId4" cstate="print"/>
          <a:stretch>
            <a:fillRect/>
          </a:stretch>
        </p:blipFill>
        <p:spPr>
          <a:xfrm>
            <a:off x="3093455" y="4869160"/>
            <a:ext cx="3200000" cy="1800000"/>
          </a:xfrm>
          <a:prstGeom prst="rect">
            <a:avLst/>
          </a:prstGeom>
        </p:spPr>
      </p:pic>
    </p:spTree>
    <p:extLst>
      <p:ext uri="{BB962C8B-B14F-4D97-AF65-F5344CB8AC3E}">
        <p14:creationId xmlns:p14="http://schemas.microsoft.com/office/powerpoint/2010/main" val="38626998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730511"/>
            <a:ext cx="4412896" cy="2482254"/>
          </a:xfrm>
        </p:spPr>
      </p:pic>
      <p:sp>
        <p:nvSpPr>
          <p:cNvPr id="3" name="標題 2"/>
          <p:cNvSpPr>
            <a:spLocks noGrp="1"/>
          </p:cNvSpPr>
          <p:nvPr>
            <p:ph type="title"/>
          </p:nvPr>
        </p:nvSpPr>
        <p:spPr/>
        <p:txBody>
          <a:bodyPr/>
          <a:lstStyle/>
          <a:p>
            <a:r>
              <a:rPr lang="zh-TW" altLang="en-US" dirty="0" smtClean="0"/>
              <a:t>下田：整地、施肥、播種</a:t>
            </a:r>
            <a:r>
              <a:rPr lang="en-US" altLang="zh-TW" dirty="0" smtClean="0"/>
              <a:t>(</a:t>
            </a:r>
            <a:r>
              <a:rPr lang="zh-TW" altLang="en-US" dirty="0" smtClean="0"/>
              <a:t>苗</a:t>
            </a:r>
            <a:r>
              <a:rPr lang="en-US" altLang="zh-TW" dirty="0" smtClean="0"/>
              <a:t>)</a:t>
            </a:r>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1" y="1465673"/>
            <a:ext cx="2941425" cy="52292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267140"/>
            <a:ext cx="4139951" cy="2427733"/>
          </a:xfrm>
          <a:prstGeom prst="rect">
            <a:avLst/>
          </a:prstGeom>
        </p:spPr>
      </p:pic>
    </p:spTree>
    <p:extLst>
      <p:ext uri="{BB962C8B-B14F-4D97-AF65-F5344CB8AC3E}">
        <p14:creationId xmlns:p14="http://schemas.microsoft.com/office/powerpoint/2010/main" val="14966798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smtClean="0"/>
              <a:t>魚菜共生</a:t>
            </a:r>
            <a:r>
              <a:rPr lang="en-US" altLang="zh-TW" dirty="0" smtClean="0"/>
              <a:t>(</a:t>
            </a:r>
            <a:r>
              <a:rPr lang="zh-TW" altLang="en-US" dirty="0" smtClean="0"/>
              <a:t>參訪→上課→設計→製作</a:t>
            </a:r>
            <a:r>
              <a:rPr lang="en-US" altLang="zh-TW" dirty="0" smtClean="0"/>
              <a: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478" y="1556792"/>
            <a:ext cx="4643738" cy="260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531818"/>
            <a:ext cx="3600400" cy="208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758" y="2420888"/>
            <a:ext cx="2234995" cy="397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4074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476672"/>
            <a:ext cx="3515702" cy="1977582"/>
          </a:xfrm>
          <a:prstGeom prst="rect">
            <a:avLst/>
          </a:prstGeom>
        </p:spPr>
      </p:pic>
      <p:pic>
        <p:nvPicPr>
          <p:cNvPr id="8" name="內容版面配置區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552" y="404913"/>
            <a:ext cx="3770843" cy="2121099"/>
          </a:xfr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2626934"/>
            <a:ext cx="5472608" cy="3970418"/>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89040"/>
            <a:ext cx="3203848" cy="2571750"/>
          </a:xfrm>
          <a:prstGeom prst="rect">
            <a:avLst/>
          </a:prstGeom>
        </p:spPr>
      </p:pic>
    </p:spTree>
    <p:extLst>
      <p:ext uri="{BB962C8B-B14F-4D97-AF65-F5344CB8AC3E}">
        <p14:creationId xmlns:p14="http://schemas.microsoft.com/office/powerpoint/2010/main" val="1737699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57224" y="1928802"/>
            <a:ext cx="7408333" cy="3450696"/>
          </a:xfrm>
        </p:spPr>
        <p:txBody>
          <a:bodyPr>
            <a:noAutofit/>
          </a:bodyPr>
          <a:lstStyle/>
          <a:p>
            <a:r>
              <a:rPr lang="zh-TW" altLang="en-US" sz="3200" dirty="0" smtClean="0"/>
              <a:t>自然科學</a:t>
            </a:r>
            <a:endParaRPr lang="en-US" altLang="zh-TW" sz="3200" dirty="0" smtClean="0"/>
          </a:p>
          <a:p>
            <a:r>
              <a:rPr lang="zh-TW" altLang="en-US" sz="3200" dirty="0" smtClean="0"/>
              <a:t>資訊</a:t>
            </a:r>
            <a:endParaRPr lang="en-US" altLang="zh-TW" sz="3200" dirty="0" smtClean="0"/>
          </a:p>
          <a:p>
            <a:r>
              <a:rPr lang="zh-TW" altLang="en-US" sz="3200" dirty="0" smtClean="0"/>
              <a:t>戶外體育</a:t>
            </a:r>
            <a:endParaRPr lang="en-US" altLang="zh-TW" sz="3200" dirty="0" smtClean="0"/>
          </a:p>
          <a:p>
            <a:r>
              <a:rPr lang="zh-TW" altLang="en-US" sz="3200" dirty="0" smtClean="0"/>
              <a:t>農耕與烹飪</a:t>
            </a:r>
            <a:endParaRPr lang="en-US" altLang="zh-TW" sz="3200" dirty="0" smtClean="0"/>
          </a:p>
          <a:p>
            <a:r>
              <a:rPr lang="zh-TW" altLang="en-US" sz="3200" dirty="0" smtClean="0"/>
              <a:t>手</a:t>
            </a:r>
            <a:r>
              <a:rPr lang="zh-TW" altLang="en-US" sz="3200" dirty="0"/>
              <a:t>作</a:t>
            </a:r>
            <a:r>
              <a:rPr lang="zh-TW" altLang="en-US" sz="3200" dirty="0" smtClean="0"/>
              <a:t>藝術</a:t>
            </a:r>
            <a:endParaRPr lang="en-US" altLang="zh-TW" sz="3200" dirty="0" smtClean="0"/>
          </a:p>
          <a:p>
            <a:r>
              <a:rPr lang="zh-TW" altLang="en-US" sz="3200" dirty="0" smtClean="0"/>
              <a:t>語言</a:t>
            </a:r>
            <a:r>
              <a:rPr lang="en-US" altLang="zh-TW" sz="3200" dirty="0" smtClean="0"/>
              <a:t>(</a:t>
            </a:r>
            <a:r>
              <a:rPr lang="zh-TW" altLang="en-US" sz="3200" dirty="0" smtClean="0"/>
              <a:t>未列入簡報</a:t>
            </a:r>
            <a:r>
              <a:rPr lang="en-US" altLang="zh-TW" sz="3200" dirty="0" smtClean="0"/>
              <a:t>)</a:t>
            </a:r>
          </a:p>
          <a:p>
            <a:r>
              <a:rPr lang="zh-TW" altLang="en-US" sz="3200" dirty="0" smtClean="0"/>
              <a:t>社會</a:t>
            </a:r>
            <a:r>
              <a:rPr lang="en-US" altLang="zh-TW" sz="3200" dirty="0" smtClean="0"/>
              <a:t>(</a:t>
            </a:r>
            <a:r>
              <a:rPr lang="zh-TW" altLang="en-US" sz="3200" dirty="0" smtClean="0"/>
              <a:t>未列入簡報</a:t>
            </a:r>
            <a:r>
              <a:rPr lang="en-US" altLang="zh-TW" sz="3200" dirty="0" smtClean="0"/>
              <a:t>)</a:t>
            </a:r>
            <a:endParaRPr lang="zh-TW" altLang="en-US" sz="3200" dirty="0"/>
          </a:p>
        </p:txBody>
      </p:sp>
      <p:sp>
        <p:nvSpPr>
          <p:cNvPr id="3" name="標題 2"/>
          <p:cNvSpPr>
            <a:spLocks noGrp="1"/>
          </p:cNvSpPr>
          <p:nvPr>
            <p:ph type="title"/>
          </p:nvPr>
        </p:nvSpPr>
        <p:spPr/>
        <p:txBody>
          <a:bodyPr/>
          <a:lstStyle/>
          <a:p>
            <a:r>
              <a:rPr lang="zh-TW" altLang="en-US" dirty="0" smtClean="0"/>
              <a:t>選修、社團</a:t>
            </a:r>
            <a:endParaRPr lang="zh-TW" altLang="en-US" dirty="0"/>
          </a:p>
        </p:txBody>
      </p:sp>
    </p:spTree>
    <p:extLst>
      <p:ext uri="{BB962C8B-B14F-4D97-AF65-F5344CB8AC3E}">
        <p14:creationId xmlns:p14="http://schemas.microsoft.com/office/powerpoint/2010/main" val="294654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611560" y="2276872"/>
            <a:ext cx="8064896" cy="4281339"/>
          </a:xfrm>
        </p:spPr>
        <p:txBody>
          <a:bodyPr>
            <a:normAutofit/>
          </a:bodyPr>
          <a:lstStyle/>
          <a:p>
            <a:pPr algn="just"/>
            <a:r>
              <a:rPr lang="zh-TW" altLang="en-US" sz="3200" dirty="0"/>
              <a:t>去年</a:t>
            </a:r>
            <a:r>
              <a:rPr lang="zh-TW" altLang="en-US" sz="3200" dirty="0" smtClean="0"/>
              <a:t>的</a:t>
            </a:r>
            <a:r>
              <a:rPr lang="zh-TW" altLang="en-US" sz="3200" dirty="0"/>
              <a:t>烹飪課叫吃飯說菜，是大家必修的</a:t>
            </a:r>
            <a:r>
              <a:rPr lang="zh-TW" altLang="en-US" sz="3200" dirty="0" smtClean="0"/>
              <a:t>課程。在</a:t>
            </a:r>
            <a:r>
              <a:rPr lang="zh-TW" altLang="en-US" sz="3200" dirty="0"/>
              <a:t>上學期是由兩位同學的媽媽發起的，</a:t>
            </a:r>
            <a:r>
              <a:rPr lang="zh-TW" altLang="en-US" sz="3200" dirty="0" smtClean="0"/>
              <a:t>就改為</a:t>
            </a:r>
            <a:r>
              <a:rPr lang="zh-TW" altLang="en-US" sz="3200" dirty="0"/>
              <a:t>選修課，</a:t>
            </a:r>
            <a:r>
              <a:rPr lang="zh-TW" altLang="en-US" sz="3200" dirty="0" smtClean="0"/>
              <a:t>讓想要學習烹飪的同學去學，雖然有些人不是一開始就有興趣，但也在學習的這段時間漸漸培養起興趣。</a:t>
            </a:r>
            <a:endParaRPr lang="en-US" altLang="zh-TW" sz="3200" dirty="0" smtClean="0"/>
          </a:p>
          <a:p>
            <a:pPr algn="just"/>
            <a:r>
              <a:rPr lang="zh-TW" altLang="en-US" sz="3200" dirty="0" smtClean="0"/>
              <a:t>上</a:t>
            </a:r>
            <a:r>
              <a:rPr lang="zh-TW" altLang="en-US" sz="3200" dirty="0"/>
              <a:t>學期主要是到好學文創和開平餐飲學校去學，共有</a:t>
            </a:r>
            <a:r>
              <a:rPr lang="en-US" altLang="zh-TW" sz="3200" dirty="0"/>
              <a:t>10</a:t>
            </a:r>
            <a:r>
              <a:rPr lang="zh-TW" altLang="en-US" sz="3200" dirty="0"/>
              <a:t>位學生參加</a:t>
            </a:r>
            <a:r>
              <a:rPr lang="zh-TW" altLang="en-US" sz="3200" dirty="0" smtClean="0"/>
              <a:t>。</a:t>
            </a:r>
            <a:endParaRPr lang="en-US" altLang="zh-TW" sz="3200" dirty="0" smtClean="0"/>
          </a:p>
          <a:p>
            <a:endParaRPr lang="zh-TW" altLang="en-US" dirty="0"/>
          </a:p>
        </p:txBody>
      </p:sp>
      <p:sp>
        <p:nvSpPr>
          <p:cNvPr id="4" name="標題 3"/>
          <p:cNvSpPr>
            <a:spLocks noGrp="1"/>
          </p:cNvSpPr>
          <p:nvPr>
            <p:ph type="title"/>
          </p:nvPr>
        </p:nvSpPr>
        <p:spPr>
          <a:xfrm>
            <a:off x="467544" y="908720"/>
            <a:ext cx="8229600" cy="1252728"/>
          </a:xfrm>
        </p:spPr>
        <p:txBody>
          <a:bodyPr/>
          <a:lstStyle/>
          <a:p>
            <a:r>
              <a:rPr lang="zh-TW" altLang="en-US" dirty="0" smtClean="0"/>
              <a:t>烹飪課</a:t>
            </a:r>
            <a:endParaRPr lang="zh-TW" altLang="en-US" dirty="0"/>
          </a:p>
        </p:txBody>
      </p:sp>
    </p:spTree>
    <p:extLst>
      <p:ext uri="{BB962C8B-B14F-4D97-AF65-F5344CB8AC3E}">
        <p14:creationId xmlns:p14="http://schemas.microsoft.com/office/powerpoint/2010/main" val="271009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228" y="4415934"/>
            <a:ext cx="3240360" cy="2430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858" y="3645024"/>
            <a:ext cx="3240359" cy="2430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481877"/>
            <a:ext cx="3168352"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內容版面配置區 1"/>
          <p:cNvSpPr>
            <a:spLocks noGrp="1"/>
          </p:cNvSpPr>
          <p:nvPr>
            <p:ph idx="1"/>
          </p:nvPr>
        </p:nvSpPr>
        <p:spPr>
          <a:xfrm>
            <a:off x="872067" y="1196753"/>
            <a:ext cx="7660373" cy="2232248"/>
          </a:xfrm>
        </p:spPr>
        <p:txBody>
          <a:bodyPr>
            <a:normAutofit lnSpcReduction="10000"/>
          </a:bodyPr>
          <a:lstStyle/>
          <a:p>
            <a:pPr marL="0" indent="0">
              <a:buNone/>
            </a:pPr>
            <a:endParaRPr lang="en-US" altLang="zh-TW" dirty="0" smtClean="0"/>
          </a:p>
          <a:p>
            <a:r>
              <a:rPr lang="zh-TW" altLang="en-US" sz="2800" dirty="0" smtClean="0"/>
              <a:t>在</a:t>
            </a:r>
            <a:r>
              <a:rPr lang="zh-TW" altLang="en-US" sz="2800" dirty="0"/>
              <a:t>好學文創學習烘焙，很多同學都是第一次接觸</a:t>
            </a:r>
            <a:r>
              <a:rPr lang="zh-TW" altLang="en-US" sz="2800" dirty="0" smtClean="0"/>
              <a:t>到烘焙方面，從第一次連攪拌機都不會操控、工具都不認得，到回家可以做給家人吃，也讓大家可以從烘焙中得到成就感。</a:t>
            </a:r>
            <a:endParaRPr lang="zh-TW" altLang="en-US" sz="2800" dirty="0"/>
          </a:p>
          <a:p>
            <a:endParaRPr lang="en-US" altLang="zh-TW" dirty="0" smtClean="0"/>
          </a:p>
          <a:p>
            <a:endParaRPr lang="en-US" altLang="zh-TW" dirty="0"/>
          </a:p>
          <a:p>
            <a:pPr marL="0" indent="0">
              <a:buNone/>
            </a:pPr>
            <a:endParaRPr lang="en-US" altLang="zh-TW" dirty="0"/>
          </a:p>
          <a:p>
            <a:endParaRPr lang="en-US" altLang="zh-TW" dirty="0" smtClean="0"/>
          </a:p>
          <a:p>
            <a:endParaRPr lang="zh-TW" altLang="en-US" dirty="0"/>
          </a:p>
        </p:txBody>
      </p:sp>
      <p:sp>
        <p:nvSpPr>
          <p:cNvPr id="9" name="文字方塊 8"/>
          <p:cNvSpPr txBox="1"/>
          <p:nvPr/>
        </p:nvSpPr>
        <p:spPr>
          <a:xfrm>
            <a:off x="3203848" y="577973"/>
            <a:ext cx="2426380" cy="769441"/>
          </a:xfrm>
          <a:prstGeom prst="rect">
            <a:avLst/>
          </a:prstGeom>
          <a:noFill/>
        </p:spPr>
        <p:txBody>
          <a:bodyPr wrap="square" rtlCol="0">
            <a:spAutoFit/>
          </a:bodyPr>
          <a:lstStyle/>
          <a:p>
            <a:r>
              <a:rPr lang="zh-TW" altLang="en-US" sz="4400" dirty="0" smtClean="0">
                <a:solidFill>
                  <a:schemeClr val="bg1"/>
                </a:solidFill>
              </a:rPr>
              <a:t>好學文創</a:t>
            </a:r>
            <a:endParaRPr lang="zh-TW" altLang="en-US" sz="4400" dirty="0">
              <a:solidFill>
                <a:schemeClr val="bg1"/>
              </a:solidFill>
            </a:endParaRPr>
          </a:p>
        </p:txBody>
      </p:sp>
    </p:spTree>
    <p:extLst>
      <p:ext uri="{BB962C8B-B14F-4D97-AF65-F5344CB8AC3E}">
        <p14:creationId xmlns:p14="http://schemas.microsoft.com/office/powerpoint/2010/main" val="36698711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72067" y="1844824"/>
            <a:ext cx="7660373" cy="4281339"/>
          </a:xfrm>
        </p:spPr>
        <p:txBody>
          <a:bodyPr/>
          <a:lstStyle/>
          <a:p>
            <a:r>
              <a:rPr lang="zh-TW" altLang="en-US" sz="2800" dirty="0"/>
              <a:t>到開平餐飲學校，</a:t>
            </a:r>
            <a:r>
              <a:rPr lang="zh-TW" altLang="en-US" sz="2800" dirty="0" smtClean="0"/>
              <a:t>同學</a:t>
            </a:r>
            <a:r>
              <a:rPr lang="zh-TW" altLang="en-US" sz="2800" dirty="0"/>
              <a:t>都很</a:t>
            </a:r>
            <a:r>
              <a:rPr lang="zh-TW" altLang="en-US" sz="2800" dirty="0" smtClean="0"/>
              <a:t>期待去那裡上課，主要學習</a:t>
            </a:r>
            <a:r>
              <a:rPr lang="zh-TW" altLang="en-US" sz="2800" dirty="0"/>
              <a:t>中餐方面的東西，中餐料理、刀工，就很像是師傅在教徒弟的感覺</a:t>
            </a:r>
            <a:r>
              <a:rPr lang="zh-TW" altLang="en-US" sz="2800" dirty="0" smtClean="0"/>
              <a:t>，</a:t>
            </a:r>
            <a:r>
              <a:rPr lang="zh-TW" altLang="en-US" sz="2800" dirty="0"/>
              <a:t>那裡的</a:t>
            </a:r>
            <a:r>
              <a:rPr lang="zh-TW" altLang="en-US" sz="2800" dirty="0" smtClean="0"/>
              <a:t>學生都很專業，讓我們更有目標去學，學</a:t>
            </a:r>
            <a:r>
              <a:rPr lang="zh-TW" altLang="en-US" sz="2800" dirty="0"/>
              <a:t>得</a:t>
            </a:r>
            <a:r>
              <a:rPr lang="zh-TW" altLang="en-US" sz="2800" dirty="0" smtClean="0"/>
              <a:t>也更認真。</a:t>
            </a:r>
            <a:endParaRPr lang="zh-TW" altLang="en-US" sz="2800" dirty="0"/>
          </a:p>
          <a:p>
            <a:endParaRPr lang="zh-TW" altLang="en-US" dirty="0"/>
          </a:p>
        </p:txBody>
      </p:sp>
      <p:sp>
        <p:nvSpPr>
          <p:cNvPr id="3" name="標題 2"/>
          <p:cNvSpPr>
            <a:spLocks noGrp="1"/>
          </p:cNvSpPr>
          <p:nvPr>
            <p:ph type="title"/>
          </p:nvPr>
        </p:nvSpPr>
        <p:spPr/>
        <p:txBody>
          <a:bodyPr/>
          <a:lstStyle/>
          <a:p>
            <a:r>
              <a:rPr lang="zh-TW" altLang="en-US" dirty="0" smtClean="0"/>
              <a:t>開平餐飲學校</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437112"/>
            <a:ext cx="3930530" cy="2215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753584"/>
            <a:ext cx="1726290" cy="306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21712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27584" y="980728"/>
            <a:ext cx="7660373" cy="3849291"/>
          </a:xfrm>
        </p:spPr>
        <p:txBody>
          <a:bodyPr>
            <a:normAutofit/>
          </a:bodyPr>
          <a:lstStyle/>
          <a:p>
            <a:pPr algn="just"/>
            <a:r>
              <a:rPr lang="zh-TW" altLang="en-US" sz="3200" dirty="0" smtClean="0"/>
              <a:t>下學期是同學透過</a:t>
            </a:r>
            <a:r>
              <a:rPr lang="en-US" altLang="zh-TW" sz="3200" dirty="0" smtClean="0"/>
              <a:t>OST</a:t>
            </a:r>
            <a:r>
              <a:rPr lang="zh-TW" altLang="en-US" sz="3200" dirty="0" smtClean="0"/>
              <a:t>的課程發起的選修課，我們請家長來教，由申晴爸爸跟祐豪媽媽來教。跟以前吃飯說菜最不一樣的地方是，因為選修人數不多，所以家長可以教得比較深入，且上課的時間也加長到</a:t>
            </a:r>
            <a:r>
              <a:rPr lang="en-US" altLang="zh-TW" sz="3200" dirty="0" smtClean="0"/>
              <a:t>3</a:t>
            </a:r>
            <a:r>
              <a:rPr lang="zh-TW" altLang="en-US" sz="3200" dirty="0"/>
              <a:t>節</a:t>
            </a:r>
            <a:r>
              <a:rPr lang="zh-TW" altLang="en-US" sz="3200" dirty="0" smtClean="0"/>
              <a:t>課，讓每個同學都可以有</a:t>
            </a:r>
            <a:r>
              <a:rPr lang="zh-TW" altLang="en-US" sz="3200" dirty="0"/>
              <a:t>更多實務練習的</a:t>
            </a:r>
            <a:r>
              <a:rPr lang="zh-TW" altLang="en-US" sz="3200" dirty="0" smtClean="0"/>
              <a:t>機會。</a:t>
            </a:r>
            <a:endParaRPr lang="en-US" altLang="zh-TW" sz="3200" dirty="0" smtClean="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4293096"/>
            <a:ext cx="3707904" cy="2085696"/>
          </a:xfrm>
          <a:prstGeom prst="rect">
            <a:avLst/>
          </a:prstGeom>
          <a:ln>
            <a:noFill/>
          </a:ln>
          <a:effectLst>
            <a:softEdge rad="112500"/>
          </a:effectLst>
        </p:spPr>
      </p:pic>
    </p:spTree>
    <p:extLst>
      <p:ext uri="{BB962C8B-B14F-4D97-AF65-F5344CB8AC3E}">
        <p14:creationId xmlns:p14="http://schemas.microsoft.com/office/powerpoint/2010/main" val="33714571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755576" y="1628800"/>
            <a:ext cx="7660373" cy="2592288"/>
          </a:xfrm>
        </p:spPr>
        <p:txBody>
          <a:bodyPr>
            <a:normAutofit/>
          </a:bodyPr>
          <a:lstStyle/>
          <a:p>
            <a:r>
              <a:rPr lang="zh-TW" altLang="en-US" sz="2800" dirty="0"/>
              <a:t>祐豪媽媽主要教的是一些大菜、家常菜</a:t>
            </a:r>
            <a:r>
              <a:rPr lang="zh-TW" altLang="en-US" sz="2800" dirty="0" smtClean="0"/>
              <a:t>，像是紅燒獅子頭、</a:t>
            </a:r>
            <a:r>
              <a:rPr lang="zh-TW" altLang="en-US" sz="2800" dirty="0"/>
              <a:t>薑黃炒飯</a:t>
            </a:r>
            <a:r>
              <a:rPr lang="zh-TW" altLang="en-US" sz="2800" dirty="0" smtClean="0"/>
              <a:t>、珍珠丸子，還會認識</a:t>
            </a:r>
            <a:r>
              <a:rPr lang="zh-TW" altLang="en-US" sz="2800" dirty="0"/>
              <a:t>菜的</a:t>
            </a:r>
            <a:r>
              <a:rPr lang="zh-TW" altLang="en-US" sz="2800" dirty="0" smtClean="0"/>
              <a:t>歷史、由來</a:t>
            </a:r>
            <a:r>
              <a:rPr lang="zh-TW" altLang="en-US" sz="2800" dirty="0"/>
              <a:t>，介紹調味料</a:t>
            </a:r>
            <a:r>
              <a:rPr lang="zh-TW" altLang="en-US" sz="2800" dirty="0" smtClean="0"/>
              <a:t>的用途且了解了很多醬料調配的技巧和一些料理手法。</a:t>
            </a:r>
            <a:endParaRPr lang="zh-TW" altLang="en-US" sz="2800" dirty="0"/>
          </a:p>
          <a:p>
            <a:endParaRPr lang="en-US" altLang="zh-TW" dirty="0" smtClean="0"/>
          </a:p>
          <a:p>
            <a:endParaRPr lang="en-US" altLang="zh-TW" dirty="0"/>
          </a:p>
          <a:p>
            <a:pPr marL="0" indent="0">
              <a:buNone/>
            </a:pPr>
            <a:endParaRPr lang="en-US" altLang="zh-TW" dirty="0" smtClean="0"/>
          </a:p>
          <a:p>
            <a:endParaRPr lang="zh-TW" altLang="en-US" dirty="0"/>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3610206"/>
            <a:ext cx="2434747" cy="3247794"/>
          </a:xfrm>
          <a:prstGeom prst="rect">
            <a:avLst/>
          </a:prstGeom>
          <a:ln>
            <a:noFill/>
          </a:ln>
          <a:effectLst>
            <a:softEdge rad="112500"/>
          </a:effectLst>
        </p:spPr>
      </p:pic>
      <p:sp>
        <p:nvSpPr>
          <p:cNvPr id="11" name="文字方塊 10"/>
          <p:cNvSpPr txBox="1"/>
          <p:nvPr/>
        </p:nvSpPr>
        <p:spPr>
          <a:xfrm>
            <a:off x="2123728" y="717376"/>
            <a:ext cx="5400600" cy="769441"/>
          </a:xfrm>
          <a:prstGeom prst="rect">
            <a:avLst/>
          </a:prstGeom>
          <a:noFill/>
        </p:spPr>
        <p:txBody>
          <a:bodyPr wrap="square" rtlCol="0">
            <a:spAutoFit/>
          </a:bodyPr>
          <a:lstStyle/>
          <a:p>
            <a:r>
              <a:rPr lang="zh-TW" altLang="en-US" sz="4400" dirty="0" smtClean="0">
                <a:solidFill>
                  <a:schemeClr val="bg1"/>
                </a:solidFill>
              </a:rPr>
              <a:t>祐豪媽媽的烹飪課</a:t>
            </a:r>
            <a:endParaRPr lang="zh-TW" altLang="en-US" sz="4400" dirty="0">
              <a:solidFill>
                <a:schemeClr val="bg1"/>
              </a:solidFill>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488" y="5218012"/>
            <a:ext cx="2771800" cy="15591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8248">
            <a:off x="3635896" y="3731801"/>
            <a:ext cx="2376264" cy="1782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5516">
            <a:off x="323528" y="3796566"/>
            <a:ext cx="2624836" cy="16677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456285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27584" y="1700808"/>
            <a:ext cx="7660373" cy="2448272"/>
          </a:xfrm>
        </p:spPr>
        <p:txBody>
          <a:bodyPr/>
          <a:lstStyle/>
          <a:p>
            <a:r>
              <a:rPr lang="zh-TW" altLang="en-US" dirty="0"/>
              <a:t>申晴爸爸因為有去專業的丙級訓練，</a:t>
            </a:r>
            <a:r>
              <a:rPr lang="zh-TW" altLang="en-US" dirty="0" smtClean="0"/>
              <a:t>所以教</a:t>
            </a:r>
            <a:r>
              <a:rPr lang="zh-TW" altLang="en-US" dirty="0"/>
              <a:t>的</a:t>
            </a:r>
            <a:r>
              <a:rPr lang="zh-TW" altLang="en-US" dirty="0" smtClean="0"/>
              <a:t>方面比較</a:t>
            </a:r>
            <a:r>
              <a:rPr lang="zh-TW" altLang="en-US" dirty="0"/>
              <a:t>偏向一些料理的觀念、</a:t>
            </a:r>
            <a:r>
              <a:rPr lang="zh-TW" altLang="en-US" dirty="0" smtClean="0"/>
              <a:t>如何處</a:t>
            </a:r>
            <a:r>
              <a:rPr lang="zh-TW" altLang="en-US" dirty="0"/>
              <a:t>理</a:t>
            </a:r>
            <a:r>
              <a:rPr lang="zh-TW" altLang="en-US" dirty="0" smtClean="0"/>
              <a:t>料理。</a:t>
            </a:r>
            <a:endParaRPr lang="en-US" altLang="zh-TW" dirty="0" smtClean="0"/>
          </a:p>
          <a:p>
            <a:pPr marL="0" indent="0">
              <a:buNone/>
            </a:pPr>
            <a:r>
              <a:rPr lang="zh-TW" altLang="en-US" dirty="0"/>
              <a:t> </a:t>
            </a:r>
            <a:r>
              <a:rPr lang="zh-TW" altLang="en-US" dirty="0" smtClean="0"/>
              <a:t>   同學印象最深的就是學到殺魚，剛開始大家</a:t>
            </a:r>
            <a:r>
              <a:rPr lang="zh-TW" altLang="en-US" dirty="0"/>
              <a:t>都很害怕</a:t>
            </a:r>
            <a:r>
              <a:rPr lang="zh-TW" altLang="en-US" dirty="0" smtClean="0"/>
              <a:t>、         </a:t>
            </a:r>
            <a:r>
              <a:rPr lang="zh-TW" altLang="en-US" dirty="0"/>
              <a:t> </a:t>
            </a:r>
            <a:r>
              <a:rPr lang="zh-TW" altLang="en-US" dirty="0" smtClean="0"/>
              <a:t>  </a:t>
            </a:r>
            <a:endParaRPr lang="en-US" altLang="zh-TW" dirty="0" smtClean="0"/>
          </a:p>
          <a:p>
            <a:pPr marL="0" indent="0">
              <a:buNone/>
            </a:pPr>
            <a:r>
              <a:rPr lang="zh-TW" altLang="en-US" dirty="0"/>
              <a:t> </a:t>
            </a:r>
            <a:r>
              <a:rPr lang="zh-TW" altLang="en-US" dirty="0" smtClean="0"/>
              <a:t>   都</a:t>
            </a:r>
            <a:r>
              <a:rPr lang="zh-TW" altLang="en-US" dirty="0"/>
              <a:t>覺得很困難，不過</a:t>
            </a:r>
            <a:r>
              <a:rPr lang="zh-TW" altLang="en-US" dirty="0" smtClean="0"/>
              <a:t>最後</a:t>
            </a:r>
            <a:r>
              <a:rPr lang="zh-TW" altLang="en-US" dirty="0"/>
              <a:t>還是把魚殺得很</a:t>
            </a:r>
            <a:r>
              <a:rPr lang="zh-TW" altLang="en-US" dirty="0" smtClean="0"/>
              <a:t>乾淨。</a:t>
            </a:r>
            <a:endParaRPr lang="zh-TW" altLang="en-US" dirty="0"/>
          </a:p>
          <a:p>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97" y="4005064"/>
            <a:ext cx="21209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315" y="3356992"/>
            <a:ext cx="2081598" cy="547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1791" y="3717032"/>
            <a:ext cx="2035894" cy="2713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1844647" y="404664"/>
            <a:ext cx="5043876" cy="769441"/>
          </a:xfrm>
          <a:prstGeom prst="rect">
            <a:avLst/>
          </a:prstGeom>
          <a:noFill/>
        </p:spPr>
        <p:txBody>
          <a:bodyPr wrap="square" rtlCol="0">
            <a:spAutoFit/>
          </a:bodyPr>
          <a:lstStyle/>
          <a:p>
            <a:r>
              <a:rPr lang="zh-TW" altLang="en-US" sz="4400" dirty="0" smtClean="0">
                <a:solidFill>
                  <a:schemeClr val="bg1"/>
                </a:solidFill>
              </a:rPr>
              <a:t>申晴爸爸的烹飪課</a:t>
            </a:r>
            <a:endParaRPr lang="zh-TW" altLang="en-US" sz="4400" dirty="0">
              <a:solidFill>
                <a:schemeClr val="bg1"/>
              </a:solidFill>
            </a:endParaRPr>
          </a:p>
        </p:txBody>
      </p:sp>
    </p:spTree>
    <p:extLst>
      <p:ext uri="{BB962C8B-B14F-4D97-AF65-F5344CB8AC3E}">
        <p14:creationId xmlns:p14="http://schemas.microsoft.com/office/powerpoint/2010/main" val="20638999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27584" y="2348880"/>
            <a:ext cx="7408333" cy="3450696"/>
          </a:xfrm>
        </p:spPr>
        <p:txBody>
          <a:bodyPr>
            <a:noAutofit/>
          </a:bodyPr>
          <a:lstStyle/>
          <a:p>
            <a:r>
              <a:rPr lang="zh-TW" altLang="en-US" sz="3200" dirty="0" smtClean="0"/>
              <a:t>上完這幾堂烹飪課，很多同學都認為學</a:t>
            </a:r>
            <a:r>
              <a:rPr lang="zh-TW" altLang="en-US" sz="3200" dirty="0"/>
              <a:t>烹飪不光是學習煮菜，也要學習</a:t>
            </a:r>
            <a:r>
              <a:rPr lang="zh-TW" altLang="en-US" sz="3200" dirty="0" smtClean="0"/>
              <a:t>洗滌的</a:t>
            </a:r>
            <a:r>
              <a:rPr lang="zh-TW" altLang="en-US" sz="3200" dirty="0"/>
              <a:t>順序、切菜的握法</a:t>
            </a:r>
            <a:r>
              <a:rPr lang="zh-TW" altLang="en-US" sz="3200" dirty="0" smtClean="0"/>
              <a:t>、</a:t>
            </a:r>
            <a:r>
              <a:rPr lang="zh-TW" altLang="en-US" sz="3200" dirty="0"/>
              <a:t>火</a:t>
            </a:r>
            <a:r>
              <a:rPr lang="zh-TW" altLang="en-US" sz="3200" dirty="0" smtClean="0"/>
              <a:t>侯的掌握、菜的味道、擺盤和適合</a:t>
            </a:r>
            <a:r>
              <a:rPr lang="zh-TW" altLang="en-US" sz="3200" dirty="0"/>
              <a:t>的烹飪方式</a:t>
            </a:r>
            <a:r>
              <a:rPr lang="zh-TW" altLang="en-US" sz="3200" dirty="0" smtClean="0"/>
              <a:t>。</a:t>
            </a:r>
            <a:endParaRPr lang="en-US" altLang="zh-TW" sz="3200" dirty="0" smtClean="0"/>
          </a:p>
          <a:p>
            <a:r>
              <a:rPr lang="zh-TW" altLang="en-US" sz="3200" dirty="0"/>
              <a:t>且</a:t>
            </a:r>
            <a:r>
              <a:rPr lang="zh-TW" altLang="en-US" sz="3200" dirty="0" smtClean="0"/>
              <a:t>課程中，不只學會了煮菜，也讓我們從烹飪中找到興趣。</a:t>
            </a:r>
            <a:endParaRPr lang="zh-TW" altLang="en-US" sz="3200" dirty="0"/>
          </a:p>
        </p:txBody>
      </p:sp>
      <p:sp>
        <p:nvSpPr>
          <p:cNvPr id="3" name="標題 2"/>
          <p:cNvSpPr>
            <a:spLocks noGrp="1"/>
          </p:cNvSpPr>
          <p:nvPr>
            <p:ph type="title"/>
          </p:nvPr>
        </p:nvSpPr>
        <p:spPr/>
        <p:txBody>
          <a:bodyPr/>
          <a:lstStyle/>
          <a:p>
            <a:endParaRPr lang="zh-TW" altLang="en-US" dirty="0"/>
          </a:p>
        </p:txBody>
      </p:sp>
    </p:spTree>
    <p:extLst>
      <p:ext uri="{BB962C8B-B14F-4D97-AF65-F5344CB8AC3E}">
        <p14:creationId xmlns:p14="http://schemas.microsoft.com/office/powerpoint/2010/main" val="27699673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手作藝術組</a:t>
            </a:r>
            <a:endParaRPr lang="zh-TW" altLang="en-US" dirty="0"/>
          </a:p>
        </p:txBody>
      </p:sp>
      <p:sp>
        <p:nvSpPr>
          <p:cNvPr id="3" name="文字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0912791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288" y="4292600"/>
            <a:ext cx="6750050" cy="1938338"/>
          </a:xfrm>
          <a:prstGeom prst="rect">
            <a:avLst/>
          </a:prstGeom>
        </p:spPr>
        <p:txBody>
          <a:bodyPr>
            <a:spAutoFit/>
          </a:bodyPr>
          <a:lstStyle>
            <a:lvl1pPr>
              <a:defRPr>
                <a:solidFill>
                  <a:schemeClr val="tx1"/>
                </a:solidFill>
                <a:latin typeface="Candara" panose="020E0502030303020204" pitchFamily="34" charset="0"/>
                <a:ea typeface="標楷體" panose="03000509000000000000" pitchFamily="65" charset="-120"/>
              </a:defRPr>
            </a:lvl1pPr>
            <a:lvl2pPr marL="742950" indent="-285750">
              <a:defRPr>
                <a:solidFill>
                  <a:schemeClr val="tx1"/>
                </a:solidFill>
                <a:latin typeface="Candara" panose="020E0502030303020204" pitchFamily="34" charset="0"/>
                <a:ea typeface="標楷體" panose="03000509000000000000" pitchFamily="65" charset="-120"/>
              </a:defRPr>
            </a:lvl2pPr>
            <a:lvl3pPr marL="1143000" indent="-228600">
              <a:defRPr>
                <a:solidFill>
                  <a:schemeClr val="tx1"/>
                </a:solidFill>
                <a:latin typeface="Candara" panose="020E0502030303020204" pitchFamily="34" charset="0"/>
                <a:ea typeface="標楷體" panose="03000509000000000000" pitchFamily="65" charset="-120"/>
              </a:defRPr>
            </a:lvl3pPr>
            <a:lvl4pPr marL="1600200" indent="-228600">
              <a:defRPr>
                <a:solidFill>
                  <a:schemeClr val="tx1"/>
                </a:solidFill>
                <a:latin typeface="Candara" panose="020E0502030303020204" pitchFamily="34" charset="0"/>
                <a:ea typeface="標楷體" panose="03000509000000000000" pitchFamily="65" charset="-120"/>
              </a:defRPr>
            </a:lvl4pPr>
            <a:lvl5pPr marL="2057400" indent="-228600">
              <a:defRPr>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9pPr>
          </a:lstStyle>
          <a:p>
            <a:pPr eaLnBrk="1" hangingPunct="1">
              <a:defRPr/>
            </a:pPr>
            <a:r>
              <a:rPr lang="en-US" altLang="zh-TW" sz="4000" dirty="0" smtClean="0">
                <a:solidFill>
                  <a:srgbClr val="000000"/>
                </a:solidFill>
                <a:latin typeface="標楷體" panose="03000509000000000000" pitchFamily="65" charset="-120"/>
                <a:ea typeface="Mangal"/>
                <a:cs typeface="Mangal"/>
              </a:rPr>
              <a:t>•</a:t>
            </a:r>
            <a:r>
              <a:rPr lang="zh-TW" altLang="en-US" sz="4000" dirty="0" smtClean="0">
                <a:solidFill>
                  <a:srgbClr val="000000"/>
                </a:solidFill>
                <a:latin typeface="+mj-ea"/>
                <a:ea typeface="+mj-ea"/>
                <a:cs typeface="Mangal"/>
              </a:rPr>
              <a:t>同學</a:t>
            </a:r>
            <a:r>
              <a:rPr lang="zh-TW" altLang="zh-TW" sz="4000" dirty="0" smtClean="0">
                <a:solidFill>
                  <a:srgbClr val="000000"/>
                </a:solidFill>
                <a:latin typeface="+mj-ea"/>
                <a:ea typeface="+mj-ea"/>
                <a:cs typeface="Mangal"/>
              </a:rPr>
              <a:t>爭取</a:t>
            </a:r>
          </a:p>
          <a:p>
            <a:pPr eaLnBrk="1" hangingPunct="1">
              <a:defRPr/>
            </a:pPr>
            <a:endParaRPr lang="en-US" altLang="zh-TW" sz="4000" dirty="0" smtClean="0">
              <a:solidFill>
                <a:srgbClr val="000000"/>
              </a:solidFill>
              <a:latin typeface="+mj-ea"/>
              <a:ea typeface="+mj-ea"/>
              <a:cs typeface="Mangal"/>
            </a:endParaRPr>
          </a:p>
          <a:p>
            <a:pPr eaLnBrk="1" hangingPunct="1">
              <a:defRPr/>
            </a:pPr>
            <a:r>
              <a:rPr lang="en-US" altLang="zh-TW" sz="4000" dirty="0" smtClean="0">
                <a:solidFill>
                  <a:srgbClr val="000000"/>
                </a:solidFill>
                <a:latin typeface="+mj-ea"/>
                <a:ea typeface="+mj-ea"/>
                <a:cs typeface="Mangal"/>
              </a:rPr>
              <a:t>•</a:t>
            </a:r>
            <a:r>
              <a:rPr lang="zh-TW" altLang="zh-TW" sz="4000" dirty="0" smtClean="0">
                <a:solidFill>
                  <a:srgbClr val="000000"/>
                </a:solidFill>
                <a:latin typeface="+mj-ea"/>
                <a:ea typeface="+mj-ea"/>
                <a:cs typeface="Mangal"/>
              </a:rPr>
              <a:t>尋找老師、安排</a:t>
            </a:r>
            <a:r>
              <a:rPr lang="zh-TW" altLang="en-US" sz="4000" dirty="0" smtClean="0">
                <a:solidFill>
                  <a:srgbClr val="000000"/>
                </a:solidFill>
                <a:latin typeface="+mj-ea"/>
                <a:ea typeface="+mj-ea"/>
                <a:cs typeface="Mangal"/>
              </a:rPr>
              <a:t>上課</a:t>
            </a:r>
            <a:r>
              <a:rPr lang="zh-TW" altLang="zh-TW" sz="4000" dirty="0" smtClean="0">
                <a:solidFill>
                  <a:srgbClr val="000000"/>
                </a:solidFill>
                <a:latin typeface="+mj-ea"/>
                <a:ea typeface="+mj-ea"/>
                <a:cs typeface="Mangal"/>
              </a:rPr>
              <a:t>時間</a:t>
            </a:r>
          </a:p>
        </p:txBody>
      </p:sp>
      <p:sp>
        <p:nvSpPr>
          <p:cNvPr id="2" name="矩形 1"/>
          <p:cNvSpPr/>
          <p:nvPr/>
        </p:nvSpPr>
        <p:spPr>
          <a:xfrm>
            <a:off x="2051050" y="1773238"/>
            <a:ext cx="5329238" cy="768350"/>
          </a:xfrm>
          <a:prstGeom prst="rect">
            <a:avLst/>
          </a:prstGeom>
        </p:spPr>
        <p:txBody>
          <a:bodyPr>
            <a:spAutoFit/>
          </a:bodyPr>
          <a:lstStyle/>
          <a:p>
            <a:pPr eaLnBrk="1" fontAlgn="auto" hangingPunct="1">
              <a:spcBef>
                <a:spcPts val="0"/>
              </a:spcBef>
              <a:spcAft>
                <a:spcPts val="0"/>
              </a:spcAft>
              <a:defRPr/>
            </a:pPr>
            <a:r>
              <a:rPr lang="zh-TW" altLang="en-US" sz="4400" b="1" dirty="0">
                <a:latin typeface="+mn-ea"/>
                <a:ea typeface="+mn-ea"/>
              </a:rPr>
              <a:t>美學概論與生活速寫</a:t>
            </a:r>
          </a:p>
        </p:txBody>
      </p:sp>
    </p:spTree>
    <p:extLst>
      <p:ext uri="{BB962C8B-B14F-4D97-AF65-F5344CB8AC3E}">
        <p14:creationId xmlns:p14="http://schemas.microsoft.com/office/powerpoint/2010/main" val="35762477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684213" y="2276475"/>
            <a:ext cx="7772400" cy="3600450"/>
          </a:xfrm>
        </p:spPr>
        <p:txBody>
          <a:bodyPr rtlCol="0"/>
          <a:lstStyle/>
          <a:p>
            <a:pPr algn="l" eaLnBrk="1" fontAlgn="auto" hangingPunct="1">
              <a:spcAft>
                <a:spcPts val="0"/>
              </a:spcAft>
              <a:defRPr/>
            </a:pPr>
            <a:r>
              <a:rPr lang="zh-TW" altLang="en-US" sz="3200" dirty="0" smtClean="0">
                <a:solidFill>
                  <a:schemeClr val="tx1"/>
                </a:solidFill>
                <a:latin typeface="+mn-ea"/>
                <a:ea typeface="+mn-ea"/>
              </a:rPr>
              <a:t>上課方式：老師帶學生去不同的地點畫畫</a:t>
            </a:r>
            <a:r>
              <a:rPr lang="en-US" altLang="zh-TW" sz="3200" dirty="0" smtClean="0">
                <a:solidFill>
                  <a:schemeClr val="tx1"/>
                </a:solidFill>
                <a:latin typeface="+mn-ea"/>
                <a:ea typeface="+mn-ea"/>
              </a:rPr>
              <a:t/>
            </a:r>
            <a:br>
              <a:rPr lang="en-US" altLang="zh-TW" sz="3200" dirty="0" smtClean="0">
                <a:solidFill>
                  <a:schemeClr val="tx1"/>
                </a:solidFill>
                <a:latin typeface="+mn-ea"/>
                <a:ea typeface="+mn-ea"/>
              </a:rPr>
            </a:br>
            <a:r>
              <a:rPr lang="zh-TW" altLang="en-US" sz="3200" dirty="0" smtClean="0">
                <a:solidFill>
                  <a:schemeClr val="tx1"/>
                </a:solidFill>
                <a:latin typeface="+mn-ea"/>
                <a:ea typeface="+mn-ea"/>
              </a:rPr>
              <a:t>課程目標：參觀，寫生畫畫</a:t>
            </a:r>
            <a:r>
              <a:rPr lang="en-US" altLang="zh-TW" sz="3200" dirty="0" smtClean="0">
                <a:solidFill>
                  <a:schemeClr val="tx1"/>
                </a:solidFill>
                <a:latin typeface="+mn-ea"/>
                <a:ea typeface="+mn-ea"/>
              </a:rPr>
              <a:t/>
            </a:r>
            <a:br>
              <a:rPr lang="en-US" altLang="zh-TW" sz="3200" dirty="0" smtClean="0">
                <a:solidFill>
                  <a:schemeClr val="tx1"/>
                </a:solidFill>
                <a:latin typeface="+mn-ea"/>
                <a:ea typeface="+mn-ea"/>
              </a:rPr>
            </a:br>
            <a:r>
              <a:rPr lang="en-US" altLang="zh-TW" sz="3200" dirty="0" smtClean="0">
                <a:solidFill>
                  <a:schemeClr val="tx1"/>
                </a:solidFill>
                <a:latin typeface="+mn-ea"/>
                <a:ea typeface="+mn-ea"/>
              </a:rPr>
              <a:t/>
            </a:r>
            <a:br>
              <a:rPr lang="en-US" altLang="zh-TW" sz="3200" dirty="0" smtClean="0">
                <a:solidFill>
                  <a:schemeClr val="tx1"/>
                </a:solidFill>
                <a:latin typeface="+mn-ea"/>
                <a:ea typeface="+mn-ea"/>
              </a:rPr>
            </a:br>
            <a:r>
              <a:rPr lang="zh-TW" altLang="en-US" sz="3200" dirty="0" smtClean="0">
                <a:solidFill>
                  <a:schemeClr val="tx1"/>
                </a:solidFill>
                <a:latin typeface="+mn-ea"/>
                <a:ea typeface="+mn-ea"/>
              </a:rPr>
              <a:t>室內</a:t>
            </a:r>
            <a:r>
              <a:rPr lang="zh-TW" altLang="en-US" sz="3200" dirty="0">
                <a:solidFill>
                  <a:schemeClr val="tx1"/>
                </a:solidFill>
                <a:latin typeface="+mn-ea"/>
                <a:ea typeface="+mn-ea"/>
              </a:rPr>
              <a:t>與</a:t>
            </a:r>
            <a:r>
              <a:rPr lang="zh-TW" altLang="en-US" sz="3200" dirty="0" smtClean="0">
                <a:solidFill>
                  <a:schemeClr val="tx1"/>
                </a:solidFill>
                <a:latin typeface="+mn-ea"/>
                <a:ea typeface="+mn-ea"/>
              </a:rPr>
              <a:t>室外</a:t>
            </a:r>
            <a:r>
              <a:rPr lang="zh-TW" altLang="en-US" sz="3200" dirty="0">
                <a:solidFill>
                  <a:schemeClr val="tx1"/>
                </a:solidFill>
                <a:latin typeface="+mn-ea"/>
                <a:ea typeface="+mn-ea"/>
              </a:rPr>
              <a:t>差別</a:t>
            </a:r>
            <a:r>
              <a:rPr lang="zh-TW" altLang="en-US" sz="3200" dirty="0" smtClean="0">
                <a:solidFill>
                  <a:schemeClr val="tx1"/>
                </a:solidFill>
                <a:latin typeface="+mn-ea"/>
                <a:ea typeface="+mn-ea"/>
              </a:rPr>
              <a:t>感想</a:t>
            </a:r>
            <a:r>
              <a:rPr lang="zh-TW" altLang="en-US" sz="3200" dirty="0">
                <a:solidFill>
                  <a:schemeClr val="tx1"/>
                </a:solidFill>
                <a:latin typeface="+mn-ea"/>
              </a:rPr>
              <a:t>：</a:t>
            </a:r>
            <a:r>
              <a:rPr lang="en-US" altLang="zh-TW" sz="3200" dirty="0">
                <a:solidFill>
                  <a:schemeClr val="tx1"/>
                </a:solidFill>
                <a:latin typeface="+mn-ea"/>
                <a:ea typeface="+mn-ea"/>
              </a:rPr>
              <a:t/>
            </a:r>
            <a:br>
              <a:rPr lang="en-US" altLang="zh-TW" sz="3200" dirty="0">
                <a:solidFill>
                  <a:schemeClr val="tx1"/>
                </a:solidFill>
                <a:latin typeface="+mn-ea"/>
                <a:ea typeface="+mn-ea"/>
              </a:rPr>
            </a:br>
            <a:r>
              <a:rPr lang="zh-TW" altLang="en-US" sz="3200" dirty="0">
                <a:solidFill>
                  <a:schemeClr val="tx1"/>
                </a:solidFill>
                <a:latin typeface="+mn-ea"/>
                <a:ea typeface="+mn-ea"/>
              </a:rPr>
              <a:t>室內→發揮創意、老師訂題目</a:t>
            </a:r>
            <a:r>
              <a:rPr lang="en-US" altLang="zh-TW" sz="3200" dirty="0">
                <a:solidFill>
                  <a:schemeClr val="tx1"/>
                </a:solidFill>
                <a:latin typeface="+mn-ea"/>
                <a:ea typeface="+mn-ea"/>
              </a:rPr>
              <a:t/>
            </a:r>
            <a:br>
              <a:rPr lang="en-US" altLang="zh-TW" sz="3200" dirty="0">
                <a:solidFill>
                  <a:schemeClr val="tx1"/>
                </a:solidFill>
                <a:latin typeface="+mn-ea"/>
                <a:ea typeface="+mn-ea"/>
              </a:rPr>
            </a:br>
            <a:r>
              <a:rPr lang="zh-TW" altLang="en-US" sz="3200" dirty="0">
                <a:solidFill>
                  <a:schemeClr val="tx1"/>
                </a:solidFill>
                <a:latin typeface="+mn-ea"/>
                <a:ea typeface="+mn-ea"/>
              </a:rPr>
              <a:t>室外→戶外寫生</a:t>
            </a:r>
            <a:r>
              <a:rPr lang="en-US" altLang="zh-TW" sz="3200" dirty="0">
                <a:latin typeface="+mn-ea"/>
                <a:ea typeface="+mn-ea"/>
              </a:rPr>
              <a:t/>
            </a:r>
            <a:br>
              <a:rPr lang="en-US" altLang="zh-TW" sz="3200" dirty="0">
                <a:latin typeface="+mn-ea"/>
                <a:ea typeface="+mn-ea"/>
              </a:rPr>
            </a:br>
            <a:endParaRPr lang="zh-TW" altLang="en-US" sz="3200" dirty="0" smtClean="0">
              <a:latin typeface="+mn-ea"/>
              <a:ea typeface="+mn-ea"/>
            </a:endParaRPr>
          </a:p>
        </p:txBody>
      </p:sp>
      <p:sp>
        <p:nvSpPr>
          <p:cNvPr id="11267" name="文字版面配置區 2"/>
          <p:cNvSpPr>
            <a:spLocks noGrp="1"/>
          </p:cNvSpPr>
          <p:nvPr>
            <p:ph type="body" idx="1"/>
          </p:nvPr>
        </p:nvSpPr>
        <p:spPr>
          <a:xfrm>
            <a:off x="468313" y="404813"/>
            <a:ext cx="2286000" cy="939800"/>
          </a:xfrm>
        </p:spPr>
        <p:txBody>
          <a:bodyPr/>
          <a:lstStyle/>
          <a:p>
            <a:pPr eaLnBrk="1" hangingPunct="1"/>
            <a:r>
              <a:rPr lang="zh-TW" altLang="en-US" sz="4400" b="1" smtClean="0">
                <a:solidFill>
                  <a:schemeClr val="tx1"/>
                </a:solidFill>
              </a:rPr>
              <a:t>美術課</a:t>
            </a:r>
          </a:p>
        </p:txBody>
      </p:sp>
    </p:spTree>
    <p:extLst>
      <p:ext uri="{BB962C8B-B14F-4D97-AF65-F5344CB8AC3E}">
        <p14:creationId xmlns:p14="http://schemas.microsoft.com/office/powerpoint/2010/main" val="351416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自然科學組</a:t>
            </a:r>
            <a:endParaRPr lang="zh-TW" altLang="en-US" dirty="0"/>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626528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3"/>
          <p:cNvSpPr>
            <a:spLocks noChangeArrowheads="1"/>
          </p:cNvSpPr>
          <p:nvPr/>
        </p:nvSpPr>
        <p:spPr bwMode="auto">
          <a:xfrm>
            <a:off x="431800" y="590550"/>
            <a:ext cx="74168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ea typeface="標楷體" pitchFamily="65" charset="-12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ea typeface="標楷體" pitchFamily="65" charset="-12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ea typeface="標楷體" pitchFamily="65" charset="-12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ea typeface="標楷體" pitchFamily="65" charset="-12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ea typeface="標楷體" pitchFamily="65" charset="-12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標楷體" pitchFamily="65" charset="-12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標楷體" pitchFamily="65" charset="-12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標楷體" pitchFamily="65" charset="-12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標楷體" pitchFamily="65" charset="-120"/>
              </a:defRPr>
            </a:lvl9pPr>
          </a:lstStyle>
          <a:p>
            <a:pPr eaLnBrk="1" hangingPunct="1">
              <a:spcBef>
                <a:spcPct val="0"/>
              </a:spcBef>
              <a:buClrTx/>
              <a:buSzTx/>
              <a:buFontTx/>
              <a:buNone/>
            </a:pPr>
            <a:r>
              <a:rPr kumimoji="1" lang="zh-TW" altLang="zh-TW" sz="4000">
                <a:solidFill>
                  <a:srgbClr val="000000"/>
                </a:solidFill>
                <a:latin typeface="標楷體" pitchFamily="65" charset="-120"/>
                <a:cs typeface="Mangal" pitchFamily="18" charset="0"/>
              </a:rPr>
              <a:t>個人風格的不同</a:t>
            </a:r>
            <a:r>
              <a:rPr kumimoji="1" lang="en-US" altLang="zh-TW" sz="4000">
                <a:solidFill>
                  <a:srgbClr val="000000"/>
                </a:solidFill>
                <a:latin typeface="標楷體" pitchFamily="65" charset="-120"/>
                <a:cs typeface="Mangal" pitchFamily="18" charset="0"/>
              </a:rPr>
              <a:t>...</a:t>
            </a:r>
          </a:p>
          <a:p>
            <a:pPr eaLnBrk="1" hangingPunct="1">
              <a:spcBef>
                <a:spcPct val="0"/>
              </a:spcBef>
              <a:buClrTx/>
              <a:buSzTx/>
              <a:buFontTx/>
              <a:buNone/>
            </a:pPr>
            <a:endParaRPr kumimoji="1" lang="en-US" altLang="zh-TW" sz="4000">
              <a:solidFill>
                <a:srgbClr val="000000"/>
              </a:solidFill>
              <a:latin typeface="標楷體" pitchFamily="65" charset="-120"/>
              <a:cs typeface="Mangal" pitchFamily="18" charset="0"/>
            </a:endParaRPr>
          </a:p>
          <a:p>
            <a:pPr eaLnBrk="1" hangingPunct="1">
              <a:spcBef>
                <a:spcPct val="0"/>
              </a:spcBef>
              <a:buClrTx/>
              <a:buSzTx/>
              <a:buFontTx/>
              <a:buNone/>
            </a:pPr>
            <a:r>
              <a:rPr kumimoji="1" lang="en-US" altLang="zh-TW" sz="4000">
                <a:solidFill>
                  <a:srgbClr val="000000"/>
                </a:solidFill>
                <a:latin typeface="標楷體" pitchFamily="65" charset="-120"/>
                <a:cs typeface="Mangal" pitchFamily="18" charset="0"/>
              </a:rPr>
              <a:t>•</a:t>
            </a:r>
            <a:r>
              <a:rPr kumimoji="1" lang="zh-TW" altLang="zh-TW" sz="4000">
                <a:solidFill>
                  <a:srgbClr val="000000"/>
                </a:solidFill>
                <a:latin typeface="標楷體" pitchFamily="65" charset="-120"/>
                <a:cs typeface="Mangal" pitchFamily="18" charset="0"/>
              </a:rPr>
              <a:t>寫實</a:t>
            </a:r>
          </a:p>
          <a:p>
            <a:pPr eaLnBrk="1" hangingPunct="1">
              <a:spcBef>
                <a:spcPct val="0"/>
              </a:spcBef>
              <a:buClrTx/>
              <a:buSzTx/>
              <a:buFontTx/>
              <a:buNone/>
            </a:pPr>
            <a:endParaRPr kumimoji="1" lang="en-US" altLang="zh-TW" sz="4000">
              <a:solidFill>
                <a:srgbClr val="000000"/>
              </a:solidFill>
              <a:latin typeface="標楷體" pitchFamily="65" charset="-120"/>
              <a:cs typeface="Mangal" pitchFamily="18" charset="0"/>
            </a:endParaRPr>
          </a:p>
          <a:p>
            <a:pPr eaLnBrk="1" hangingPunct="1">
              <a:spcBef>
                <a:spcPct val="0"/>
              </a:spcBef>
              <a:buClrTx/>
              <a:buSzTx/>
              <a:buFontTx/>
              <a:buNone/>
            </a:pPr>
            <a:r>
              <a:rPr kumimoji="1" lang="en-US" altLang="zh-TW" sz="4000">
                <a:solidFill>
                  <a:srgbClr val="000000"/>
                </a:solidFill>
                <a:latin typeface="標楷體" pitchFamily="65" charset="-120"/>
                <a:cs typeface="Mangal" pitchFamily="18" charset="0"/>
              </a:rPr>
              <a:t>•</a:t>
            </a:r>
            <a:r>
              <a:rPr kumimoji="1" lang="zh-TW" altLang="zh-TW" sz="4000">
                <a:solidFill>
                  <a:srgbClr val="000000"/>
                </a:solidFill>
                <a:latin typeface="標楷體" pitchFamily="65" charset="-120"/>
                <a:cs typeface="Mangal" pitchFamily="18" charset="0"/>
              </a:rPr>
              <a:t>抽象</a:t>
            </a:r>
          </a:p>
          <a:p>
            <a:pPr eaLnBrk="1" hangingPunct="1">
              <a:spcBef>
                <a:spcPct val="0"/>
              </a:spcBef>
              <a:buClrTx/>
              <a:buSzTx/>
              <a:buFontTx/>
              <a:buNone/>
            </a:pPr>
            <a:endParaRPr kumimoji="1" lang="en-US" altLang="zh-TW" sz="4000">
              <a:solidFill>
                <a:srgbClr val="000000"/>
              </a:solidFill>
              <a:latin typeface="標楷體" pitchFamily="65" charset="-120"/>
              <a:cs typeface="Mangal" pitchFamily="18" charset="0"/>
            </a:endParaRPr>
          </a:p>
          <a:p>
            <a:pPr eaLnBrk="1" hangingPunct="1">
              <a:spcBef>
                <a:spcPct val="0"/>
              </a:spcBef>
              <a:buClrTx/>
              <a:buSzTx/>
              <a:buFontTx/>
              <a:buNone/>
            </a:pPr>
            <a:r>
              <a:rPr kumimoji="1" lang="en-US" altLang="zh-TW" sz="4000">
                <a:solidFill>
                  <a:srgbClr val="000000"/>
                </a:solidFill>
                <a:latin typeface="標楷體" pitchFamily="65" charset="-120"/>
                <a:cs typeface="Mangal" pitchFamily="18" charset="0"/>
              </a:rPr>
              <a:t>•</a:t>
            </a:r>
            <a:r>
              <a:rPr kumimoji="1" lang="zh-TW" altLang="zh-TW" sz="4000">
                <a:solidFill>
                  <a:srgbClr val="000000"/>
                </a:solidFill>
                <a:latin typeface="標楷體" pitchFamily="65" charset="-120"/>
                <a:cs typeface="Mangal" pitchFamily="18" charset="0"/>
              </a:rPr>
              <a:t>卡通</a:t>
            </a:r>
          </a:p>
          <a:p>
            <a:pPr eaLnBrk="1" hangingPunct="1">
              <a:spcBef>
                <a:spcPct val="0"/>
              </a:spcBef>
              <a:buClrTx/>
              <a:buSzTx/>
              <a:buFontTx/>
              <a:buNone/>
            </a:pPr>
            <a:endParaRPr kumimoji="1" lang="en-US" altLang="zh-TW" sz="4000">
              <a:solidFill>
                <a:srgbClr val="000000"/>
              </a:solidFill>
              <a:latin typeface="標楷體" pitchFamily="65" charset="-120"/>
              <a:cs typeface="Mangal" pitchFamily="18" charset="0"/>
            </a:endParaRPr>
          </a:p>
          <a:p>
            <a:pPr eaLnBrk="1" hangingPunct="1">
              <a:spcBef>
                <a:spcPct val="0"/>
              </a:spcBef>
              <a:buClrTx/>
              <a:buSzTx/>
              <a:buFontTx/>
              <a:buNone/>
            </a:pPr>
            <a:r>
              <a:rPr kumimoji="1" lang="en-US" altLang="zh-TW" sz="4000">
                <a:solidFill>
                  <a:srgbClr val="000000"/>
                </a:solidFill>
                <a:latin typeface="標楷體" pitchFamily="65" charset="-120"/>
                <a:cs typeface="Mangal" pitchFamily="18" charset="0"/>
              </a:rPr>
              <a:t>•</a:t>
            </a:r>
            <a:r>
              <a:rPr kumimoji="1" lang="zh-TW" altLang="zh-TW" sz="4000">
                <a:solidFill>
                  <a:srgbClr val="000000"/>
                </a:solidFill>
                <a:latin typeface="標楷體" pitchFamily="65" charset="-120"/>
                <a:cs typeface="Mangal" pitchFamily="18" charset="0"/>
              </a:rPr>
              <a:t>等等</a:t>
            </a:r>
            <a:r>
              <a:rPr kumimoji="1" lang="en-US" altLang="zh-TW" sz="4000">
                <a:solidFill>
                  <a:srgbClr val="000000"/>
                </a:solidFill>
                <a:latin typeface="標楷體" pitchFamily="65" charset="-120"/>
                <a:cs typeface="Mangal" pitchFamily="18" charset="0"/>
              </a:rPr>
              <a:t>...</a:t>
            </a:r>
          </a:p>
          <a:p>
            <a:pPr eaLnBrk="1" hangingPunct="1">
              <a:spcBef>
                <a:spcPct val="0"/>
              </a:spcBef>
              <a:buClrTx/>
              <a:buSzTx/>
              <a:buFontTx/>
              <a:buNone/>
            </a:pPr>
            <a:endParaRPr kumimoji="1" lang="en-US" altLang="zh-TW" sz="1600">
              <a:solidFill>
                <a:srgbClr val="000000"/>
              </a:solidFill>
              <a:latin typeface="標楷體" pitchFamily="65" charset="-120"/>
              <a:cs typeface="Mangal" pitchFamily="18" charset="0"/>
            </a:endParaRPr>
          </a:p>
        </p:txBody>
      </p:sp>
      <p:pic>
        <p:nvPicPr>
          <p:cNvPr id="1229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83955">
            <a:off x="3052763" y="1852613"/>
            <a:ext cx="3240087"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4389">
            <a:off x="3014663" y="4262438"/>
            <a:ext cx="305911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685804">
            <a:off x="6001544" y="1639094"/>
            <a:ext cx="28654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圖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97504">
            <a:off x="5602288" y="3800475"/>
            <a:ext cx="3036887"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6197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671513" y="620713"/>
            <a:ext cx="7772400" cy="836612"/>
          </a:xfrm>
        </p:spPr>
        <p:txBody>
          <a:bodyPr rtlCol="0"/>
          <a:lstStyle/>
          <a:p>
            <a:pPr eaLnBrk="1" fontAlgn="auto" hangingPunct="1">
              <a:spcAft>
                <a:spcPts val="0"/>
              </a:spcAft>
              <a:defRPr/>
            </a:pPr>
            <a:r>
              <a:rPr lang="zh-TW" altLang="en-US" sz="4800" b="1" dirty="0">
                <a:solidFill>
                  <a:schemeClr val="tx1"/>
                </a:solidFill>
              </a:rPr>
              <a:t>美術</a:t>
            </a:r>
            <a:r>
              <a:rPr lang="zh-TW" altLang="en-US" sz="4800" b="1" dirty="0" smtClean="0">
                <a:solidFill>
                  <a:schemeClr val="tx1"/>
                </a:solidFill>
              </a:rPr>
              <a:t>課</a:t>
            </a:r>
            <a:r>
              <a:rPr lang="en-US" altLang="zh-TW" sz="4800" b="1" dirty="0" smtClean="0">
                <a:solidFill>
                  <a:schemeClr val="tx1"/>
                </a:solidFill>
                <a:latin typeface="+mj-ea"/>
              </a:rPr>
              <a:t>-</a:t>
            </a:r>
            <a:r>
              <a:rPr lang="zh-TW" altLang="en-US" sz="4800" b="1" dirty="0" smtClean="0">
                <a:solidFill>
                  <a:schemeClr val="tx1"/>
                </a:solidFill>
                <a:latin typeface="+mj-ea"/>
              </a:rPr>
              <a:t>戶外寫生</a:t>
            </a:r>
          </a:p>
        </p:txBody>
      </p:sp>
      <p:sp>
        <p:nvSpPr>
          <p:cNvPr id="12291" name="矩形 3"/>
          <p:cNvSpPr>
            <a:spLocks noChangeArrowheads="1"/>
          </p:cNvSpPr>
          <p:nvPr/>
        </p:nvSpPr>
        <p:spPr bwMode="auto">
          <a:xfrm>
            <a:off x="454025" y="1589088"/>
            <a:ext cx="82089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ea typeface="標楷體" panose="03000509000000000000" pitchFamily="65" charset="-12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ea typeface="標楷體" panose="03000509000000000000" pitchFamily="65" charset="-12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ea typeface="標楷體" panose="03000509000000000000" pitchFamily="65" charset="-12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ea typeface="標楷體" panose="03000509000000000000" pitchFamily="65" charset="-12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9pPr>
          </a:lstStyle>
          <a:p>
            <a:pPr eaLnBrk="1" hangingPunct="1">
              <a:spcBef>
                <a:spcPct val="0"/>
              </a:spcBef>
              <a:buClrTx/>
              <a:buSzTx/>
              <a:buFontTx/>
              <a:buNone/>
              <a:defRPr/>
            </a:pPr>
            <a:r>
              <a:rPr kumimoji="1" lang="en-US" altLang="zh-TW" sz="2800" dirty="0" smtClean="0">
                <a:solidFill>
                  <a:schemeClr val="tx1"/>
                </a:solidFill>
                <a:latin typeface="標楷體" panose="03000509000000000000" pitchFamily="65" charset="-120"/>
                <a:ea typeface="Mangal"/>
                <a:cs typeface="Mangal"/>
              </a:rPr>
              <a:t>•</a:t>
            </a:r>
            <a:r>
              <a:rPr kumimoji="1" lang="zh-TW" altLang="zh-TW" sz="2800" dirty="0" smtClean="0">
                <a:solidFill>
                  <a:schemeClr val="tx1"/>
                </a:solidFill>
                <a:latin typeface="+mn-ea"/>
                <a:ea typeface="+mn-ea"/>
                <a:cs typeface="Mangal"/>
              </a:rPr>
              <a:t>台北植物園</a:t>
            </a:r>
          </a:p>
          <a:p>
            <a:pPr eaLnBrk="1" hangingPunct="1">
              <a:spcBef>
                <a:spcPct val="0"/>
              </a:spcBef>
              <a:buClrTx/>
              <a:buSzTx/>
              <a:buFontTx/>
              <a:buNone/>
              <a:defRPr/>
            </a:pP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r>
              <a:rPr kumimoji="1" lang="en-US" altLang="zh-TW" sz="2800" dirty="0" smtClean="0">
                <a:solidFill>
                  <a:schemeClr val="tx1"/>
                </a:solidFill>
                <a:latin typeface="+mn-ea"/>
                <a:ea typeface="+mn-ea"/>
                <a:cs typeface="Mangal"/>
              </a:rPr>
              <a:t>•</a:t>
            </a:r>
            <a:r>
              <a:rPr kumimoji="1" lang="zh-TW" altLang="zh-TW" sz="2800" dirty="0" smtClean="0">
                <a:solidFill>
                  <a:schemeClr val="tx1"/>
                </a:solidFill>
                <a:latin typeface="+mn-ea"/>
                <a:ea typeface="+mn-ea"/>
                <a:cs typeface="Mangal"/>
              </a:rPr>
              <a:t>台北燈會</a:t>
            </a:r>
          </a:p>
          <a:p>
            <a:pPr eaLnBrk="1" hangingPunct="1">
              <a:spcBef>
                <a:spcPct val="0"/>
              </a:spcBef>
              <a:buClrTx/>
              <a:buSzTx/>
              <a:buFontTx/>
              <a:buNone/>
              <a:defRPr/>
            </a:pP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r>
              <a:rPr kumimoji="1" lang="en-US" altLang="zh-TW" sz="2800" dirty="0" smtClean="0">
                <a:solidFill>
                  <a:schemeClr val="tx1"/>
                </a:solidFill>
                <a:latin typeface="+mn-ea"/>
                <a:ea typeface="+mn-ea"/>
                <a:cs typeface="Mangal"/>
              </a:rPr>
              <a:t>•</a:t>
            </a:r>
            <a:r>
              <a:rPr kumimoji="1" lang="zh-TW" altLang="zh-TW" sz="2800" dirty="0" smtClean="0">
                <a:solidFill>
                  <a:schemeClr val="tx1"/>
                </a:solidFill>
                <a:latin typeface="+mn-ea"/>
                <a:ea typeface="+mn-ea"/>
                <a:cs typeface="Mangal"/>
              </a:rPr>
              <a:t>台灣大學</a:t>
            </a:r>
          </a:p>
          <a:p>
            <a:pPr eaLnBrk="1" hangingPunct="1">
              <a:spcBef>
                <a:spcPct val="0"/>
              </a:spcBef>
              <a:buClrTx/>
              <a:buSzTx/>
              <a:buFontTx/>
              <a:buNone/>
              <a:defRPr/>
            </a:pP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r>
              <a:rPr kumimoji="1" lang="en-US" altLang="zh-TW" sz="2800" dirty="0" smtClean="0">
                <a:solidFill>
                  <a:schemeClr val="tx1"/>
                </a:solidFill>
                <a:latin typeface="+mn-ea"/>
                <a:ea typeface="+mn-ea"/>
                <a:cs typeface="Mangal"/>
              </a:rPr>
              <a:t>•</a:t>
            </a:r>
            <a:r>
              <a:rPr kumimoji="1" lang="zh-TW" altLang="zh-TW" sz="2800" dirty="0" smtClean="0">
                <a:solidFill>
                  <a:schemeClr val="tx1"/>
                </a:solidFill>
                <a:latin typeface="+mn-ea"/>
                <a:ea typeface="+mn-ea"/>
                <a:cs typeface="Mangal"/>
              </a:rPr>
              <a:t>北門近區</a:t>
            </a:r>
          </a:p>
          <a:p>
            <a:pPr eaLnBrk="1" hangingPunct="1">
              <a:spcBef>
                <a:spcPct val="0"/>
              </a:spcBef>
              <a:buClrTx/>
              <a:buSzTx/>
              <a:buFontTx/>
              <a:buNone/>
              <a:defRPr/>
            </a:pP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r>
              <a:rPr kumimoji="1" lang="en-US" altLang="zh-TW" sz="2800" dirty="0" smtClean="0">
                <a:solidFill>
                  <a:schemeClr val="tx1"/>
                </a:solidFill>
                <a:latin typeface="+mn-ea"/>
                <a:ea typeface="+mn-ea"/>
                <a:cs typeface="Mangal"/>
              </a:rPr>
              <a:t>•</a:t>
            </a:r>
            <a:r>
              <a:rPr kumimoji="1" lang="zh-TW" altLang="zh-TW" sz="2800" dirty="0" smtClean="0">
                <a:solidFill>
                  <a:schemeClr val="tx1"/>
                </a:solidFill>
                <a:latin typeface="+mn-ea"/>
                <a:ea typeface="+mn-ea"/>
                <a:cs typeface="Mangal"/>
              </a:rPr>
              <a:t>西門町</a:t>
            </a: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endParaRPr kumimoji="1" lang="en-US" altLang="zh-TW" sz="2800" dirty="0" smtClean="0">
              <a:solidFill>
                <a:schemeClr val="tx1"/>
              </a:solidFill>
              <a:latin typeface="+mn-ea"/>
              <a:ea typeface="+mn-ea"/>
              <a:cs typeface="Mangal"/>
            </a:endParaRPr>
          </a:p>
          <a:p>
            <a:pPr eaLnBrk="1" hangingPunct="1">
              <a:spcBef>
                <a:spcPct val="0"/>
              </a:spcBef>
              <a:buClrTx/>
              <a:buSzTx/>
              <a:buFontTx/>
              <a:buNone/>
              <a:defRPr/>
            </a:pPr>
            <a:r>
              <a:rPr kumimoji="1" lang="en-US" altLang="zh-TW" sz="2800" dirty="0" smtClean="0">
                <a:solidFill>
                  <a:schemeClr val="tx1"/>
                </a:solidFill>
                <a:latin typeface="+mn-ea"/>
                <a:ea typeface="+mn-ea"/>
                <a:cs typeface="Mangal"/>
              </a:rPr>
              <a:t>•</a:t>
            </a:r>
            <a:r>
              <a:rPr kumimoji="1" lang="zh-TW" altLang="en-US" sz="2800" dirty="0" smtClean="0">
                <a:solidFill>
                  <a:schemeClr val="tx1"/>
                </a:solidFill>
                <a:latin typeface="+mn-ea"/>
                <a:ea typeface="+mn-ea"/>
                <a:cs typeface="Mangal"/>
              </a:rPr>
              <a:t>孔廟</a:t>
            </a:r>
            <a:endParaRPr kumimoji="1" lang="zh-TW" altLang="zh-TW" sz="2800" dirty="0" smtClean="0">
              <a:solidFill>
                <a:schemeClr val="tx1"/>
              </a:solidFill>
              <a:latin typeface="+mn-ea"/>
              <a:ea typeface="+mn-ea"/>
              <a:cs typeface="Mangal"/>
            </a:endParaRPr>
          </a:p>
        </p:txBody>
      </p:sp>
      <p:pic>
        <p:nvPicPr>
          <p:cNvPr id="14340"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2565400"/>
            <a:ext cx="20526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52738"/>
            <a:ext cx="21828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4188" y="3068638"/>
            <a:ext cx="21209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8121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圖片 5" descr="12751785_10205499494428004_1371711119_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26988"/>
            <a:ext cx="4322762"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圖片 3" descr="12395663_10205104131504178_212058067_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3429000"/>
            <a:ext cx="43227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矩形 1"/>
          <p:cNvSpPr>
            <a:spLocks noChangeArrowheads="1"/>
          </p:cNvSpPr>
          <p:nvPr/>
        </p:nvSpPr>
        <p:spPr bwMode="auto">
          <a:xfrm>
            <a:off x="3949700" y="2508250"/>
            <a:ext cx="576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pPr eaLnBrk="1" hangingPunct="1"/>
            <a:r>
              <a:rPr lang="zh-TW" altLang="en-US" sz="3600" b="1">
                <a:solidFill>
                  <a:schemeClr val="bg1"/>
                </a:solidFill>
              </a:rPr>
              <a:t>①</a:t>
            </a:r>
            <a:endParaRPr lang="zh-TW" altLang="zh-TW" sz="3600" b="1">
              <a:solidFill>
                <a:schemeClr val="bg1"/>
              </a:solidFill>
              <a:latin typeface="標楷體" pitchFamily="65" charset="-120"/>
              <a:cs typeface="Mangal" pitchFamily="18" charset="0"/>
            </a:endParaRPr>
          </a:p>
        </p:txBody>
      </p:sp>
      <p:sp>
        <p:nvSpPr>
          <p:cNvPr id="15367" name="矩形 6"/>
          <p:cNvSpPr>
            <a:spLocks noChangeArrowheads="1"/>
          </p:cNvSpPr>
          <p:nvPr/>
        </p:nvSpPr>
        <p:spPr bwMode="auto">
          <a:xfrm>
            <a:off x="4837113" y="2473325"/>
            <a:ext cx="576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pPr eaLnBrk="1" hangingPunct="1"/>
            <a:r>
              <a:rPr lang="zh-TW" altLang="en-US" sz="3600" b="1">
                <a:solidFill>
                  <a:schemeClr val="bg1"/>
                </a:solidFill>
              </a:rPr>
              <a:t>②</a:t>
            </a:r>
            <a:endParaRPr lang="zh-TW" altLang="zh-TW" sz="3600" b="1">
              <a:solidFill>
                <a:schemeClr val="bg1"/>
              </a:solidFill>
              <a:latin typeface="標楷體" pitchFamily="65" charset="-120"/>
              <a:cs typeface="Mangal" pitchFamily="18" charset="0"/>
            </a:endParaRPr>
          </a:p>
        </p:txBody>
      </p:sp>
      <p:sp>
        <p:nvSpPr>
          <p:cNvPr id="15368" name="矩形 2"/>
          <p:cNvSpPr>
            <a:spLocks noChangeArrowheads="1"/>
          </p:cNvSpPr>
          <p:nvPr/>
        </p:nvSpPr>
        <p:spPr bwMode="auto">
          <a:xfrm>
            <a:off x="3779838" y="6021388"/>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pPr eaLnBrk="1" hangingPunct="1"/>
            <a:r>
              <a:rPr lang="zh-TW" altLang="en-US">
                <a:solidFill>
                  <a:srgbClr val="484891"/>
                </a:solidFill>
                <a:latin typeface="Helvetica" pitchFamily="34" charset="0"/>
              </a:rPr>
              <a:t>②</a:t>
            </a:r>
            <a:endParaRPr lang="zh-TW" altLang="en-US"/>
          </a:p>
        </p:txBody>
      </p:sp>
      <p:sp>
        <p:nvSpPr>
          <p:cNvPr id="15369" name="矩形 8"/>
          <p:cNvSpPr>
            <a:spLocks noChangeArrowheads="1"/>
          </p:cNvSpPr>
          <p:nvPr/>
        </p:nvSpPr>
        <p:spPr bwMode="auto">
          <a:xfrm>
            <a:off x="3949700" y="3455988"/>
            <a:ext cx="576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pPr eaLnBrk="1" hangingPunct="1"/>
            <a:r>
              <a:rPr lang="zh-TW" altLang="en-US" sz="3600" b="1">
                <a:solidFill>
                  <a:schemeClr val="bg1"/>
                </a:solidFill>
              </a:rPr>
              <a:t>③</a:t>
            </a:r>
            <a:endParaRPr lang="zh-TW" altLang="zh-TW" sz="3600" b="1">
              <a:solidFill>
                <a:schemeClr val="bg1"/>
              </a:solidFill>
              <a:latin typeface="標楷體" pitchFamily="65" charset="-120"/>
              <a:cs typeface="Mangal" pitchFamily="18" charset="0"/>
            </a:endParaRPr>
          </a:p>
        </p:txBody>
      </p:sp>
      <p:sp>
        <p:nvSpPr>
          <p:cNvPr id="15370" name="矩形 9"/>
          <p:cNvSpPr>
            <a:spLocks noChangeArrowheads="1"/>
          </p:cNvSpPr>
          <p:nvPr/>
        </p:nvSpPr>
        <p:spPr bwMode="auto">
          <a:xfrm>
            <a:off x="4837113" y="3455988"/>
            <a:ext cx="576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itchFamily="34" charset="0"/>
                <a:ea typeface="標楷體" pitchFamily="65" charset="-120"/>
              </a:defRPr>
            </a:lvl1pPr>
            <a:lvl2pPr marL="742950" indent="-285750">
              <a:defRPr>
                <a:solidFill>
                  <a:schemeClr val="tx1"/>
                </a:solidFill>
                <a:latin typeface="Candara" pitchFamily="34" charset="0"/>
                <a:ea typeface="標楷體" pitchFamily="65" charset="-120"/>
              </a:defRPr>
            </a:lvl2pPr>
            <a:lvl3pPr marL="1143000" indent="-228600">
              <a:defRPr>
                <a:solidFill>
                  <a:schemeClr val="tx1"/>
                </a:solidFill>
                <a:latin typeface="Candara" pitchFamily="34" charset="0"/>
                <a:ea typeface="標楷體" pitchFamily="65" charset="-120"/>
              </a:defRPr>
            </a:lvl3pPr>
            <a:lvl4pPr marL="1600200" indent="-228600">
              <a:defRPr>
                <a:solidFill>
                  <a:schemeClr val="tx1"/>
                </a:solidFill>
                <a:latin typeface="Candara" pitchFamily="34" charset="0"/>
                <a:ea typeface="標楷體" pitchFamily="65" charset="-120"/>
              </a:defRPr>
            </a:lvl4pPr>
            <a:lvl5pPr marL="2057400" indent="-228600">
              <a:defRPr>
                <a:solidFill>
                  <a:schemeClr val="tx1"/>
                </a:solidFill>
                <a:latin typeface="Candara" pitchFamily="34" charset="0"/>
                <a:ea typeface="標楷體" pitchFamily="65" charset="-120"/>
              </a:defRPr>
            </a:lvl5pPr>
            <a:lvl6pPr marL="2514600" indent="-228600" eaLnBrk="0" fontAlgn="base" hangingPunct="0">
              <a:spcBef>
                <a:spcPct val="0"/>
              </a:spcBef>
              <a:spcAft>
                <a:spcPct val="0"/>
              </a:spcAft>
              <a:defRPr>
                <a:solidFill>
                  <a:schemeClr val="tx1"/>
                </a:solidFill>
                <a:latin typeface="Candara" pitchFamily="34" charset="0"/>
                <a:ea typeface="標楷體" pitchFamily="65" charset="-120"/>
              </a:defRPr>
            </a:lvl6pPr>
            <a:lvl7pPr marL="2971800" indent="-228600" eaLnBrk="0" fontAlgn="base" hangingPunct="0">
              <a:spcBef>
                <a:spcPct val="0"/>
              </a:spcBef>
              <a:spcAft>
                <a:spcPct val="0"/>
              </a:spcAft>
              <a:defRPr>
                <a:solidFill>
                  <a:schemeClr val="tx1"/>
                </a:solidFill>
                <a:latin typeface="Candara" pitchFamily="34" charset="0"/>
                <a:ea typeface="標楷體" pitchFamily="65" charset="-120"/>
              </a:defRPr>
            </a:lvl7pPr>
            <a:lvl8pPr marL="3429000" indent="-228600" eaLnBrk="0" fontAlgn="base" hangingPunct="0">
              <a:spcBef>
                <a:spcPct val="0"/>
              </a:spcBef>
              <a:spcAft>
                <a:spcPct val="0"/>
              </a:spcAft>
              <a:defRPr>
                <a:solidFill>
                  <a:schemeClr val="tx1"/>
                </a:solidFill>
                <a:latin typeface="Candara" pitchFamily="34" charset="0"/>
                <a:ea typeface="標楷體" pitchFamily="65" charset="-120"/>
              </a:defRPr>
            </a:lvl8pPr>
            <a:lvl9pPr marL="3886200" indent="-228600" eaLnBrk="0" fontAlgn="base" hangingPunct="0">
              <a:spcBef>
                <a:spcPct val="0"/>
              </a:spcBef>
              <a:spcAft>
                <a:spcPct val="0"/>
              </a:spcAft>
              <a:defRPr>
                <a:solidFill>
                  <a:schemeClr val="tx1"/>
                </a:solidFill>
                <a:latin typeface="Candara" pitchFamily="34" charset="0"/>
                <a:ea typeface="標楷體" pitchFamily="65" charset="-120"/>
              </a:defRPr>
            </a:lvl9pPr>
          </a:lstStyle>
          <a:p>
            <a:pPr eaLnBrk="1" hangingPunct="1"/>
            <a:r>
              <a:rPr lang="zh-TW" altLang="en-US" sz="3600" b="1">
                <a:solidFill>
                  <a:schemeClr val="bg1"/>
                </a:solidFill>
              </a:rPr>
              <a:t>④</a:t>
            </a:r>
            <a:endParaRPr lang="zh-TW" altLang="zh-TW" sz="3600" b="1">
              <a:solidFill>
                <a:schemeClr val="bg1"/>
              </a:solidFill>
              <a:latin typeface="標楷體" pitchFamily="65" charset="-120"/>
              <a:cs typeface="Mangal" pitchFamily="18" charset="0"/>
            </a:endParaRPr>
          </a:p>
        </p:txBody>
      </p:sp>
    </p:spTree>
    <p:extLst>
      <p:ext uri="{BB962C8B-B14F-4D97-AF65-F5344CB8AC3E}">
        <p14:creationId xmlns:p14="http://schemas.microsoft.com/office/powerpoint/2010/main" val="11811373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755650" y="836613"/>
            <a:ext cx="7772400" cy="863600"/>
          </a:xfrm>
        </p:spPr>
        <p:txBody>
          <a:bodyPr rtlCol="0"/>
          <a:lstStyle/>
          <a:p>
            <a:pPr eaLnBrk="1" fontAlgn="auto" hangingPunct="1">
              <a:spcAft>
                <a:spcPts val="0"/>
              </a:spcAft>
              <a:defRPr/>
            </a:pPr>
            <a:r>
              <a:rPr lang="zh-TW" altLang="zh-TW" b="1" dirty="0" smtClean="0">
                <a:solidFill>
                  <a:schemeClr val="tx1"/>
                </a:solidFill>
                <a:latin typeface="+mj-ea"/>
              </a:rPr>
              <a:t>透過這樣的畫畫課</a:t>
            </a:r>
            <a:endParaRPr lang="zh-TW" altLang="en-US" b="1" dirty="0" smtClean="0">
              <a:solidFill>
                <a:schemeClr val="tx1"/>
              </a:solidFill>
              <a:latin typeface="+mj-ea"/>
            </a:endParaRPr>
          </a:p>
        </p:txBody>
      </p:sp>
      <p:sp>
        <p:nvSpPr>
          <p:cNvPr id="22531" name="矩形 3"/>
          <p:cNvSpPr>
            <a:spLocks noChangeArrowheads="1"/>
          </p:cNvSpPr>
          <p:nvPr/>
        </p:nvSpPr>
        <p:spPr bwMode="auto">
          <a:xfrm>
            <a:off x="611188" y="2276475"/>
            <a:ext cx="6629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ea typeface="標楷體" panose="03000509000000000000" pitchFamily="65" charset="-12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ea typeface="標楷體" panose="03000509000000000000" pitchFamily="65" charset="-12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ea typeface="標楷體" panose="03000509000000000000" pitchFamily="65" charset="-12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ea typeface="標楷體" panose="03000509000000000000" pitchFamily="65" charset="-12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9pPr>
          </a:lstStyle>
          <a:p>
            <a:pPr eaLnBrk="1" hangingPunct="1">
              <a:spcBef>
                <a:spcPct val="0"/>
              </a:spcBef>
              <a:buClrTx/>
              <a:buSzTx/>
              <a:buFontTx/>
              <a:buNone/>
              <a:defRPr/>
            </a:pPr>
            <a:r>
              <a:rPr kumimoji="1" lang="en-US" altLang="zh-TW" sz="3200" dirty="0" smtClean="0">
                <a:solidFill>
                  <a:srgbClr val="000000"/>
                </a:solidFill>
                <a:latin typeface="標楷體" panose="03000509000000000000" pitchFamily="65" charset="-120"/>
                <a:ea typeface="Mangal"/>
                <a:cs typeface="Mangal"/>
              </a:rPr>
              <a:t>•</a:t>
            </a:r>
            <a:r>
              <a:rPr kumimoji="1" lang="zh-TW" altLang="zh-TW" sz="4000" dirty="0" smtClean="0">
                <a:solidFill>
                  <a:srgbClr val="000000"/>
                </a:solidFill>
                <a:latin typeface="+mn-ea"/>
                <a:ea typeface="+mn-ea"/>
                <a:cs typeface="Mangal"/>
              </a:rPr>
              <a:t>學到</a:t>
            </a:r>
            <a:r>
              <a:rPr kumimoji="1" lang="en-US" altLang="zh-TW" sz="4000" dirty="0" smtClean="0">
                <a:solidFill>
                  <a:srgbClr val="000000"/>
                </a:solidFill>
                <a:latin typeface="+mn-ea"/>
                <a:ea typeface="+mn-ea"/>
                <a:cs typeface="Mangal"/>
              </a:rPr>
              <a:t>...</a:t>
            </a:r>
          </a:p>
          <a:p>
            <a:pPr eaLnBrk="1" hangingPunct="1">
              <a:spcBef>
                <a:spcPct val="0"/>
              </a:spcBef>
              <a:buClrTx/>
              <a:buSzTx/>
              <a:buFontTx/>
              <a:buNone/>
              <a:defRPr/>
            </a:pPr>
            <a:endParaRPr kumimoji="1" lang="en-US" altLang="zh-TW" sz="4000" dirty="0" smtClean="0">
              <a:solidFill>
                <a:srgbClr val="000000"/>
              </a:solidFill>
              <a:latin typeface="+mn-ea"/>
              <a:ea typeface="+mn-ea"/>
              <a:cs typeface="Mangal"/>
            </a:endParaRPr>
          </a:p>
          <a:p>
            <a:pPr eaLnBrk="1" hangingPunct="1">
              <a:spcBef>
                <a:spcPct val="0"/>
              </a:spcBef>
              <a:buClrTx/>
              <a:buSzTx/>
              <a:buFontTx/>
              <a:buNone/>
              <a:defRPr/>
            </a:pPr>
            <a:r>
              <a:rPr kumimoji="1" lang="en-US" altLang="zh-TW" sz="4000" dirty="0" smtClean="0">
                <a:solidFill>
                  <a:srgbClr val="000000"/>
                </a:solidFill>
                <a:latin typeface="+mn-ea"/>
                <a:ea typeface="+mn-ea"/>
                <a:cs typeface="Mangal"/>
              </a:rPr>
              <a:t>•</a:t>
            </a:r>
            <a:r>
              <a:rPr kumimoji="1" lang="zh-TW" altLang="zh-TW" sz="4000" dirty="0" smtClean="0">
                <a:solidFill>
                  <a:srgbClr val="000000"/>
                </a:solidFill>
                <a:latin typeface="+mn-ea"/>
                <a:ea typeface="+mn-ea"/>
                <a:cs typeface="Mangal"/>
              </a:rPr>
              <a:t>體驗</a:t>
            </a:r>
            <a:r>
              <a:rPr kumimoji="1" lang="en-US" altLang="zh-TW" sz="4000" dirty="0" smtClean="0">
                <a:solidFill>
                  <a:srgbClr val="000000"/>
                </a:solidFill>
                <a:latin typeface="+mn-ea"/>
                <a:ea typeface="+mn-ea"/>
                <a:cs typeface="Mangal"/>
              </a:rPr>
              <a:t>...</a:t>
            </a:r>
          </a:p>
          <a:p>
            <a:pPr eaLnBrk="1" hangingPunct="1">
              <a:spcBef>
                <a:spcPct val="0"/>
              </a:spcBef>
              <a:buClrTx/>
              <a:buSzTx/>
              <a:buFontTx/>
              <a:buNone/>
              <a:defRPr/>
            </a:pPr>
            <a:endParaRPr kumimoji="1" lang="en-US" altLang="zh-TW" sz="4000" dirty="0" smtClean="0">
              <a:solidFill>
                <a:srgbClr val="000000"/>
              </a:solidFill>
              <a:latin typeface="+mn-ea"/>
              <a:ea typeface="+mn-ea"/>
              <a:cs typeface="Mangal"/>
            </a:endParaRPr>
          </a:p>
          <a:p>
            <a:pPr eaLnBrk="1" hangingPunct="1">
              <a:spcBef>
                <a:spcPct val="0"/>
              </a:spcBef>
              <a:buClrTx/>
              <a:buSzTx/>
              <a:buFontTx/>
              <a:buNone/>
              <a:defRPr/>
            </a:pPr>
            <a:r>
              <a:rPr kumimoji="1" lang="en-US" altLang="zh-TW" sz="4000" dirty="0" smtClean="0">
                <a:solidFill>
                  <a:srgbClr val="000000"/>
                </a:solidFill>
                <a:latin typeface="+mn-ea"/>
                <a:ea typeface="+mn-ea"/>
                <a:cs typeface="Mangal"/>
              </a:rPr>
              <a:t>•</a:t>
            </a:r>
            <a:r>
              <a:rPr kumimoji="1" lang="zh-TW" altLang="zh-TW" sz="4000" dirty="0" smtClean="0">
                <a:solidFill>
                  <a:srgbClr val="000000"/>
                </a:solidFill>
                <a:latin typeface="+mn-ea"/>
                <a:ea typeface="+mn-ea"/>
                <a:cs typeface="Mangal"/>
              </a:rPr>
              <a:t>意義</a:t>
            </a:r>
            <a:r>
              <a:rPr kumimoji="1" lang="en-US" altLang="zh-TW" sz="4000" dirty="0" smtClean="0">
                <a:solidFill>
                  <a:srgbClr val="000000"/>
                </a:solidFill>
                <a:latin typeface="+mn-ea"/>
                <a:ea typeface="+mn-ea"/>
                <a:cs typeface="Mangal"/>
              </a:rPr>
              <a:t>...</a:t>
            </a:r>
          </a:p>
          <a:p>
            <a:pPr eaLnBrk="1" hangingPunct="1">
              <a:spcBef>
                <a:spcPct val="0"/>
              </a:spcBef>
              <a:buClrTx/>
              <a:buSzTx/>
              <a:buFontTx/>
              <a:buNone/>
              <a:defRPr/>
            </a:pPr>
            <a:endParaRPr kumimoji="1" lang="en-US" altLang="zh-TW" sz="4000" dirty="0" smtClean="0">
              <a:solidFill>
                <a:srgbClr val="000000"/>
              </a:solidFill>
              <a:latin typeface="+mn-ea"/>
              <a:ea typeface="+mn-ea"/>
              <a:cs typeface="Mangal"/>
            </a:endParaRPr>
          </a:p>
          <a:p>
            <a:pPr eaLnBrk="1" hangingPunct="1">
              <a:spcBef>
                <a:spcPct val="0"/>
              </a:spcBef>
              <a:buClrTx/>
              <a:buSzTx/>
              <a:buFontTx/>
              <a:buNone/>
              <a:defRPr/>
            </a:pPr>
            <a:r>
              <a:rPr kumimoji="1" lang="en-US" altLang="zh-TW" sz="4000" dirty="0" smtClean="0">
                <a:solidFill>
                  <a:srgbClr val="000000"/>
                </a:solidFill>
                <a:latin typeface="+mn-ea"/>
                <a:ea typeface="+mn-ea"/>
                <a:cs typeface="Mangal"/>
              </a:rPr>
              <a:t/>
            </a:r>
            <a:br>
              <a:rPr kumimoji="1" lang="en-US" altLang="zh-TW" sz="4000" dirty="0" smtClean="0">
                <a:solidFill>
                  <a:srgbClr val="000000"/>
                </a:solidFill>
                <a:latin typeface="+mn-ea"/>
                <a:ea typeface="+mn-ea"/>
                <a:cs typeface="Mangal"/>
              </a:rPr>
            </a:br>
            <a:endParaRPr kumimoji="1" lang="en-US" altLang="zh-TW" sz="4000" dirty="0" smtClean="0">
              <a:solidFill>
                <a:srgbClr val="000000"/>
              </a:solidFill>
              <a:latin typeface="+mn-ea"/>
              <a:ea typeface="+mn-ea"/>
              <a:cs typeface="Mangal"/>
            </a:endParaRPr>
          </a:p>
        </p:txBody>
      </p:sp>
    </p:spTree>
    <p:extLst>
      <p:ext uri="{BB962C8B-B14F-4D97-AF65-F5344CB8AC3E}">
        <p14:creationId xmlns:p14="http://schemas.microsoft.com/office/powerpoint/2010/main" val="778308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4663" y="2565400"/>
            <a:ext cx="7883525" cy="2447925"/>
          </a:xfrm>
        </p:spPr>
        <p:txBody>
          <a:bodyPr rtlCol="0">
            <a:noAutofit/>
          </a:bodyPr>
          <a:lstStyle/>
          <a:p>
            <a:pPr marL="274320" indent="-274320" eaLnBrk="1" fontAlgn="auto" hangingPunct="1">
              <a:spcAft>
                <a:spcPts val="0"/>
              </a:spcAft>
              <a:defRPr/>
            </a:pPr>
            <a:r>
              <a:rPr lang="zh-TW" altLang="en-US" sz="2800" dirty="0" smtClean="0">
                <a:solidFill>
                  <a:schemeClr val="tx1"/>
                </a:solidFill>
                <a:latin typeface="+mj-ea"/>
                <a:ea typeface="+mj-ea"/>
              </a:rPr>
              <a:t>課程由來</a:t>
            </a:r>
            <a:r>
              <a:rPr lang="zh-TW" altLang="en-US" sz="2800" dirty="0" smtClean="0">
                <a:latin typeface="+mj-ea"/>
                <a:ea typeface="+mj-ea"/>
              </a:rPr>
              <a:t>：</a:t>
            </a:r>
            <a:r>
              <a:rPr lang="zh-TW" altLang="en-US" sz="2800" dirty="0" smtClean="0">
                <a:solidFill>
                  <a:schemeClr val="tx1">
                    <a:lumMod val="95000"/>
                    <a:lumOff val="5000"/>
                  </a:schemeClr>
                </a:solidFill>
                <a:latin typeface="+mj-ea"/>
                <a:ea typeface="+mj-ea"/>
              </a:rPr>
              <a:t>同學在</a:t>
            </a:r>
            <a:r>
              <a:rPr lang="en-US" altLang="zh-TW" sz="2800" dirty="0" smtClean="0">
                <a:solidFill>
                  <a:schemeClr val="tx1">
                    <a:lumMod val="95000"/>
                    <a:lumOff val="5000"/>
                  </a:schemeClr>
                </a:solidFill>
                <a:latin typeface="+mj-ea"/>
                <a:ea typeface="+mj-ea"/>
              </a:rPr>
              <a:t>OST</a:t>
            </a:r>
            <a:r>
              <a:rPr lang="zh-TW" altLang="en-US" sz="2800" dirty="0" smtClean="0">
                <a:solidFill>
                  <a:schemeClr val="tx1">
                    <a:lumMod val="95000"/>
                    <a:lumOff val="5000"/>
                  </a:schemeClr>
                </a:solidFill>
                <a:latin typeface="+mj-ea"/>
                <a:ea typeface="+mj-ea"/>
              </a:rPr>
              <a:t>提出來的。</a:t>
            </a:r>
            <a:endParaRPr lang="en-US" altLang="zh-TW" sz="2800" dirty="0" smtClean="0">
              <a:solidFill>
                <a:schemeClr val="tx1">
                  <a:lumMod val="95000"/>
                  <a:lumOff val="5000"/>
                </a:schemeClr>
              </a:solidFill>
              <a:latin typeface="+mj-ea"/>
              <a:ea typeface="+mj-ea"/>
            </a:endParaRPr>
          </a:p>
          <a:p>
            <a:pPr marL="274320" indent="-274320" eaLnBrk="1" fontAlgn="auto" hangingPunct="1">
              <a:spcAft>
                <a:spcPts val="0"/>
              </a:spcAft>
              <a:defRPr/>
            </a:pPr>
            <a:r>
              <a:rPr lang="zh-TW" altLang="en-US" sz="2800" dirty="0" smtClean="0">
                <a:solidFill>
                  <a:schemeClr val="tx1">
                    <a:lumMod val="95000"/>
                    <a:lumOff val="5000"/>
                  </a:schemeClr>
                </a:solidFill>
                <a:latin typeface="+mj-ea"/>
                <a:ea typeface="+mj-ea"/>
              </a:rPr>
              <a:t>上課方式</a:t>
            </a:r>
            <a:r>
              <a:rPr lang="zh-TW" altLang="en-US" sz="2800" dirty="0" smtClean="0">
                <a:latin typeface="+mj-ea"/>
                <a:ea typeface="+mj-ea"/>
              </a:rPr>
              <a:t>：</a:t>
            </a:r>
            <a:r>
              <a:rPr lang="zh-TW" altLang="en-US" sz="2800" dirty="0" smtClean="0">
                <a:solidFill>
                  <a:schemeClr val="tx1">
                    <a:lumMod val="95000"/>
                    <a:lumOff val="5000"/>
                  </a:schemeClr>
                </a:solidFill>
                <a:latin typeface="+mj-ea"/>
                <a:ea typeface="+mj-ea"/>
              </a:rPr>
              <a:t>總共</a:t>
            </a:r>
            <a:r>
              <a:rPr lang="en-US" altLang="zh-TW" sz="2800" dirty="0" smtClean="0">
                <a:solidFill>
                  <a:schemeClr val="tx1">
                    <a:lumMod val="95000"/>
                    <a:lumOff val="5000"/>
                  </a:schemeClr>
                </a:solidFill>
                <a:latin typeface="+mj-ea"/>
                <a:ea typeface="+mj-ea"/>
              </a:rPr>
              <a:t>10</a:t>
            </a:r>
            <a:r>
              <a:rPr lang="zh-TW" altLang="en-US" sz="2800" dirty="0" smtClean="0">
                <a:solidFill>
                  <a:schemeClr val="tx1">
                    <a:lumMod val="95000"/>
                    <a:lumOff val="5000"/>
                  </a:schemeClr>
                </a:solidFill>
                <a:latin typeface="+mj-ea"/>
                <a:ea typeface="+mj-ea"/>
              </a:rPr>
              <a:t>堂，老師會上</a:t>
            </a:r>
            <a:r>
              <a:rPr lang="en-US" altLang="zh-TW" sz="2800" dirty="0" smtClean="0">
                <a:solidFill>
                  <a:schemeClr val="tx1">
                    <a:lumMod val="95000"/>
                    <a:lumOff val="5000"/>
                  </a:schemeClr>
                </a:solidFill>
                <a:latin typeface="+mj-ea"/>
                <a:ea typeface="+mj-ea"/>
              </a:rPr>
              <a:t>6</a:t>
            </a:r>
            <a:r>
              <a:rPr lang="zh-TW" altLang="en-US" sz="2800" dirty="0" smtClean="0">
                <a:solidFill>
                  <a:schemeClr val="tx1">
                    <a:lumMod val="95000"/>
                    <a:lumOff val="5000"/>
                  </a:schemeClr>
                </a:solidFill>
                <a:latin typeface="+mj-ea"/>
                <a:ea typeface="+mj-ea"/>
              </a:rPr>
              <a:t>堂，其他都是自己自學。</a:t>
            </a:r>
            <a:endParaRPr lang="en-US" altLang="zh-TW" sz="2800" dirty="0" smtClean="0">
              <a:latin typeface="+mj-ea"/>
              <a:ea typeface="+mj-ea"/>
            </a:endParaRPr>
          </a:p>
          <a:p>
            <a:pPr marL="274320" indent="-274320" eaLnBrk="1" fontAlgn="auto" hangingPunct="1">
              <a:spcAft>
                <a:spcPts val="0"/>
              </a:spcAft>
              <a:defRPr/>
            </a:pPr>
            <a:r>
              <a:rPr lang="zh-TW" altLang="en-US" sz="2800" dirty="0" smtClean="0">
                <a:solidFill>
                  <a:schemeClr val="tx1">
                    <a:lumMod val="95000"/>
                    <a:lumOff val="5000"/>
                  </a:schemeClr>
                </a:solidFill>
                <a:latin typeface="+mj-ea"/>
                <a:ea typeface="+mj-ea"/>
              </a:rPr>
              <a:t>課程目標：以個人程度，看自己給自己設什麼目標（學怎麼拍照、學怎麼取景</a:t>
            </a:r>
            <a:r>
              <a:rPr lang="en-US" altLang="zh-TW" sz="2800" dirty="0" smtClean="0">
                <a:solidFill>
                  <a:schemeClr val="tx1">
                    <a:lumMod val="95000"/>
                    <a:lumOff val="5000"/>
                  </a:schemeClr>
                </a:solidFill>
                <a:latin typeface="+mj-ea"/>
                <a:ea typeface="+mj-ea"/>
              </a:rPr>
              <a:t>)</a:t>
            </a:r>
            <a:r>
              <a:rPr lang="zh-TW" altLang="en-US" sz="2800" dirty="0" smtClean="0">
                <a:solidFill>
                  <a:schemeClr val="tx1">
                    <a:lumMod val="95000"/>
                    <a:lumOff val="5000"/>
                  </a:schemeClr>
                </a:solidFill>
                <a:latin typeface="+mj-ea"/>
                <a:ea typeface="+mj-ea"/>
              </a:rPr>
              <a:t>。</a:t>
            </a:r>
            <a:endParaRPr lang="zh-TW" altLang="en-US" sz="2800" dirty="0">
              <a:latin typeface="+mj-ea"/>
              <a:ea typeface="+mj-ea"/>
            </a:endParaRPr>
          </a:p>
        </p:txBody>
      </p:sp>
      <p:sp>
        <p:nvSpPr>
          <p:cNvPr id="17411" name="標題 2"/>
          <p:cNvSpPr>
            <a:spLocks noGrp="1"/>
          </p:cNvSpPr>
          <p:nvPr>
            <p:ph type="title"/>
          </p:nvPr>
        </p:nvSpPr>
        <p:spPr>
          <a:xfrm>
            <a:off x="457200" y="338138"/>
            <a:ext cx="1882775" cy="1252537"/>
          </a:xfrm>
        </p:spPr>
        <p:txBody>
          <a:bodyPr/>
          <a:lstStyle/>
          <a:p>
            <a:pPr algn="l" eaLnBrk="1" hangingPunct="1"/>
            <a:r>
              <a:rPr lang="zh-TW" altLang="en-US" b="1" smtClean="0">
                <a:solidFill>
                  <a:schemeClr val="tx1"/>
                </a:solidFill>
              </a:rPr>
              <a:t>攝影課</a:t>
            </a:r>
          </a:p>
        </p:txBody>
      </p:sp>
    </p:spTree>
    <p:extLst>
      <p:ext uri="{BB962C8B-B14F-4D97-AF65-F5344CB8AC3E}">
        <p14:creationId xmlns:p14="http://schemas.microsoft.com/office/powerpoint/2010/main" val="28298298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0825" y="1387475"/>
            <a:ext cx="7742238" cy="2952750"/>
          </a:xfrm>
        </p:spPr>
        <p:txBody>
          <a:bodyPr rtlCol="0">
            <a:noAutofit/>
          </a:bodyPr>
          <a:lstStyle/>
          <a:p>
            <a:pPr marL="274320" indent="-274320" eaLnBrk="1" fontAlgn="auto" hangingPunct="1">
              <a:spcAft>
                <a:spcPts val="0"/>
              </a:spcAft>
              <a:defRPr/>
            </a:pPr>
            <a:r>
              <a:rPr lang="zh-TW" altLang="en-US" sz="2800" b="1" dirty="0" smtClean="0">
                <a:solidFill>
                  <a:schemeClr val="tx1">
                    <a:lumMod val="95000"/>
                    <a:lumOff val="5000"/>
                  </a:schemeClr>
                </a:solidFill>
                <a:latin typeface="+mn-ea"/>
              </a:rPr>
              <a:t>上些什麼</a:t>
            </a:r>
            <a:r>
              <a:rPr lang="zh-TW" altLang="en-US" sz="2800" dirty="0" smtClean="0">
                <a:latin typeface="+mn-ea"/>
              </a:rPr>
              <a:t>： </a:t>
            </a:r>
            <a:endParaRPr lang="en-US" altLang="zh-TW" sz="2800" dirty="0" smtClean="0">
              <a:latin typeface="+mn-ea"/>
            </a:endParaRPr>
          </a:p>
          <a:p>
            <a:pPr marL="274320" indent="-274320" eaLnBrk="1" fontAlgn="auto" hangingPunct="1">
              <a:spcAft>
                <a:spcPts val="0"/>
              </a:spcAft>
              <a:buFont typeface="Symbol" pitchFamily="18" charset="2"/>
              <a:buNone/>
              <a:defRPr/>
            </a:pPr>
            <a:r>
              <a:rPr lang="zh-TW" altLang="en-US" sz="2800" dirty="0" smtClean="0">
                <a:latin typeface="+mn-ea"/>
              </a:rPr>
              <a:t>     </a:t>
            </a:r>
            <a:r>
              <a:rPr lang="en-US" altLang="zh-TW" sz="2800" dirty="0" smtClean="0">
                <a:solidFill>
                  <a:schemeClr val="tx1">
                    <a:lumMod val="95000"/>
                    <a:lumOff val="5000"/>
                  </a:schemeClr>
                </a:solidFill>
                <a:latin typeface="+mn-ea"/>
              </a:rPr>
              <a:t>• </a:t>
            </a:r>
            <a:r>
              <a:rPr lang="zh-TW" altLang="en-US" sz="2800" dirty="0" smtClean="0">
                <a:solidFill>
                  <a:srgbClr val="FF0000"/>
                </a:solidFill>
                <a:latin typeface="+mn-ea"/>
              </a:rPr>
              <a:t>室內</a:t>
            </a:r>
            <a:r>
              <a:rPr lang="zh-TW" altLang="en-US" sz="2800" dirty="0" smtClean="0">
                <a:solidFill>
                  <a:schemeClr val="tx1">
                    <a:lumMod val="95000"/>
                    <a:lumOff val="5000"/>
                  </a:schemeClr>
                </a:solidFill>
                <a:latin typeface="+mn-ea"/>
              </a:rPr>
              <a:t>：光線、色相、角度、構圖 </a:t>
            </a:r>
            <a:endParaRPr lang="en-US" altLang="zh-TW" sz="2800" dirty="0" smtClean="0">
              <a:solidFill>
                <a:schemeClr val="tx1">
                  <a:lumMod val="95000"/>
                  <a:lumOff val="5000"/>
                </a:schemeClr>
              </a:solidFill>
              <a:latin typeface="+mn-ea"/>
            </a:endParaRPr>
          </a:p>
          <a:p>
            <a:pPr marL="274320" indent="-274320" eaLnBrk="1" fontAlgn="auto" hangingPunct="1">
              <a:spcAft>
                <a:spcPts val="0"/>
              </a:spcAft>
              <a:buFont typeface="Symbol" pitchFamily="18" charset="2"/>
              <a:buNone/>
              <a:defRPr/>
            </a:pPr>
            <a:r>
              <a:rPr lang="zh-TW" altLang="en-US" sz="2800" dirty="0" smtClean="0">
                <a:solidFill>
                  <a:schemeClr val="tx1">
                    <a:lumMod val="95000"/>
                    <a:lumOff val="5000"/>
                  </a:schemeClr>
                </a:solidFill>
                <a:latin typeface="+mn-ea"/>
              </a:rPr>
              <a:t>     </a:t>
            </a:r>
            <a:r>
              <a:rPr lang="en-US" altLang="zh-TW" sz="2800" dirty="0" smtClean="0">
                <a:solidFill>
                  <a:schemeClr val="tx1">
                    <a:lumMod val="95000"/>
                    <a:lumOff val="5000"/>
                  </a:schemeClr>
                </a:solidFill>
                <a:latin typeface="+mn-ea"/>
              </a:rPr>
              <a:t>• </a:t>
            </a:r>
            <a:r>
              <a:rPr lang="zh-TW" altLang="en-US" sz="2800" dirty="0" smtClean="0">
                <a:solidFill>
                  <a:srgbClr val="FF0000"/>
                </a:solidFill>
                <a:latin typeface="+mn-ea"/>
              </a:rPr>
              <a:t>室外</a:t>
            </a:r>
            <a:r>
              <a:rPr lang="zh-TW" altLang="en-US" sz="2800" dirty="0" smtClean="0">
                <a:solidFill>
                  <a:schemeClr val="tx1">
                    <a:lumMod val="95000"/>
                    <a:lumOff val="5000"/>
                  </a:schemeClr>
                </a:solidFill>
                <a:latin typeface="+mn-ea"/>
              </a:rPr>
              <a:t>：看展、外拍 </a:t>
            </a:r>
            <a:endParaRPr lang="en-US" altLang="zh-TW" sz="2800" dirty="0" smtClean="0">
              <a:solidFill>
                <a:schemeClr val="tx1">
                  <a:lumMod val="95000"/>
                  <a:lumOff val="5000"/>
                </a:schemeClr>
              </a:solidFill>
              <a:latin typeface="+mn-ea"/>
            </a:endParaRPr>
          </a:p>
          <a:p>
            <a:pPr marL="274320" indent="-274320" eaLnBrk="1" fontAlgn="auto" hangingPunct="1">
              <a:spcAft>
                <a:spcPts val="0"/>
              </a:spcAft>
              <a:buFont typeface="Symbol" pitchFamily="18" charset="2"/>
              <a:buNone/>
              <a:defRPr/>
            </a:pPr>
            <a:r>
              <a:rPr lang="zh-TW" altLang="en-US" sz="2800" dirty="0" smtClean="0">
                <a:solidFill>
                  <a:schemeClr val="tx1">
                    <a:lumMod val="95000"/>
                    <a:lumOff val="5000"/>
                  </a:schemeClr>
                </a:solidFill>
                <a:latin typeface="+mn-ea"/>
              </a:rPr>
              <a:t>     </a:t>
            </a:r>
            <a:r>
              <a:rPr lang="en-US" altLang="zh-TW" sz="2800" dirty="0" smtClean="0">
                <a:solidFill>
                  <a:schemeClr val="tx1">
                    <a:lumMod val="95000"/>
                    <a:lumOff val="5000"/>
                  </a:schemeClr>
                </a:solidFill>
                <a:latin typeface="+mn-ea"/>
              </a:rPr>
              <a:t>• </a:t>
            </a:r>
            <a:r>
              <a:rPr lang="zh-TW" altLang="en-US" sz="2800" dirty="0" smtClean="0">
                <a:solidFill>
                  <a:schemeClr val="tx1">
                    <a:lumMod val="95000"/>
                    <a:lumOff val="5000"/>
                  </a:schemeClr>
                </a:solidFill>
                <a:latin typeface="+mn-ea"/>
              </a:rPr>
              <a:t>在教室互拍彼此，用</a:t>
            </a:r>
            <a:r>
              <a:rPr lang="zh-TW" altLang="en-US" sz="2800" dirty="0" smtClean="0">
                <a:solidFill>
                  <a:srgbClr val="FF0000"/>
                </a:solidFill>
                <a:latin typeface="+mn-ea"/>
              </a:rPr>
              <a:t>同學的照片來講解</a:t>
            </a:r>
            <a:endParaRPr lang="en-US" altLang="zh-TW" sz="2800" dirty="0" smtClean="0">
              <a:solidFill>
                <a:schemeClr val="tx1">
                  <a:lumMod val="95000"/>
                  <a:lumOff val="5000"/>
                </a:schemeClr>
              </a:solidFill>
              <a:latin typeface="+mn-ea"/>
            </a:endParaRPr>
          </a:p>
          <a:p>
            <a:pPr marL="274320" indent="-274320" eaLnBrk="1" fontAlgn="auto" hangingPunct="1">
              <a:spcAft>
                <a:spcPts val="0"/>
              </a:spcAft>
              <a:buFont typeface="Symbol" pitchFamily="18" charset="2"/>
              <a:buNone/>
              <a:defRPr/>
            </a:pPr>
            <a:r>
              <a:rPr lang="zh-TW" altLang="en-US" sz="2800" dirty="0" smtClean="0">
                <a:solidFill>
                  <a:schemeClr val="tx1">
                    <a:lumMod val="95000"/>
                    <a:lumOff val="5000"/>
                  </a:schemeClr>
                </a:solidFill>
                <a:latin typeface="+mn-ea"/>
              </a:rPr>
              <a:t>     </a:t>
            </a:r>
            <a:r>
              <a:rPr lang="en-US" altLang="zh-TW" sz="2800" dirty="0" smtClean="0">
                <a:solidFill>
                  <a:schemeClr val="tx1">
                    <a:lumMod val="95000"/>
                    <a:lumOff val="5000"/>
                  </a:schemeClr>
                </a:solidFill>
                <a:latin typeface="+mn-ea"/>
              </a:rPr>
              <a:t>• </a:t>
            </a:r>
            <a:r>
              <a:rPr lang="zh-TW" altLang="en-US" sz="2800" dirty="0" smtClean="0">
                <a:solidFill>
                  <a:schemeClr val="tx1">
                    <a:lumMod val="95000"/>
                    <a:lumOff val="5000"/>
                  </a:schemeClr>
                </a:solidFill>
                <a:latin typeface="+mn-ea"/>
              </a:rPr>
              <a:t>給大家看</a:t>
            </a:r>
            <a:r>
              <a:rPr lang="zh-TW" altLang="en-US" sz="2800" dirty="0" smtClean="0">
                <a:solidFill>
                  <a:srgbClr val="FF0000"/>
                </a:solidFill>
                <a:latin typeface="+mn-ea"/>
              </a:rPr>
              <a:t>其他的作品</a:t>
            </a:r>
            <a:r>
              <a:rPr lang="zh-TW" altLang="en-US" sz="2800" dirty="0" smtClean="0">
                <a:solidFill>
                  <a:schemeClr val="tx1">
                    <a:lumMod val="95000"/>
                    <a:lumOff val="5000"/>
                  </a:schemeClr>
                </a:solidFill>
                <a:latin typeface="+mn-ea"/>
              </a:rPr>
              <a:t>，當</a:t>
            </a:r>
            <a:r>
              <a:rPr lang="zh-TW" altLang="en-US" sz="2800" dirty="0" smtClean="0">
                <a:solidFill>
                  <a:srgbClr val="FF0000"/>
                </a:solidFill>
                <a:latin typeface="+mn-ea"/>
              </a:rPr>
              <a:t>上課教材</a:t>
            </a:r>
            <a:endParaRPr lang="zh-TW" altLang="en-US" sz="2800" dirty="0">
              <a:solidFill>
                <a:srgbClr val="FF0000"/>
              </a:solidFill>
              <a:latin typeface="+mn-ea"/>
            </a:endParaRPr>
          </a:p>
        </p:txBody>
      </p:sp>
      <p:sp>
        <p:nvSpPr>
          <p:cNvPr id="3" name="標題 2"/>
          <p:cNvSpPr>
            <a:spLocks noGrp="1"/>
          </p:cNvSpPr>
          <p:nvPr>
            <p:ph type="title"/>
          </p:nvPr>
        </p:nvSpPr>
        <p:spPr>
          <a:xfrm>
            <a:off x="457200" y="338138"/>
            <a:ext cx="1882775" cy="1252537"/>
          </a:xfrm>
        </p:spPr>
        <p:txBody>
          <a:bodyPr rtlCol="0">
            <a:normAutofit/>
          </a:bodyPr>
          <a:lstStyle/>
          <a:p>
            <a:pPr algn="l" eaLnBrk="1" fontAlgn="auto" hangingPunct="1">
              <a:spcAft>
                <a:spcPts val="0"/>
              </a:spcAft>
              <a:defRPr/>
            </a:pPr>
            <a:r>
              <a:rPr lang="zh-TW" altLang="en-US" b="1" dirty="0" smtClean="0">
                <a:solidFill>
                  <a:schemeClr val="tx1"/>
                </a:solidFill>
                <a:latin typeface="+mn-ea"/>
                <a:ea typeface="+mn-ea"/>
              </a:rPr>
              <a:t>攝影課</a:t>
            </a:r>
            <a:endParaRPr lang="zh-TW" altLang="en-US" b="1" dirty="0">
              <a:solidFill>
                <a:schemeClr val="tx1"/>
              </a:solidFill>
              <a:latin typeface="+mn-ea"/>
              <a:ea typeface="+mn-ea"/>
            </a:endParaRPr>
          </a:p>
        </p:txBody>
      </p:sp>
      <p:pic>
        <p:nvPicPr>
          <p:cNvPr id="7" name="圖片 6" descr="12953111_836843343089038_1739686903_o.jpg"/>
          <p:cNvPicPr>
            <a:picLocks noChangeAspect="1"/>
          </p:cNvPicPr>
          <p:nvPr/>
        </p:nvPicPr>
        <p:blipFill>
          <a:blip r:embed="rId2" cstate="print"/>
          <a:stretch>
            <a:fillRect/>
          </a:stretch>
        </p:blipFill>
        <p:spPr>
          <a:xfrm rot="432373">
            <a:off x="6892780" y="3733868"/>
            <a:ext cx="2085085" cy="2780113"/>
          </a:xfrm>
          <a:prstGeom prst="rect">
            <a:avLst/>
          </a:prstGeom>
          <a:ln>
            <a:noFill/>
          </a:ln>
          <a:effectLst>
            <a:softEdge rad="112500"/>
          </a:effectLst>
        </p:spPr>
      </p:pic>
      <p:pic>
        <p:nvPicPr>
          <p:cNvPr id="8" name="圖片 7" descr="12922407_836843329755706_479604095_o.jpg"/>
          <p:cNvPicPr>
            <a:picLocks noChangeAspect="1"/>
          </p:cNvPicPr>
          <p:nvPr/>
        </p:nvPicPr>
        <p:blipFill>
          <a:blip r:embed="rId3"/>
          <a:stretch>
            <a:fillRect/>
          </a:stretch>
        </p:blipFill>
        <p:spPr>
          <a:xfrm rot="328082">
            <a:off x="409575" y="4483100"/>
            <a:ext cx="2551113" cy="1912938"/>
          </a:xfrm>
          <a:prstGeom prst="rect">
            <a:avLst/>
          </a:prstGeom>
          <a:ln>
            <a:noFill/>
          </a:ln>
          <a:effectLst>
            <a:outerShdw blurRad="190500" algn="tl" rotWithShape="0">
              <a:srgbClr val="000000">
                <a:alpha val="70000"/>
              </a:srgbClr>
            </a:outerShdw>
          </a:effectLst>
        </p:spPr>
      </p:pic>
      <p:pic>
        <p:nvPicPr>
          <p:cNvPr id="18438" name="圖片 8" descr="12952779_836843386422367_2131004193_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21340">
            <a:off x="3481388" y="4435475"/>
            <a:ext cx="29781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3879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23850" y="1844675"/>
            <a:ext cx="4968875" cy="2528888"/>
          </a:xfrm>
        </p:spPr>
        <p:txBody>
          <a:bodyPr rtlCol="0">
            <a:normAutofit/>
          </a:bodyPr>
          <a:lstStyle/>
          <a:p>
            <a:pPr marL="274320" indent="-274320" eaLnBrk="1" fontAlgn="auto" hangingPunct="1">
              <a:spcAft>
                <a:spcPts val="0"/>
              </a:spcAft>
              <a:defRPr/>
            </a:pPr>
            <a:r>
              <a:rPr lang="zh-TW" altLang="en-US" sz="2800" b="1" dirty="0" smtClean="0">
                <a:solidFill>
                  <a:schemeClr val="tx1">
                    <a:lumMod val="95000"/>
                    <a:lumOff val="5000"/>
                  </a:schemeClr>
                </a:solidFill>
              </a:rPr>
              <a:t>為什麼要拍這個 </a:t>
            </a:r>
            <a:r>
              <a:rPr lang="en-US" altLang="zh-TW" sz="2800" b="1" dirty="0" smtClean="0">
                <a:solidFill>
                  <a:schemeClr val="tx1">
                    <a:lumMod val="95000"/>
                    <a:lumOff val="5000"/>
                  </a:schemeClr>
                </a:solidFill>
              </a:rPr>
              <a:t>?</a:t>
            </a:r>
          </a:p>
          <a:p>
            <a:pPr marL="274320" indent="-274320" eaLnBrk="1" fontAlgn="auto" hangingPunct="1">
              <a:spcAft>
                <a:spcPts val="0"/>
              </a:spcAft>
              <a:buFont typeface="Arial" pitchFamily="34" charset="0"/>
              <a:buChar char="•"/>
              <a:defRPr/>
            </a:pPr>
            <a:r>
              <a:rPr lang="en-US" altLang="zh-TW" dirty="0" smtClean="0">
                <a:solidFill>
                  <a:srgbClr val="FF0000"/>
                </a:solidFill>
              </a:rPr>
              <a:t> </a:t>
            </a:r>
            <a:r>
              <a:rPr lang="zh-TW" altLang="en-US" dirty="0" smtClean="0">
                <a:solidFill>
                  <a:srgbClr val="FF0000"/>
                </a:solidFill>
              </a:rPr>
              <a:t>練習 ：讓自己越來越進步 </a:t>
            </a:r>
            <a:endParaRPr lang="en-US" altLang="zh-TW" dirty="0" smtClean="0">
              <a:solidFill>
                <a:srgbClr val="FF0000"/>
              </a:solidFill>
            </a:endParaRPr>
          </a:p>
          <a:p>
            <a:pPr marL="274320" indent="-274320" eaLnBrk="1" fontAlgn="auto" hangingPunct="1">
              <a:spcAft>
                <a:spcPts val="0"/>
              </a:spcAft>
              <a:defRPr/>
            </a:pPr>
            <a:r>
              <a:rPr lang="zh-TW" altLang="en-US" sz="2800" b="1" dirty="0" smtClean="0">
                <a:solidFill>
                  <a:schemeClr val="tx1">
                    <a:lumMod val="95000"/>
                    <a:lumOff val="5000"/>
                  </a:schemeClr>
                </a:solidFill>
              </a:rPr>
              <a:t>自己有什麼感覺 </a:t>
            </a:r>
            <a:r>
              <a:rPr lang="en-US" altLang="zh-TW" sz="2800" b="1" dirty="0" smtClean="0">
                <a:solidFill>
                  <a:schemeClr val="tx1">
                    <a:lumMod val="95000"/>
                    <a:lumOff val="5000"/>
                  </a:schemeClr>
                </a:solidFill>
              </a:rPr>
              <a:t>?</a:t>
            </a:r>
          </a:p>
          <a:p>
            <a:pPr marL="274320" indent="-274320" eaLnBrk="1" fontAlgn="auto" hangingPunct="1">
              <a:spcAft>
                <a:spcPts val="0"/>
              </a:spcAft>
              <a:buFont typeface="Arial" pitchFamily="34" charset="0"/>
              <a:buChar char="•"/>
              <a:defRPr/>
            </a:pPr>
            <a:r>
              <a:rPr lang="zh-TW" altLang="en-US" dirty="0" smtClean="0">
                <a:solidFill>
                  <a:srgbClr val="FF0000"/>
                </a:solidFill>
              </a:rPr>
              <a:t>開心：有拍到自己想要的感覺 </a:t>
            </a:r>
            <a:endParaRPr lang="en-US" altLang="zh-TW" dirty="0" smtClean="0">
              <a:solidFill>
                <a:srgbClr val="FF0000"/>
              </a:solidFill>
            </a:endParaRPr>
          </a:p>
          <a:p>
            <a:pPr marL="274320" indent="-274320" eaLnBrk="1" fontAlgn="auto" hangingPunct="1">
              <a:spcAft>
                <a:spcPts val="0"/>
              </a:spcAft>
              <a:buFont typeface="Arial" pitchFamily="34" charset="0"/>
              <a:buChar char="•"/>
              <a:defRPr/>
            </a:pPr>
            <a:r>
              <a:rPr lang="zh-TW" altLang="en-US" dirty="0" smtClean="0">
                <a:solidFill>
                  <a:srgbClr val="FF0000"/>
                </a:solidFill>
              </a:rPr>
              <a:t>困難：怎麼拍才會好看</a:t>
            </a:r>
            <a:endParaRPr lang="zh-TW" altLang="en-US" dirty="0">
              <a:solidFill>
                <a:srgbClr val="FF0000"/>
              </a:solidFill>
            </a:endParaRPr>
          </a:p>
        </p:txBody>
      </p:sp>
      <p:sp>
        <p:nvSpPr>
          <p:cNvPr id="19459" name="標題 2"/>
          <p:cNvSpPr>
            <a:spLocks noGrp="1"/>
          </p:cNvSpPr>
          <p:nvPr>
            <p:ph type="title"/>
          </p:nvPr>
        </p:nvSpPr>
        <p:spPr>
          <a:xfrm>
            <a:off x="457200" y="338138"/>
            <a:ext cx="1954213" cy="1252537"/>
          </a:xfrm>
        </p:spPr>
        <p:txBody>
          <a:bodyPr/>
          <a:lstStyle/>
          <a:p>
            <a:pPr algn="l" eaLnBrk="1" hangingPunct="1"/>
            <a:r>
              <a:rPr lang="zh-TW" altLang="en-US" b="1" smtClean="0">
                <a:solidFill>
                  <a:schemeClr val="tx1"/>
                </a:solidFill>
              </a:rPr>
              <a:t>攝影課</a:t>
            </a:r>
          </a:p>
        </p:txBody>
      </p:sp>
      <p:pic>
        <p:nvPicPr>
          <p:cNvPr id="19460" name="圖片 3" descr="照片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95367">
            <a:off x="474663" y="4545013"/>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descr="12962409_836843283089044_1949300880_o.jpg"/>
          <p:cNvPicPr>
            <a:picLocks noChangeAspect="1"/>
          </p:cNvPicPr>
          <p:nvPr/>
        </p:nvPicPr>
        <p:blipFill>
          <a:blip r:embed="rId3" cstate="print"/>
          <a:stretch>
            <a:fillRect/>
          </a:stretch>
        </p:blipFill>
        <p:spPr>
          <a:xfrm rot="238538">
            <a:off x="6102521" y="2904748"/>
            <a:ext cx="2768932" cy="2076699"/>
          </a:xfrm>
          <a:prstGeom prst="rect">
            <a:avLst/>
          </a:prstGeom>
          <a:ln>
            <a:noFill/>
          </a:ln>
          <a:effectLst>
            <a:softEdge rad="112500"/>
          </a:effectLst>
        </p:spPr>
      </p:pic>
      <p:pic>
        <p:nvPicPr>
          <p:cNvPr id="19462" name="圖片 6" descr="12970492_836856359754403_2044191386_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41376">
            <a:off x="3551238" y="4818063"/>
            <a:ext cx="270033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descr="12941039_836843356422370_519959725_o.jpg"/>
          <p:cNvPicPr>
            <a:picLocks noChangeAspect="1"/>
          </p:cNvPicPr>
          <p:nvPr/>
        </p:nvPicPr>
        <p:blipFill>
          <a:blip r:embed="rId5" cstate="print"/>
          <a:stretch>
            <a:fillRect/>
          </a:stretch>
        </p:blipFill>
        <p:spPr>
          <a:xfrm>
            <a:off x="6084168" y="620688"/>
            <a:ext cx="2452610" cy="1839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45157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小人.jpg"/>
          <p:cNvPicPr>
            <a:picLocks noGrp="1" noChangeAspect="1"/>
          </p:cNvPicPr>
          <p:nvPr>
            <p:ph idx="1"/>
          </p:nvPr>
        </p:nvPicPr>
        <p:blipFill>
          <a:blip r:embed="rId2"/>
          <a:stretch>
            <a:fillRect/>
          </a:stretch>
        </p:blipFill>
        <p:spPr>
          <a:xfrm rot="21233294">
            <a:off x="914400" y="1765300"/>
            <a:ext cx="2654300" cy="1768475"/>
          </a:xfrm>
          <a:effectLst>
            <a:outerShdw blurRad="292100" dist="139700" dir="2700000" algn="tl" rotWithShape="0">
              <a:srgbClr val="333333">
                <a:alpha val="65000"/>
              </a:srgbClr>
            </a:outerShdw>
          </a:effectLst>
        </p:spPr>
      </p:pic>
      <p:pic>
        <p:nvPicPr>
          <p:cNvPr id="5" name="圖片 4" descr="小人1.jpg"/>
          <p:cNvPicPr>
            <a:picLocks noChangeAspect="1"/>
          </p:cNvPicPr>
          <p:nvPr/>
        </p:nvPicPr>
        <p:blipFill>
          <a:blip r:embed="rId3" cstate="print"/>
          <a:stretch>
            <a:fillRect/>
          </a:stretch>
        </p:blipFill>
        <p:spPr>
          <a:xfrm>
            <a:off x="3059832" y="4005064"/>
            <a:ext cx="2471447" cy="1853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小人5.jpg"/>
          <p:cNvPicPr>
            <a:picLocks noChangeAspect="1"/>
          </p:cNvPicPr>
          <p:nvPr/>
        </p:nvPicPr>
        <p:blipFill>
          <a:blip r:embed="rId4" cstate="print"/>
          <a:stretch>
            <a:fillRect/>
          </a:stretch>
        </p:blipFill>
        <p:spPr>
          <a:xfrm rot="592518">
            <a:off x="5917677" y="4305285"/>
            <a:ext cx="2930361" cy="1950522"/>
          </a:xfrm>
          <a:prstGeom prst="rect">
            <a:avLst/>
          </a:prstGeom>
          <a:ln>
            <a:noFill/>
          </a:ln>
          <a:effectLst>
            <a:softEdge rad="112500"/>
          </a:effectLst>
        </p:spPr>
      </p:pic>
      <p:pic>
        <p:nvPicPr>
          <p:cNvPr id="7" name="圖片 6" descr="小人4.jpg"/>
          <p:cNvPicPr>
            <a:picLocks noChangeAspect="1"/>
          </p:cNvPicPr>
          <p:nvPr/>
        </p:nvPicPr>
        <p:blipFill>
          <a:blip r:embed="rId5" cstate="print"/>
          <a:stretch>
            <a:fillRect/>
          </a:stretch>
        </p:blipFill>
        <p:spPr>
          <a:xfrm rot="20652955">
            <a:off x="620761" y="3991711"/>
            <a:ext cx="1828236" cy="24388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圖片 7" descr="小人2.jpg"/>
          <p:cNvPicPr>
            <a:picLocks noChangeAspect="1"/>
          </p:cNvPicPr>
          <p:nvPr/>
        </p:nvPicPr>
        <p:blipFill>
          <a:blip r:embed="rId6" cstate="print"/>
          <a:stretch>
            <a:fillRect/>
          </a:stretch>
        </p:blipFill>
        <p:spPr>
          <a:xfrm rot="209669">
            <a:off x="5566369" y="1779937"/>
            <a:ext cx="2657197" cy="1992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標題 2"/>
          <p:cNvSpPr>
            <a:spLocks noGrp="1"/>
          </p:cNvSpPr>
          <p:nvPr>
            <p:ph type="title"/>
          </p:nvPr>
        </p:nvSpPr>
        <p:spPr>
          <a:xfrm>
            <a:off x="457200" y="338138"/>
            <a:ext cx="1882775" cy="1252537"/>
          </a:xfrm>
        </p:spPr>
        <p:txBody>
          <a:bodyPr rtlCol="0">
            <a:normAutofit/>
          </a:bodyPr>
          <a:lstStyle/>
          <a:p>
            <a:pPr algn="l" eaLnBrk="1" fontAlgn="auto" hangingPunct="1">
              <a:spcAft>
                <a:spcPts val="0"/>
              </a:spcAft>
              <a:defRPr/>
            </a:pPr>
            <a:r>
              <a:rPr lang="zh-TW" altLang="en-US" b="1" dirty="0" smtClean="0">
                <a:solidFill>
                  <a:schemeClr val="tx1"/>
                </a:solidFill>
                <a:latin typeface="+mn-ea"/>
                <a:ea typeface="+mn-ea"/>
              </a:rPr>
              <a:t>攝影課</a:t>
            </a:r>
            <a:endParaRPr lang="zh-TW" altLang="en-US" b="1" dirty="0">
              <a:solidFill>
                <a:schemeClr val="tx1"/>
              </a:solidFill>
              <a:latin typeface="+mn-ea"/>
              <a:ea typeface="+mn-ea"/>
            </a:endParaRPr>
          </a:p>
        </p:txBody>
      </p:sp>
    </p:spTree>
    <p:extLst>
      <p:ext uri="{BB962C8B-B14F-4D97-AF65-F5344CB8AC3E}">
        <p14:creationId xmlns:p14="http://schemas.microsoft.com/office/powerpoint/2010/main" val="26470991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288" y="2924175"/>
            <a:ext cx="8569325" cy="3600450"/>
          </a:xfrm>
        </p:spPr>
        <p:txBody>
          <a:bodyPr rtlCol="0">
            <a:normAutofit/>
          </a:bodyPr>
          <a:lstStyle/>
          <a:p>
            <a:pPr marL="274320" indent="-274320" eaLnBrk="1" fontAlgn="auto" hangingPunct="1">
              <a:spcAft>
                <a:spcPts val="0"/>
              </a:spcAft>
              <a:defRPr/>
            </a:pPr>
            <a:r>
              <a:rPr lang="zh-TW" altLang="en-US" sz="2800" dirty="0">
                <a:solidFill>
                  <a:schemeClr val="tx1"/>
                </a:solidFill>
                <a:latin typeface="+mn-ea"/>
              </a:rPr>
              <a:t>手</a:t>
            </a:r>
            <a:r>
              <a:rPr lang="zh-TW" altLang="en-US" sz="2800" dirty="0" smtClean="0">
                <a:solidFill>
                  <a:schemeClr val="tx1"/>
                </a:solidFill>
                <a:latin typeface="+mn-ea"/>
              </a:rPr>
              <a:t>作社的</a:t>
            </a:r>
            <a:r>
              <a:rPr lang="zh-TW" altLang="en-US" sz="2800" dirty="0">
                <a:solidFill>
                  <a:schemeClr val="tx1"/>
                </a:solidFill>
                <a:latin typeface="+mn-ea"/>
              </a:rPr>
              <a:t>老師</a:t>
            </a:r>
            <a:r>
              <a:rPr lang="zh-TW" altLang="en-US" sz="2800" dirty="0" smtClean="0">
                <a:solidFill>
                  <a:schemeClr val="tx1"/>
                </a:solidFill>
                <a:latin typeface="+mn-ea"/>
              </a:rPr>
              <a:t>是由同學</a:t>
            </a:r>
            <a:r>
              <a:rPr lang="zh-TW" altLang="en-US" sz="2800" dirty="0">
                <a:solidFill>
                  <a:schemeClr val="tx1"/>
                </a:solidFill>
                <a:latin typeface="+mn-ea"/>
              </a:rPr>
              <a:t>請</a:t>
            </a:r>
            <a:r>
              <a:rPr lang="zh-TW" altLang="en-US" sz="2800" u="sng" dirty="0">
                <a:solidFill>
                  <a:schemeClr val="tx1"/>
                </a:solidFill>
                <a:latin typeface="+mn-ea"/>
              </a:rPr>
              <a:t>勵馨</a:t>
            </a:r>
            <a:r>
              <a:rPr lang="zh-TW" altLang="en-US" sz="2800" dirty="0">
                <a:solidFill>
                  <a:schemeClr val="tx1"/>
                </a:solidFill>
                <a:latin typeface="+mn-ea"/>
              </a:rPr>
              <a:t>基金會的</a:t>
            </a:r>
            <a:r>
              <a:rPr lang="zh-TW" altLang="en-US" sz="2800" u="sng" dirty="0">
                <a:solidFill>
                  <a:schemeClr val="tx1"/>
                </a:solidFill>
                <a:latin typeface="+mn-ea"/>
              </a:rPr>
              <a:t>張燕如</a:t>
            </a:r>
            <a:r>
              <a:rPr lang="zh-TW" altLang="en-US" sz="2800" dirty="0" smtClean="0">
                <a:solidFill>
                  <a:schemeClr val="tx1"/>
                </a:solidFill>
                <a:latin typeface="+mn-ea"/>
              </a:rPr>
              <a:t>老師教導帶</a:t>
            </a:r>
            <a:r>
              <a:rPr lang="zh-TW" altLang="en-US" sz="2800" dirty="0">
                <a:solidFill>
                  <a:schemeClr val="tx1"/>
                </a:solidFill>
                <a:latin typeface="+mn-ea"/>
              </a:rPr>
              <a:t>領</a:t>
            </a:r>
            <a:r>
              <a:rPr lang="zh-TW" altLang="en-US" sz="2800" dirty="0" smtClean="0">
                <a:solidFill>
                  <a:schemeClr val="tx1"/>
                </a:solidFill>
                <a:latin typeface="+mn-ea"/>
              </a:rPr>
              <a:t>。</a:t>
            </a:r>
            <a:endParaRPr lang="en-US" altLang="zh-TW" sz="2800" dirty="0">
              <a:solidFill>
                <a:schemeClr val="tx1"/>
              </a:solidFill>
              <a:latin typeface="+mn-ea"/>
            </a:endParaRPr>
          </a:p>
          <a:p>
            <a:pPr marL="274320" indent="-274320" eaLnBrk="1" fontAlgn="auto" hangingPunct="1">
              <a:spcAft>
                <a:spcPts val="0"/>
              </a:spcAft>
              <a:defRPr/>
            </a:pPr>
            <a:r>
              <a:rPr lang="zh-TW" altLang="en-US" sz="2800" dirty="0">
                <a:solidFill>
                  <a:schemeClr val="tx1"/>
                </a:solidFill>
                <a:latin typeface="+mn-ea"/>
              </a:rPr>
              <a:t>手作社的內容包括：採買布料、剪裁布料、學習縫紉、設計每個人的作品設計圖。</a:t>
            </a:r>
            <a:endParaRPr lang="en-US" altLang="zh-TW" sz="2800" dirty="0">
              <a:solidFill>
                <a:schemeClr val="tx1"/>
              </a:solidFill>
              <a:latin typeface="+mn-ea"/>
            </a:endParaRPr>
          </a:p>
          <a:p>
            <a:pPr marL="274320" indent="-274320" eaLnBrk="1" fontAlgn="auto" hangingPunct="1">
              <a:spcAft>
                <a:spcPts val="0"/>
              </a:spcAft>
              <a:defRPr/>
            </a:pPr>
            <a:r>
              <a:rPr lang="zh-TW" altLang="en-US" sz="2800" dirty="0">
                <a:solidFill>
                  <a:schemeClr val="tx1"/>
                </a:solidFill>
                <a:latin typeface="+mn-ea"/>
              </a:rPr>
              <a:t>這堂課讓我們學到做事情要細心、使用危險器材的安全使用</a:t>
            </a:r>
            <a:r>
              <a:rPr lang="zh-TW" altLang="en-US" sz="2800" dirty="0" smtClean="0">
                <a:solidFill>
                  <a:schemeClr val="tx1"/>
                </a:solidFill>
                <a:latin typeface="+mn-ea"/>
              </a:rPr>
              <a:t>方法。最</a:t>
            </a:r>
            <a:r>
              <a:rPr lang="zh-TW" altLang="en-US" sz="2800" dirty="0">
                <a:solidFill>
                  <a:schemeClr val="tx1"/>
                </a:solidFill>
                <a:latin typeface="+mn-ea"/>
              </a:rPr>
              <a:t>重要的是我們會把我們用心做的作品拿去義賣幫助弱勢團體</a:t>
            </a:r>
            <a:r>
              <a:rPr lang="zh-TW" altLang="en-US" sz="2800" dirty="0" smtClean="0">
                <a:solidFill>
                  <a:schemeClr val="tx1"/>
                </a:solidFill>
                <a:latin typeface="+mn-ea"/>
              </a:rPr>
              <a:t>。</a:t>
            </a:r>
            <a:endParaRPr lang="en-US" altLang="zh-TW" sz="2800" b="1" dirty="0">
              <a:solidFill>
                <a:schemeClr val="tx1"/>
              </a:solidFill>
              <a:latin typeface="+mn-ea"/>
            </a:endParaRPr>
          </a:p>
          <a:p>
            <a:pPr marL="274320" indent="-274320" eaLnBrk="1" fontAlgn="auto" hangingPunct="1">
              <a:spcAft>
                <a:spcPts val="0"/>
              </a:spcAft>
              <a:defRPr/>
            </a:pPr>
            <a:endParaRPr lang="zh-TW" altLang="en-US" sz="2800" b="1" dirty="0">
              <a:solidFill>
                <a:schemeClr val="tx1"/>
              </a:solidFill>
              <a:latin typeface="+mn-ea"/>
            </a:endParaRPr>
          </a:p>
          <a:p>
            <a:pPr marL="274320" indent="-274320" eaLnBrk="1" fontAlgn="auto" hangingPunct="1">
              <a:spcAft>
                <a:spcPts val="0"/>
              </a:spcAft>
              <a:defRPr/>
            </a:pPr>
            <a:endParaRPr lang="en-US" altLang="zh-TW" sz="2800" b="1" dirty="0">
              <a:solidFill>
                <a:schemeClr val="tx1"/>
              </a:solidFill>
              <a:latin typeface="+mn-ea"/>
            </a:endParaRPr>
          </a:p>
          <a:p>
            <a:pPr marL="0" indent="0" eaLnBrk="1" fontAlgn="auto" hangingPunct="1">
              <a:spcAft>
                <a:spcPts val="0"/>
              </a:spcAft>
              <a:buFont typeface="Symbol" pitchFamily="18" charset="2"/>
              <a:buNone/>
              <a:defRPr/>
            </a:pPr>
            <a:endParaRPr lang="en-US" altLang="zh-TW" sz="2800" b="1" dirty="0">
              <a:solidFill>
                <a:schemeClr val="tx1"/>
              </a:solidFill>
              <a:latin typeface="微軟正黑體" panose="020B0604030504040204" pitchFamily="34" charset="-120"/>
              <a:ea typeface="微軟正黑體" panose="020B0604030504040204" pitchFamily="34" charset="-120"/>
            </a:endParaRPr>
          </a:p>
          <a:p>
            <a:pPr marL="274320" indent="-274320" eaLnBrk="1" fontAlgn="auto" hangingPunct="1">
              <a:spcAft>
                <a:spcPts val="0"/>
              </a:spcAft>
              <a:defRPr/>
            </a:pPr>
            <a:endParaRPr lang="zh-TW" altLang="en-US" sz="2800" b="1" dirty="0">
              <a:solidFill>
                <a:schemeClr val="tx1"/>
              </a:solidFill>
              <a:latin typeface="微軟正黑體" panose="020B0604030504040204" pitchFamily="34" charset="-120"/>
              <a:ea typeface="微軟正黑體" panose="020B0604030504040204" pitchFamily="34" charset="-120"/>
            </a:endParaRPr>
          </a:p>
        </p:txBody>
      </p:sp>
      <p:sp>
        <p:nvSpPr>
          <p:cNvPr id="21507" name="標題 2"/>
          <p:cNvSpPr>
            <a:spLocks noGrp="1"/>
          </p:cNvSpPr>
          <p:nvPr>
            <p:ph type="title"/>
          </p:nvPr>
        </p:nvSpPr>
        <p:spPr>
          <a:xfrm>
            <a:off x="250825" y="333375"/>
            <a:ext cx="1873250" cy="1252538"/>
          </a:xfrm>
        </p:spPr>
        <p:txBody>
          <a:bodyPr/>
          <a:lstStyle/>
          <a:p>
            <a:pPr eaLnBrk="1" hangingPunct="1"/>
            <a:r>
              <a:rPr lang="zh-TW" altLang="en-US" b="1" smtClean="0">
                <a:solidFill>
                  <a:schemeClr val="tx1"/>
                </a:solidFill>
              </a:rPr>
              <a:t>手作社</a:t>
            </a:r>
          </a:p>
        </p:txBody>
      </p:sp>
      <p:pic>
        <p:nvPicPr>
          <p:cNvPr id="21508"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01625"/>
            <a:ext cx="1968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8032">
            <a:off x="3467100" y="487363"/>
            <a:ext cx="1776413"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3469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481513" y="3338513"/>
            <a:ext cx="4679950" cy="3514725"/>
          </a:xfrm>
        </p:spPr>
      </p:pic>
      <p:sp>
        <p:nvSpPr>
          <p:cNvPr id="22531" name="標題 2"/>
          <p:cNvSpPr>
            <a:spLocks noGrp="1"/>
          </p:cNvSpPr>
          <p:nvPr>
            <p:ph type="title"/>
          </p:nvPr>
        </p:nvSpPr>
        <p:spPr>
          <a:xfrm>
            <a:off x="363538" y="387350"/>
            <a:ext cx="2016125" cy="1063625"/>
          </a:xfrm>
        </p:spPr>
        <p:txBody>
          <a:bodyPr/>
          <a:lstStyle/>
          <a:p>
            <a:pPr algn="l" eaLnBrk="1" hangingPunct="1"/>
            <a:r>
              <a:rPr lang="zh-TW" altLang="en-US" b="1" smtClean="0">
                <a:solidFill>
                  <a:schemeClr val="tx1"/>
                </a:solidFill>
              </a:rPr>
              <a:t>手作社</a:t>
            </a:r>
          </a:p>
        </p:txBody>
      </p:sp>
      <p:sp>
        <p:nvSpPr>
          <p:cNvPr id="2" name="矩形 1"/>
          <p:cNvSpPr/>
          <p:nvPr/>
        </p:nvSpPr>
        <p:spPr>
          <a:xfrm>
            <a:off x="395288" y="2455863"/>
            <a:ext cx="4889500" cy="955675"/>
          </a:xfrm>
          <a:prstGeom prst="rect">
            <a:avLst/>
          </a:prstGeom>
        </p:spPr>
        <p:txBody>
          <a:bodyPr>
            <a:spAutoFit/>
          </a:bodyPr>
          <a:lstStyle/>
          <a:p>
            <a:pPr eaLnBrk="1" fontAlgn="auto" hangingPunct="1">
              <a:spcBef>
                <a:spcPts val="0"/>
              </a:spcBef>
              <a:spcAft>
                <a:spcPts val="0"/>
              </a:spcAft>
              <a:defRPr/>
            </a:pPr>
            <a:r>
              <a:rPr lang="zh-TW" altLang="en-US" sz="2800" dirty="0">
                <a:ln w="0"/>
                <a:effectLst>
                  <a:outerShdw blurRad="38100" dist="19050" dir="2700000" algn="tl" rotWithShape="0">
                    <a:schemeClr val="dk1">
                      <a:alpha val="40000"/>
                    </a:schemeClr>
                  </a:outerShdw>
                </a:effectLst>
                <a:latin typeface="+mj-ea"/>
                <a:ea typeface="+mj-ea"/>
              </a:rPr>
              <a:t>主要是做自己想做的東西，不要依賴金錢來得到想要的東西</a:t>
            </a:r>
            <a:r>
              <a:rPr lang="zh-TW" altLang="en-US" sz="2800" dirty="0">
                <a:latin typeface="+mn-ea"/>
                <a:ea typeface="+mn-ea"/>
              </a:rPr>
              <a:t>。</a:t>
            </a:r>
            <a:endParaRPr lang="zh-TW" altLang="en-US" sz="2800" dirty="0">
              <a:ln w="0"/>
              <a:effectLst>
                <a:outerShdw blurRad="38100" dist="19050" dir="2700000" algn="tl" rotWithShape="0">
                  <a:schemeClr val="dk1">
                    <a:alpha val="40000"/>
                  </a:schemeClr>
                </a:outerShdw>
              </a:effectLst>
              <a:latin typeface="+mj-ea"/>
              <a:ea typeface="+mj-ea"/>
            </a:endParaRPr>
          </a:p>
        </p:txBody>
      </p:sp>
      <p:sp>
        <p:nvSpPr>
          <p:cNvPr id="12295" name="標題 2"/>
          <p:cNvSpPr txBox="1">
            <a:spLocks/>
          </p:cNvSpPr>
          <p:nvPr/>
        </p:nvSpPr>
        <p:spPr bwMode="auto">
          <a:xfrm>
            <a:off x="363538" y="1447800"/>
            <a:ext cx="34877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ea typeface="標楷體" panose="03000509000000000000" pitchFamily="65" charset="-12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ea typeface="標楷體" panose="03000509000000000000" pitchFamily="65" charset="-12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ea typeface="標楷體" panose="03000509000000000000" pitchFamily="65" charset="-120"/>
              </a:defRPr>
            </a:lvl3pPr>
            <a:lvl4pPr marL="11430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ea typeface="標楷體" panose="03000509000000000000" pitchFamily="65" charset="-12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9pPr>
          </a:lstStyle>
          <a:p>
            <a:pPr eaLnBrk="1" fontAlgn="auto" hangingPunct="1">
              <a:spcBef>
                <a:spcPts val="0"/>
              </a:spcBef>
              <a:spcAft>
                <a:spcPts val="0"/>
              </a:spcAft>
              <a:defRPr/>
            </a:pPr>
            <a:r>
              <a:rPr lang="zh-TW" altLang="en-US" sz="3200" b="1" dirty="0" smtClean="0">
                <a:solidFill>
                  <a:schemeClr val="tx1"/>
                </a:solidFill>
              </a:rPr>
              <a:t>設計圖</a:t>
            </a:r>
            <a:r>
              <a:rPr lang="zh-TW" altLang="en-US" sz="3200" dirty="0">
                <a:solidFill>
                  <a:schemeClr val="tx1"/>
                </a:solidFill>
                <a:latin typeface="+mn-ea"/>
              </a:rPr>
              <a:t>、</a:t>
            </a:r>
            <a:r>
              <a:rPr lang="zh-TW" altLang="en-US" sz="3200" dirty="0" smtClean="0">
                <a:ln w="0"/>
                <a:solidFill>
                  <a:schemeClr val="tx1"/>
                </a:solidFill>
                <a:effectLst>
                  <a:outerShdw blurRad="38100" dist="19050" dir="2700000" algn="tl" rotWithShape="0">
                    <a:schemeClr val="dk1">
                      <a:alpha val="40000"/>
                    </a:schemeClr>
                  </a:outerShdw>
                </a:effectLst>
                <a:latin typeface="+mj-ea"/>
              </a:rPr>
              <a:t>縫紉</a:t>
            </a:r>
            <a:endParaRPr lang="en-US" altLang="zh-TW" sz="3200" dirty="0">
              <a:ln w="0"/>
              <a:solidFill>
                <a:schemeClr val="tx1"/>
              </a:solidFill>
              <a:effectLst>
                <a:outerShdw blurRad="38100" dist="19050" dir="2700000" algn="tl" rotWithShape="0">
                  <a:schemeClr val="dk1">
                    <a:alpha val="40000"/>
                  </a:schemeClr>
                </a:outerShdw>
              </a:effectLst>
              <a:latin typeface="+mj-ea"/>
            </a:endParaRPr>
          </a:p>
        </p:txBody>
      </p:sp>
      <p:pic>
        <p:nvPicPr>
          <p:cNvPr id="22534" name="圖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93700"/>
            <a:ext cx="30638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550" y="3644900"/>
            <a:ext cx="23082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圖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7213" y="3532188"/>
            <a:ext cx="1381125"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879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872067" y="2675466"/>
            <a:ext cx="7408333" cy="3849877"/>
          </a:xfrm>
        </p:spPr>
        <p:txBody>
          <a:bodyPr>
            <a:normAutofit lnSpcReduction="10000"/>
          </a:bodyPr>
          <a:lstStyle/>
          <a:p>
            <a:r>
              <a:rPr lang="zh-TW" altLang="en-US" sz="2800" dirty="0" smtClean="0"/>
              <a:t>課程目標：</a:t>
            </a:r>
            <a:endParaRPr lang="en-US" altLang="zh-TW" sz="2800" dirty="0" smtClean="0"/>
          </a:p>
          <a:p>
            <a:pPr lvl="1"/>
            <a:r>
              <a:rPr lang="zh-TW" altLang="en-US" sz="2400" dirty="0" smtClean="0"/>
              <a:t>對物質科學、生命科學、天文與地球科學三大領域進行基本介紹。 </a:t>
            </a:r>
          </a:p>
          <a:p>
            <a:pPr marL="274320" lvl="1"/>
            <a:r>
              <a:rPr lang="zh-TW" altLang="en-US" sz="2800" dirty="0" smtClean="0"/>
              <a:t>上課方式：</a:t>
            </a:r>
            <a:endParaRPr lang="en-US" altLang="zh-TW" sz="2800" dirty="0" smtClean="0"/>
          </a:p>
          <a:p>
            <a:pPr lvl="1"/>
            <a:r>
              <a:rPr lang="zh-TW" altLang="en-US" sz="2400" dirty="0" smtClean="0"/>
              <a:t>講解、實作、影片、參訪、科幻小說或科幻電影討論</a:t>
            </a:r>
            <a:endParaRPr lang="en-US" altLang="zh-TW" sz="2400" dirty="0" smtClean="0"/>
          </a:p>
          <a:p>
            <a:pPr marL="274320" lvl="1"/>
            <a:r>
              <a:rPr lang="zh-TW" altLang="en-US" sz="2800" dirty="0" smtClean="0"/>
              <a:t>產出：</a:t>
            </a:r>
            <a:endParaRPr lang="en-US" altLang="zh-TW" sz="2800" dirty="0" smtClean="0"/>
          </a:p>
          <a:p>
            <a:pPr lvl="1"/>
            <a:r>
              <a:rPr lang="zh-TW" altLang="en-US" sz="2400" dirty="0" smtClean="0"/>
              <a:t>科學影片翻譯、規劃參訪行程、科幻小說閱讀閱讀報告、專題報告</a:t>
            </a:r>
          </a:p>
          <a:p>
            <a:endParaRPr lang="zh-TW" altLang="en-US" dirty="0"/>
          </a:p>
        </p:txBody>
      </p:sp>
      <p:sp>
        <p:nvSpPr>
          <p:cNvPr id="4" name="標題 3"/>
          <p:cNvSpPr>
            <a:spLocks noGrp="1"/>
          </p:cNvSpPr>
          <p:nvPr>
            <p:ph type="title"/>
          </p:nvPr>
        </p:nvSpPr>
        <p:spPr/>
        <p:txBody>
          <a:bodyPr/>
          <a:lstStyle/>
          <a:p>
            <a:r>
              <a:rPr lang="zh-TW" altLang="en-US" dirty="0" smtClean="0"/>
              <a:t>自然科學概論</a:t>
            </a:r>
            <a:r>
              <a:rPr lang="en-US" altLang="zh-TW" dirty="0" smtClean="0"/>
              <a:t>(</a:t>
            </a:r>
            <a:r>
              <a:rPr lang="zh-TW" altLang="en-US" dirty="0" smtClean="0"/>
              <a:t>一</a:t>
            </a:r>
            <a:r>
              <a:rPr lang="en-US" altLang="zh-TW" dirty="0" smtClean="0"/>
              <a:t>)</a:t>
            </a:r>
            <a:endParaRPr lang="zh-TW" altLang="en-US" dirty="0"/>
          </a:p>
        </p:txBody>
      </p:sp>
    </p:spTree>
    <p:extLst>
      <p:ext uri="{BB962C8B-B14F-4D97-AF65-F5344CB8AC3E}">
        <p14:creationId xmlns:p14="http://schemas.microsoft.com/office/powerpoint/2010/main" val="33938408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內容版面配置區 1"/>
          <p:cNvSpPr>
            <a:spLocks noGrp="1"/>
          </p:cNvSpPr>
          <p:nvPr>
            <p:ph idx="1"/>
          </p:nvPr>
        </p:nvSpPr>
        <p:spPr>
          <a:xfrm>
            <a:off x="395288" y="2420938"/>
            <a:ext cx="8497887" cy="4176712"/>
          </a:xfrm>
        </p:spPr>
        <p:txBody>
          <a:bodyPr rtlCol="0">
            <a:normAutofit/>
          </a:bodyPr>
          <a:lstStyle/>
          <a:p>
            <a:pPr marL="274320" indent="-274320" eaLnBrk="1" fontAlgn="auto" hangingPunct="1">
              <a:spcAft>
                <a:spcPts val="0"/>
              </a:spcAft>
              <a:defRPr/>
            </a:pPr>
            <a:r>
              <a:rPr lang="zh-TW" altLang="en-US" sz="2800" dirty="0" smtClean="0">
                <a:solidFill>
                  <a:schemeClr val="tx1"/>
                </a:solidFill>
                <a:latin typeface="+mn-ea"/>
              </a:rPr>
              <a:t>上學期幾乎是學編織，現在有加入製作手工果醬、饅頭、青草圈、水</a:t>
            </a:r>
            <a:r>
              <a:rPr lang="zh-TW" altLang="en-US" sz="2800" dirty="0">
                <a:solidFill>
                  <a:schemeClr val="tx1"/>
                </a:solidFill>
                <a:latin typeface="+mn-ea"/>
              </a:rPr>
              <a:t>苔</a:t>
            </a:r>
            <a:r>
              <a:rPr lang="zh-TW" altLang="en-US" sz="2800" dirty="0" smtClean="0">
                <a:solidFill>
                  <a:schemeClr val="tx1"/>
                </a:solidFill>
                <a:latin typeface="+mn-ea"/>
              </a:rPr>
              <a:t>球和捏陶等其他需要自己完成的作品。</a:t>
            </a:r>
            <a:endParaRPr lang="en-US" altLang="zh-TW" sz="2800" dirty="0" smtClean="0">
              <a:solidFill>
                <a:schemeClr val="tx1"/>
              </a:solidFill>
              <a:latin typeface="+mn-ea"/>
            </a:endParaRPr>
          </a:p>
          <a:p>
            <a:pPr marL="274320" indent="-274320" eaLnBrk="1" fontAlgn="auto" hangingPunct="1">
              <a:spcAft>
                <a:spcPts val="0"/>
              </a:spcAft>
              <a:defRPr/>
            </a:pPr>
            <a:r>
              <a:rPr lang="zh-TW" altLang="en-US" sz="2800" dirty="0" smtClean="0">
                <a:solidFill>
                  <a:schemeClr val="tx1"/>
                </a:solidFill>
                <a:latin typeface="+mn-ea"/>
              </a:rPr>
              <a:t>另外，生活手作是一堂課學會一樣成品，當日就可以把該學的東西學會。比較特別的是我們會使用大自然給予我們的材料並學會一些從未體驗過的身心靈課程。跟前頁提及的手作社不一樣的地方是，手作社相對人數較少，所以進度比較快的同學可以去教導進度較慢的人，充分體會教學相長的意義。</a:t>
            </a:r>
            <a:endParaRPr lang="en-US" altLang="zh-TW" sz="2800" dirty="0" smtClean="0">
              <a:solidFill>
                <a:schemeClr val="tx1"/>
              </a:solidFill>
              <a:latin typeface="+mn-ea"/>
            </a:endParaRPr>
          </a:p>
        </p:txBody>
      </p:sp>
      <p:sp>
        <p:nvSpPr>
          <p:cNvPr id="24579" name="標題 2"/>
          <p:cNvSpPr>
            <a:spLocks noGrp="1"/>
          </p:cNvSpPr>
          <p:nvPr>
            <p:ph type="title"/>
          </p:nvPr>
        </p:nvSpPr>
        <p:spPr>
          <a:xfrm>
            <a:off x="395288" y="476250"/>
            <a:ext cx="3024187" cy="858838"/>
          </a:xfrm>
        </p:spPr>
        <p:txBody>
          <a:bodyPr/>
          <a:lstStyle/>
          <a:p>
            <a:pPr eaLnBrk="1" hangingPunct="1"/>
            <a:r>
              <a:rPr lang="zh-TW" altLang="en-US" b="1" smtClean="0">
                <a:solidFill>
                  <a:schemeClr val="tx1"/>
                </a:solidFill>
              </a:rPr>
              <a:t>生活手作社</a:t>
            </a:r>
            <a:endParaRPr lang="zh-TW" altLang="en-US" smtClean="0"/>
          </a:p>
        </p:txBody>
      </p:sp>
    </p:spTree>
    <p:extLst>
      <p:ext uri="{BB962C8B-B14F-4D97-AF65-F5344CB8AC3E}">
        <p14:creationId xmlns:p14="http://schemas.microsoft.com/office/powerpoint/2010/main" val="604362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1"/>
          <p:cNvSpPr>
            <a:spLocks noGrp="1"/>
          </p:cNvSpPr>
          <p:nvPr>
            <p:ph idx="1"/>
          </p:nvPr>
        </p:nvSpPr>
        <p:spPr>
          <a:xfrm>
            <a:off x="250825" y="1628775"/>
            <a:ext cx="8713788" cy="5113338"/>
          </a:xfrm>
        </p:spPr>
        <p:txBody>
          <a:bodyPr rtlCol="0">
            <a:normAutofit/>
          </a:bodyPr>
          <a:lstStyle/>
          <a:p>
            <a:pPr marL="274320" indent="-274320" eaLnBrk="1" fontAlgn="auto" hangingPunct="1">
              <a:spcAft>
                <a:spcPts val="0"/>
              </a:spcAft>
              <a:defRPr/>
            </a:pPr>
            <a:r>
              <a:rPr lang="zh-TW" altLang="en-US" sz="2800" dirty="0" smtClean="0">
                <a:solidFill>
                  <a:schemeClr val="tx1"/>
                </a:solidFill>
                <a:latin typeface="+mn-ea"/>
              </a:rPr>
              <a:t>手工果醬</a:t>
            </a: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r>
              <a:rPr lang="zh-TW" altLang="en-US" sz="2800" dirty="0" smtClean="0">
                <a:solidFill>
                  <a:schemeClr val="tx1"/>
                </a:solidFill>
                <a:latin typeface="+mn-ea"/>
              </a:rPr>
              <a:t>饅頭：桿、捲、切、蒸</a:t>
            </a: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p:txBody>
      </p:sp>
      <p:sp>
        <p:nvSpPr>
          <p:cNvPr id="25603" name="標題 2"/>
          <p:cNvSpPr>
            <a:spLocks noGrp="1"/>
          </p:cNvSpPr>
          <p:nvPr>
            <p:ph type="title"/>
          </p:nvPr>
        </p:nvSpPr>
        <p:spPr>
          <a:xfrm>
            <a:off x="395288" y="476250"/>
            <a:ext cx="3024187" cy="858838"/>
          </a:xfrm>
        </p:spPr>
        <p:txBody>
          <a:bodyPr/>
          <a:lstStyle/>
          <a:p>
            <a:pPr eaLnBrk="1" hangingPunct="1"/>
            <a:r>
              <a:rPr lang="zh-TW" altLang="en-US" b="1" smtClean="0">
                <a:solidFill>
                  <a:schemeClr val="tx1"/>
                </a:solidFill>
              </a:rPr>
              <a:t>生活手作社</a:t>
            </a:r>
            <a:endParaRPr lang="zh-TW" altLang="en-US" smtClean="0"/>
          </a:p>
        </p:txBody>
      </p:sp>
      <p:pic>
        <p:nvPicPr>
          <p:cNvPr id="2560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1800"/>
            <a:ext cx="3810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1701800"/>
            <a:ext cx="23860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7513" y="4775200"/>
            <a:ext cx="34639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298950"/>
            <a:ext cx="31369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703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2"/>
          <p:cNvSpPr>
            <a:spLocks noGrp="1"/>
          </p:cNvSpPr>
          <p:nvPr>
            <p:ph type="title"/>
          </p:nvPr>
        </p:nvSpPr>
        <p:spPr>
          <a:xfrm>
            <a:off x="395288" y="476250"/>
            <a:ext cx="3024187" cy="858838"/>
          </a:xfrm>
        </p:spPr>
        <p:txBody>
          <a:bodyPr/>
          <a:lstStyle/>
          <a:p>
            <a:pPr eaLnBrk="1" hangingPunct="1"/>
            <a:r>
              <a:rPr lang="zh-TW" altLang="en-US" b="1" smtClean="0">
                <a:solidFill>
                  <a:schemeClr val="tx1"/>
                </a:solidFill>
              </a:rPr>
              <a:t>生活手作社</a:t>
            </a:r>
            <a:endParaRPr lang="zh-TW" altLang="en-US" smtClean="0"/>
          </a:p>
        </p:txBody>
      </p:sp>
      <p:sp>
        <p:nvSpPr>
          <p:cNvPr id="6" name="內容版面配置區 1"/>
          <p:cNvSpPr>
            <a:spLocks noGrp="1"/>
          </p:cNvSpPr>
          <p:nvPr>
            <p:ph idx="1"/>
          </p:nvPr>
        </p:nvSpPr>
        <p:spPr>
          <a:xfrm>
            <a:off x="179388" y="1916113"/>
            <a:ext cx="8640762" cy="576262"/>
          </a:xfrm>
        </p:spPr>
        <p:txBody>
          <a:bodyPr rtlCol="0">
            <a:normAutofit/>
          </a:bodyPr>
          <a:lstStyle/>
          <a:p>
            <a:pPr marL="274320" indent="-274320" eaLnBrk="1" fontAlgn="auto" hangingPunct="1">
              <a:spcAft>
                <a:spcPts val="0"/>
              </a:spcAft>
              <a:defRPr/>
            </a:pPr>
            <a:r>
              <a:rPr lang="zh-TW" altLang="en-US" sz="2800" dirty="0">
                <a:solidFill>
                  <a:schemeClr val="tx1"/>
                </a:solidFill>
                <a:latin typeface="+mn-ea"/>
              </a:rPr>
              <a:t>青草圈：選擇喜歡的材料、學習編</a:t>
            </a:r>
            <a:r>
              <a:rPr lang="zh-TW" altLang="en-US" sz="2800" dirty="0" smtClean="0">
                <a:solidFill>
                  <a:schemeClr val="tx1"/>
                </a:solidFill>
                <a:latin typeface="+mn-ea"/>
              </a:rPr>
              <a:t>草</a:t>
            </a: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0" indent="0" eaLnBrk="1" fontAlgn="auto" hangingPunct="1">
              <a:spcAft>
                <a:spcPts val="0"/>
              </a:spcAft>
              <a:buFont typeface="Symbol" pitchFamily="18" charset="2"/>
              <a:buNone/>
              <a:defRPr/>
            </a:pP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0" indent="0" eaLnBrk="1" fontAlgn="auto" hangingPunct="1">
              <a:spcAft>
                <a:spcPts val="0"/>
              </a:spcAft>
              <a:buFont typeface="Symbol" pitchFamily="18" charset="2"/>
              <a:buNone/>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p:txBody>
      </p:sp>
      <p:pic>
        <p:nvPicPr>
          <p:cNvPr id="26628"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3248">
            <a:off x="4787900" y="2636838"/>
            <a:ext cx="381635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9941">
            <a:off x="509588" y="2890838"/>
            <a:ext cx="40592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2187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2"/>
          <p:cNvSpPr>
            <a:spLocks noGrp="1"/>
          </p:cNvSpPr>
          <p:nvPr>
            <p:ph type="title"/>
          </p:nvPr>
        </p:nvSpPr>
        <p:spPr>
          <a:xfrm>
            <a:off x="395288" y="476250"/>
            <a:ext cx="3024187" cy="858838"/>
          </a:xfrm>
        </p:spPr>
        <p:txBody>
          <a:bodyPr/>
          <a:lstStyle/>
          <a:p>
            <a:pPr eaLnBrk="1" hangingPunct="1"/>
            <a:r>
              <a:rPr lang="zh-TW" altLang="en-US" b="1" smtClean="0">
                <a:solidFill>
                  <a:schemeClr val="tx1"/>
                </a:solidFill>
              </a:rPr>
              <a:t>生活手作社</a:t>
            </a:r>
            <a:endParaRPr lang="zh-TW" altLang="en-US" smtClean="0"/>
          </a:p>
        </p:txBody>
      </p:sp>
      <p:sp>
        <p:nvSpPr>
          <p:cNvPr id="6" name="內容版面配置區 1"/>
          <p:cNvSpPr>
            <a:spLocks noGrp="1"/>
          </p:cNvSpPr>
          <p:nvPr>
            <p:ph idx="1"/>
          </p:nvPr>
        </p:nvSpPr>
        <p:spPr>
          <a:xfrm>
            <a:off x="250825" y="1916113"/>
            <a:ext cx="8642350" cy="4826000"/>
          </a:xfrm>
        </p:spPr>
        <p:txBody>
          <a:bodyPr rtlCol="0">
            <a:normAutofit/>
          </a:bodyPr>
          <a:lstStyle/>
          <a:p>
            <a:pPr marL="274320" indent="-274320" eaLnBrk="1" fontAlgn="auto" hangingPunct="1">
              <a:spcAft>
                <a:spcPts val="0"/>
              </a:spcAft>
              <a:defRPr/>
            </a:pPr>
            <a:r>
              <a:rPr lang="zh-TW" altLang="en-US" sz="2800" dirty="0" smtClean="0">
                <a:solidFill>
                  <a:schemeClr val="tx1"/>
                </a:solidFill>
                <a:latin typeface="+mn-ea"/>
              </a:rPr>
              <a:t>水</a:t>
            </a:r>
            <a:r>
              <a:rPr lang="zh-TW" altLang="en-US" sz="2800" dirty="0">
                <a:solidFill>
                  <a:schemeClr val="tx1"/>
                </a:solidFill>
                <a:latin typeface="+mn-ea"/>
              </a:rPr>
              <a:t>苔球：泥土與植物</a:t>
            </a:r>
            <a:r>
              <a:rPr lang="zh-TW" altLang="en-US" sz="2800" dirty="0" smtClean="0">
                <a:solidFill>
                  <a:schemeClr val="tx1"/>
                </a:solidFill>
                <a:latin typeface="+mn-ea"/>
              </a:rPr>
              <a:t>混和</a:t>
            </a: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r>
              <a:rPr lang="zh-TW" altLang="en-US" sz="2800" dirty="0" smtClean="0">
                <a:solidFill>
                  <a:schemeClr val="tx1"/>
                </a:solidFill>
                <a:latin typeface="+mn-ea"/>
              </a:rPr>
              <a:t>捏</a:t>
            </a:r>
            <a:r>
              <a:rPr lang="zh-TW" altLang="en-US" sz="2800" dirty="0">
                <a:solidFill>
                  <a:schemeClr val="tx1"/>
                </a:solidFill>
                <a:latin typeface="+mn-ea"/>
              </a:rPr>
              <a:t>陶：簡單造型</a:t>
            </a: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a:p>
            <a:pPr marL="274320" indent="-274320" eaLnBrk="1" fontAlgn="auto" hangingPunct="1">
              <a:spcAft>
                <a:spcPts val="0"/>
              </a:spcAft>
              <a:defRPr/>
            </a:pPr>
            <a:endParaRPr lang="en-US" altLang="zh-TW" sz="2800" dirty="0" smtClean="0">
              <a:solidFill>
                <a:schemeClr val="tx1"/>
              </a:solidFill>
              <a:latin typeface="+mn-ea"/>
            </a:endParaRPr>
          </a:p>
        </p:txBody>
      </p:sp>
      <p:pic>
        <p:nvPicPr>
          <p:cNvPr id="8" name="圖片 7"/>
          <p:cNvPicPr>
            <a:picLocks noChangeAspect="1"/>
          </p:cNvPicPr>
          <p:nvPr/>
        </p:nvPicPr>
        <p:blipFill>
          <a:blip r:embed="rId2"/>
          <a:stretch>
            <a:fillRect/>
          </a:stretch>
        </p:blipFill>
        <p:spPr>
          <a:xfrm rot="583234">
            <a:off x="4414838" y="3260725"/>
            <a:ext cx="4248150" cy="3082925"/>
          </a:xfrm>
          <a:prstGeom prst="rect">
            <a:avLst/>
          </a:prstGeom>
          <a:effectLst>
            <a:outerShdw blurRad="50800" dist="38100" algn="l" rotWithShape="0">
              <a:prstClr val="black">
                <a:alpha val="40000"/>
              </a:prstClr>
            </a:outerShdw>
          </a:effectLst>
        </p:spPr>
      </p:pic>
      <p:pic>
        <p:nvPicPr>
          <p:cNvPr id="27653"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4364">
            <a:off x="569913" y="4191000"/>
            <a:ext cx="39306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3860">
            <a:off x="4996310" y="729033"/>
            <a:ext cx="3510503" cy="2196374"/>
          </a:xfrm>
          <a:prstGeom prst="rect">
            <a:avLst/>
          </a:prstGeom>
          <a:effectLst>
            <a:softEdge rad="31750"/>
          </a:effectLst>
        </p:spPr>
      </p:pic>
    </p:spTree>
    <p:extLst>
      <p:ext uri="{BB962C8B-B14F-4D97-AF65-F5344CB8AC3E}">
        <p14:creationId xmlns:p14="http://schemas.microsoft.com/office/powerpoint/2010/main" val="16530612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500</TotalTime>
  <Words>2633</Words>
  <Application>Microsoft Office PowerPoint</Application>
  <PresentationFormat>如螢幕大小 (4:3)</PresentationFormat>
  <Paragraphs>395</Paragraphs>
  <Slides>93</Slides>
  <Notes>4</Notes>
  <HiddenSlides>0</HiddenSlides>
  <MMClips>0</MMClips>
  <ScaleCrop>false</ScaleCrop>
  <HeadingPairs>
    <vt:vector size="4" baseType="variant">
      <vt:variant>
        <vt:lpstr>佈景主題</vt:lpstr>
      </vt:variant>
      <vt:variant>
        <vt:i4>1</vt:i4>
      </vt:variant>
      <vt:variant>
        <vt:lpstr>投影片標題</vt:lpstr>
      </vt:variant>
      <vt:variant>
        <vt:i4>93</vt:i4>
      </vt:variant>
    </vt:vector>
  </HeadingPairs>
  <TitlesOfParts>
    <vt:vector size="94" baseType="lpstr">
      <vt:lpstr>波形</vt:lpstr>
      <vt:lpstr>生活實踐團體自學成果發表</vt:lpstr>
      <vt:lpstr>國三課程</vt:lpstr>
      <vt:lpstr>必修課程</vt:lpstr>
      <vt:lpstr>PowerPoint 簡報</vt:lpstr>
      <vt:lpstr>主題課程</vt:lpstr>
      <vt:lpstr>PowerPoint 簡報</vt:lpstr>
      <vt:lpstr>選修、社團</vt:lpstr>
      <vt:lpstr>自然科學組</vt:lpstr>
      <vt:lpstr>自然科學概論(一)</vt:lpstr>
      <vt:lpstr>自然科學概論(二)</vt:lpstr>
      <vt:lpstr>自然科學概論(三)</vt:lpstr>
      <vt:lpstr>量子力學(一)</vt:lpstr>
      <vt:lpstr>量子力學(二)</vt:lpstr>
      <vt:lpstr>量子力學(三)</vt:lpstr>
      <vt:lpstr>量子力學(四)</vt:lpstr>
      <vt:lpstr>進階數學及科學</vt:lpstr>
      <vt:lpstr>課程目標</vt:lpstr>
      <vt:lpstr>上課內容(一)</vt:lpstr>
      <vt:lpstr>上課內容(二)</vt:lpstr>
      <vt:lpstr>圖形計算機(一)</vt:lpstr>
      <vt:lpstr>圖形計算機(二)</vt:lpstr>
      <vt:lpstr>資訊組</vt:lpstr>
      <vt:lpstr>網頁程式撰寫</vt:lpstr>
      <vt:lpstr>網頁程式撰寫(1/3)</vt:lpstr>
      <vt:lpstr>網頁程式撰寫(2/3)</vt:lpstr>
      <vt:lpstr>網頁程式撰寫(3/3)</vt:lpstr>
      <vt:lpstr>動手玩創意</vt:lpstr>
      <vt:lpstr>動手玩創意(1/3)</vt:lpstr>
      <vt:lpstr>動手玩創意(2/3)</vt:lpstr>
      <vt:lpstr>動手玩創意(3/3)</vt:lpstr>
      <vt:lpstr>定格動畫</vt:lpstr>
      <vt:lpstr>定格動畫1/2</vt:lpstr>
      <vt:lpstr>定格動畫2/2</vt:lpstr>
      <vt:lpstr>Inkscape &amp; 電腦組裝</vt:lpstr>
      <vt:lpstr>Inkscape(1/2)</vt:lpstr>
      <vt:lpstr>電腦組裝(2/2)</vt:lpstr>
      <vt:lpstr>虛實設計</vt:lpstr>
      <vt:lpstr>虛實設計(1/2)</vt:lpstr>
      <vt:lpstr>虛實設計(2/2)</vt:lpstr>
      <vt:lpstr>PowerPoint 簡報</vt:lpstr>
      <vt:lpstr>戶外體育組</vt:lpstr>
      <vt:lpstr>生存遊戲</vt:lpstr>
      <vt:lpstr>生存遊戲(1/4)</vt:lpstr>
      <vt:lpstr>生存遊戲(2/4)</vt:lpstr>
      <vt:lpstr>生存遊戲(3/4)</vt:lpstr>
      <vt:lpstr>生存遊戲(4/4)</vt:lpstr>
      <vt:lpstr>單車600KM+</vt:lpstr>
      <vt:lpstr>單車600KM(1/3)</vt:lpstr>
      <vt:lpstr>單車600KM(2/3)</vt:lpstr>
      <vt:lpstr>單車600KM(3/3)</vt:lpstr>
      <vt:lpstr>籃球社</vt:lpstr>
      <vt:lpstr>籃球社(1/2)</vt:lpstr>
      <vt:lpstr>籃球社(2/2)</vt:lpstr>
      <vt:lpstr>空手道</vt:lpstr>
      <vt:lpstr>空手道(1/3)</vt:lpstr>
      <vt:lpstr>空手道(2/3)</vt:lpstr>
      <vt:lpstr>空手道(3/3)</vt:lpstr>
      <vt:lpstr>多元運動探索 &amp; 爬山</vt:lpstr>
      <vt:lpstr>多元運動探索(1/3)</vt:lpstr>
      <vt:lpstr>多元運動探索(2/3)</vt:lpstr>
      <vt:lpstr>爬山(3/3)</vt:lpstr>
      <vt:lpstr>農耕與烹飪組</vt:lpstr>
      <vt:lpstr>關於我們的農園課</vt:lpstr>
      <vt:lpstr>PowerPoint 簡報</vt:lpstr>
      <vt:lpstr>PowerPoint 簡報</vt:lpstr>
      <vt:lpstr>育苗</vt:lpstr>
      <vt:lpstr>下田：整地、施肥、播種(苗)</vt:lpstr>
      <vt:lpstr>魚菜共生(參訪→上課→設計→製作)</vt:lpstr>
      <vt:lpstr>PowerPoint 簡報</vt:lpstr>
      <vt:lpstr>烹飪課</vt:lpstr>
      <vt:lpstr>PowerPoint 簡報</vt:lpstr>
      <vt:lpstr>開平餐飲學校</vt:lpstr>
      <vt:lpstr>PowerPoint 簡報</vt:lpstr>
      <vt:lpstr>PowerPoint 簡報</vt:lpstr>
      <vt:lpstr>PowerPoint 簡報</vt:lpstr>
      <vt:lpstr>PowerPoint 簡報</vt:lpstr>
      <vt:lpstr>手作藝術組</vt:lpstr>
      <vt:lpstr>PowerPoint 簡報</vt:lpstr>
      <vt:lpstr>上課方式：老師帶學生去不同的地點畫畫 課程目標：參觀，寫生畫畫  室內與室外差別感想： 室內→發揮創意、老師訂題目 室外→戶外寫生 </vt:lpstr>
      <vt:lpstr>PowerPoint 簡報</vt:lpstr>
      <vt:lpstr>美術課-戶外寫生</vt:lpstr>
      <vt:lpstr>PowerPoint 簡報</vt:lpstr>
      <vt:lpstr>透過這樣的畫畫課</vt:lpstr>
      <vt:lpstr>攝影課</vt:lpstr>
      <vt:lpstr>攝影課</vt:lpstr>
      <vt:lpstr>攝影課</vt:lpstr>
      <vt:lpstr>攝影課</vt:lpstr>
      <vt:lpstr>手作社</vt:lpstr>
      <vt:lpstr>手作社</vt:lpstr>
      <vt:lpstr>生活手作社</vt:lpstr>
      <vt:lpstr>生活手作社</vt:lpstr>
      <vt:lpstr>生活手作社</vt:lpstr>
      <vt:lpstr>生活手作社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生活實踐團體自學成果發表</dc:title>
  <dc:creator>yamings</dc:creator>
  <cp:lastModifiedBy>yamings</cp:lastModifiedBy>
  <cp:revision>25</cp:revision>
  <dcterms:created xsi:type="dcterms:W3CDTF">2016-03-28T07:35:43Z</dcterms:created>
  <dcterms:modified xsi:type="dcterms:W3CDTF">2016-04-14T04:21:54Z</dcterms:modified>
</cp:coreProperties>
</file>